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03"/>
  </p:notesMasterIdLst>
  <p:handoutMasterIdLst>
    <p:handoutMasterId r:id="rId504"/>
  </p:handoutMasterIdLst>
  <p:sldIdLst>
    <p:sldId id="316" r:id="rId5"/>
    <p:sldId id="404" r:id="rId6"/>
    <p:sldId id="405" r:id="rId7"/>
    <p:sldId id="406" r:id="rId8"/>
    <p:sldId id="407" r:id="rId9"/>
    <p:sldId id="408" r:id="rId10"/>
    <p:sldId id="409" r:id="rId11"/>
    <p:sldId id="410" r:id="rId12"/>
    <p:sldId id="414" r:id="rId13"/>
    <p:sldId id="415" r:id="rId14"/>
    <p:sldId id="417" r:id="rId15"/>
    <p:sldId id="418" r:id="rId16"/>
    <p:sldId id="416" r:id="rId17"/>
    <p:sldId id="419" r:id="rId18"/>
    <p:sldId id="420" r:id="rId19"/>
    <p:sldId id="421" r:id="rId20"/>
    <p:sldId id="441" r:id="rId21"/>
    <p:sldId id="422" r:id="rId22"/>
    <p:sldId id="423" r:id="rId23"/>
    <p:sldId id="442" r:id="rId24"/>
    <p:sldId id="443" r:id="rId25"/>
    <p:sldId id="424" r:id="rId26"/>
    <p:sldId id="425" r:id="rId27"/>
    <p:sldId id="428" r:id="rId28"/>
    <p:sldId id="433" r:id="rId29"/>
    <p:sldId id="429" r:id="rId30"/>
    <p:sldId id="430" r:id="rId31"/>
    <p:sldId id="431" r:id="rId32"/>
    <p:sldId id="432" r:id="rId33"/>
    <p:sldId id="434" r:id="rId34"/>
    <p:sldId id="435" r:id="rId35"/>
    <p:sldId id="436" r:id="rId36"/>
    <p:sldId id="445" r:id="rId37"/>
    <p:sldId id="446" r:id="rId38"/>
    <p:sldId id="447" r:id="rId39"/>
    <p:sldId id="448" r:id="rId40"/>
    <p:sldId id="449" r:id="rId41"/>
    <p:sldId id="450" r:id="rId42"/>
    <p:sldId id="440" r:id="rId43"/>
    <p:sldId id="451" r:id="rId44"/>
    <p:sldId id="452" r:id="rId45"/>
    <p:sldId id="453" r:id="rId46"/>
    <p:sldId id="455" r:id="rId47"/>
    <p:sldId id="456" r:id="rId48"/>
    <p:sldId id="465" r:id="rId49"/>
    <p:sldId id="457" r:id="rId50"/>
    <p:sldId id="466" r:id="rId51"/>
    <p:sldId id="458" r:id="rId52"/>
    <p:sldId id="459" r:id="rId53"/>
    <p:sldId id="460" r:id="rId54"/>
    <p:sldId id="461" r:id="rId55"/>
    <p:sldId id="462" r:id="rId56"/>
    <p:sldId id="463" r:id="rId57"/>
    <p:sldId id="464" r:id="rId58"/>
    <p:sldId id="505" r:id="rId59"/>
    <p:sldId id="561" r:id="rId60"/>
    <p:sldId id="454" r:id="rId61"/>
    <p:sldId id="467" r:id="rId62"/>
    <p:sldId id="468" r:id="rId63"/>
    <p:sldId id="469" r:id="rId64"/>
    <p:sldId id="470" r:id="rId65"/>
    <p:sldId id="471" r:id="rId66"/>
    <p:sldId id="472" r:id="rId67"/>
    <p:sldId id="473" r:id="rId68"/>
    <p:sldId id="474" r:id="rId69"/>
    <p:sldId id="475" r:id="rId70"/>
    <p:sldId id="476" r:id="rId71"/>
    <p:sldId id="889" r:id="rId72"/>
    <p:sldId id="477" r:id="rId73"/>
    <p:sldId id="478" r:id="rId74"/>
    <p:sldId id="479" r:id="rId75"/>
    <p:sldId id="480" r:id="rId76"/>
    <p:sldId id="481" r:id="rId77"/>
    <p:sldId id="560" r:id="rId78"/>
    <p:sldId id="482" r:id="rId79"/>
    <p:sldId id="483" r:id="rId80"/>
    <p:sldId id="484" r:id="rId81"/>
    <p:sldId id="485" r:id="rId82"/>
    <p:sldId id="486" r:id="rId83"/>
    <p:sldId id="487" r:id="rId84"/>
    <p:sldId id="488" r:id="rId85"/>
    <p:sldId id="490" r:id="rId86"/>
    <p:sldId id="491" r:id="rId87"/>
    <p:sldId id="492" r:id="rId88"/>
    <p:sldId id="493" r:id="rId89"/>
    <p:sldId id="494" r:id="rId90"/>
    <p:sldId id="495" r:id="rId91"/>
    <p:sldId id="496" r:id="rId92"/>
    <p:sldId id="497" r:id="rId93"/>
    <p:sldId id="879" r:id="rId94"/>
    <p:sldId id="498" r:id="rId95"/>
    <p:sldId id="499" r:id="rId96"/>
    <p:sldId id="500" r:id="rId97"/>
    <p:sldId id="501" r:id="rId98"/>
    <p:sldId id="502" r:id="rId99"/>
    <p:sldId id="503" r:id="rId100"/>
    <p:sldId id="504" r:id="rId101"/>
    <p:sldId id="506" r:id="rId102"/>
    <p:sldId id="507" r:id="rId103"/>
    <p:sldId id="508" r:id="rId104"/>
    <p:sldId id="526" r:id="rId105"/>
    <p:sldId id="510" r:id="rId106"/>
    <p:sldId id="527" r:id="rId107"/>
    <p:sldId id="509" r:id="rId108"/>
    <p:sldId id="511" r:id="rId109"/>
    <p:sldId id="512" r:id="rId110"/>
    <p:sldId id="513" r:id="rId111"/>
    <p:sldId id="514" r:id="rId112"/>
    <p:sldId id="515" r:id="rId113"/>
    <p:sldId id="516" r:id="rId114"/>
    <p:sldId id="517" r:id="rId115"/>
    <p:sldId id="518" r:id="rId116"/>
    <p:sldId id="519" r:id="rId117"/>
    <p:sldId id="520" r:id="rId118"/>
    <p:sldId id="521" r:id="rId119"/>
    <p:sldId id="522" r:id="rId120"/>
    <p:sldId id="523" r:id="rId121"/>
    <p:sldId id="524" r:id="rId122"/>
    <p:sldId id="525" r:id="rId123"/>
    <p:sldId id="528" r:id="rId124"/>
    <p:sldId id="529" r:id="rId125"/>
    <p:sldId id="530" r:id="rId126"/>
    <p:sldId id="531" r:id="rId127"/>
    <p:sldId id="532" r:id="rId128"/>
    <p:sldId id="533" r:id="rId129"/>
    <p:sldId id="534" r:id="rId130"/>
    <p:sldId id="535" r:id="rId131"/>
    <p:sldId id="536" r:id="rId132"/>
    <p:sldId id="537" r:id="rId133"/>
    <p:sldId id="538" r:id="rId134"/>
    <p:sldId id="539" r:id="rId135"/>
    <p:sldId id="540" r:id="rId136"/>
    <p:sldId id="541" r:id="rId137"/>
    <p:sldId id="542" r:id="rId138"/>
    <p:sldId id="543" r:id="rId139"/>
    <p:sldId id="588" r:id="rId140"/>
    <p:sldId id="589" r:id="rId141"/>
    <p:sldId id="590" r:id="rId142"/>
    <p:sldId id="591" r:id="rId143"/>
    <p:sldId id="544" r:id="rId144"/>
    <p:sldId id="545" r:id="rId145"/>
    <p:sldId id="546" r:id="rId146"/>
    <p:sldId id="547" r:id="rId147"/>
    <p:sldId id="548" r:id="rId148"/>
    <p:sldId id="549" r:id="rId149"/>
    <p:sldId id="550" r:id="rId150"/>
    <p:sldId id="551" r:id="rId151"/>
    <p:sldId id="552" r:id="rId152"/>
    <p:sldId id="553" r:id="rId153"/>
    <p:sldId id="554" r:id="rId154"/>
    <p:sldId id="555" r:id="rId155"/>
    <p:sldId id="556" r:id="rId156"/>
    <p:sldId id="557" r:id="rId157"/>
    <p:sldId id="665" r:id="rId158"/>
    <p:sldId id="666" r:id="rId159"/>
    <p:sldId id="558" r:id="rId160"/>
    <p:sldId id="559" r:id="rId161"/>
    <p:sldId id="667" r:id="rId162"/>
    <p:sldId id="563" r:id="rId163"/>
    <p:sldId id="564" r:id="rId164"/>
    <p:sldId id="565" r:id="rId165"/>
    <p:sldId id="566" r:id="rId166"/>
    <p:sldId id="567" r:id="rId167"/>
    <p:sldId id="568" r:id="rId168"/>
    <p:sldId id="569" r:id="rId169"/>
    <p:sldId id="570" r:id="rId170"/>
    <p:sldId id="571" r:id="rId171"/>
    <p:sldId id="572" r:id="rId172"/>
    <p:sldId id="573" r:id="rId173"/>
    <p:sldId id="574" r:id="rId174"/>
    <p:sldId id="575" r:id="rId175"/>
    <p:sldId id="576" r:id="rId176"/>
    <p:sldId id="577" r:id="rId177"/>
    <p:sldId id="578" r:id="rId178"/>
    <p:sldId id="579" r:id="rId179"/>
    <p:sldId id="580" r:id="rId180"/>
    <p:sldId id="581" r:id="rId181"/>
    <p:sldId id="582" r:id="rId182"/>
    <p:sldId id="583" r:id="rId183"/>
    <p:sldId id="584" r:id="rId184"/>
    <p:sldId id="585" r:id="rId185"/>
    <p:sldId id="586" r:id="rId186"/>
    <p:sldId id="587" r:id="rId187"/>
    <p:sldId id="592" r:id="rId188"/>
    <p:sldId id="593" r:id="rId189"/>
    <p:sldId id="594" r:id="rId190"/>
    <p:sldId id="595" r:id="rId191"/>
    <p:sldId id="596" r:id="rId192"/>
    <p:sldId id="597" r:id="rId193"/>
    <p:sldId id="598" r:id="rId194"/>
    <p:sldId id="599" r:id="rId195"/>
    <p:sldId id="600" r:id="rId196"/>
    <p:sldId id="601" r:id="rId197"/>
    <p:sldId id="602" r:id="rId198"/>
    <p:sldId id="603" r:id="rId199"/>
    <p:sldId id="604" r:id="rId200"/>
    <p:sldId id="605" r:id="rId201"/>
    <p:sldId id="606" r:id="rId202"/>
    <p:sldId id="607" r:id="rId203"/>
    <p:sldId id="426" r:id="rId204"/>
    <p:sldId id="427" r:id="rId205"/>
    <p:sldId id="444" r:id="rId206"/>
    <p:sldId id="668" r:id="rId207"/>
    <p:sldId id="614" r:id="rId208"/>
    <p:sldId id="615" r:id="rId209"/>
    <p:sldId id="616" r:id="rId210"/>
    <p:sldId id="617" r:id="rId211"/>
    <p:sldId id="562" r:id="rId212"/>
    <p:sldId id="618" r:id="rId213"/>
    <p:sldId id="619" r:id="rId214"/>
    <p:sldId id="620" r:id="rId215"/>
    <p:sldId id="621" r:id="rId216"/>
    <p:sldId id="622" r:id="rId217"/>
    <p:sldId id="715" r:id="rId218"/>
    <p:sldId id="716" r:id="rId219"/>
    <p:sldId id="717" r:id="rId220"/>
    <p:sldId id="718" r:id="rId221"/>
    <p:sldId id="624" r:id="rId222"/>
    <p:sldId id="625" r:id="rId223"/>
    <p:sldId id="626" r:id="rId224"/>
    <p:sldId id="627" r:id="rId225"/>
    <p:sldId id="628" r:id="rId226"/>
    <p:sldId id="629" r:id="rId227"/>
    <p:sldId id="630" r:id="rId228"/>
    <p:sldId id="631" r:id="rId229"/>
    <p:sldId id="632" r:id="rId230"/>
    <p:sldId id="633" r:id="rId231"/>
    <p:sldId id="634" r:id="rId232"/>
    <p:sldId id="635" r:id="rId233"/>
    <p:sldId id="636" r:id="rId234"/>
    <p:sldId id="637" r:id="rId235"/>
    <p:sldId id="638" r:id="rId236"/>
    <p:sldId id="623" r:id="rId237"/>
    <p:sldId id="639" r:id="rId238"/>
    <p:sldId id="640" r:id="rId239"/>
    <p:sldId id="641" r:id="rId240"/>
    <p:sldId id="642" r:id="rId241"/>
    <p:sldId id="643" r:id="rId242"/>
    <p:sldId id="644" r:id="rId243"/>
    <p:sldId id="645" r:id="rId244"/>
    <p:sldId id="646" r:id="rId245"/>
    <p:sldId id="647" r:id="rId246"/>
    <p:sldId id="648" r:id="rId247"/>
    <p:sldId id="649" r:id="rId248"/>
    <p:sldId id="650" r:id="rId249"/>
    <p:sldId id="651" r:id="rId250"/>
    <p:sldId id="652" r:id="rId251"/>
    <p:sldId id="653" r:id="rId252"/>
    <p:sldId id="654" r:id="rId253"/>
    <p:sldId id="655" r:id="rId254"/>
    <p:sldId id="656" r:id="rId255"/>
    <p:sldId id="657" r:id="rId256"/>
    <p:sldId id="658" r:id="rId257"/>
    <p:sldId id="659" r:id="rId258"/>
    <p:sldId id="661" r:id="rId259"/>
    <p:sldId id="660" r:id="rId260"/>
    <p:sldId id="608" r:id="rId261"/>
    <p:sldId id="609" r:id="rId262"/>
    <p:sldId id="610" r:id="rId263"/>
    <p:sldId id="611" r:id="rId264"/>
    <p:sldId id="612" r:id="rId265"/>
    <p:sldId id="613" r:id="rId266"/>
    <p:sldId id="411" r:id="rId267"/>
    <p:sldId id="412" r:id="rId268"/>
    <p:sldId id="669" r:id="rId269"/>
    <p:sldId id="670" r:id="rId270"/>
    <p:sldId id="413" r:id="rId271"/>
    <p:sldId id="662" r:id="rId272"/>
    <p:sldId id="663" r:id="rId273"/>
    <p:sldId id="671" r:id="rId274"/>
    <p:sldId id="672" r:id="rId275"/>
    <p:sldId id="720" r:id="rId276"/>
    <p:sldId id="719" r:id="rId277"/>
    <p:sldId id="664" r:id="rId278"/>
    <p:sldId id="673" r:id="rId279"/>
    <p:sldId id="674" r:id="rId280"/>
    <p:sldId id="675" r:id="rId281"/>
    <p:sldId id="676" r:id="rId282"/>
    <p:sldId id="677" r:id="rId283"/>
    <p:sldId id="678" r:id="rId284"/>
    <p:sldId id="679" r:id="rId285"/>
    <p:sldId id="680" r:id="rId286"/>
    <p:sldId id="681" r:id="rId287"/>
    <p:sldId id="682" r:id="rId288"/>
    <p:sldId id="683" r:id="rId289"/>
    <p:sldId id="684" r:id="rId290"/>
    <p:sldId id="685" r:id="rId291"/>
    <p:sldId id="686" r:id="rId292"/>
    <p:sldId id="687" r:id="rId293"/>
    <p:sldId id="688" r:id="rId294"/>
    <p:sldId id="689" r:id="rId295"/>
    <p:sldId id="690" r:id="rId296"/>
    <p:sldId id="881" r:id="rId297"/>
    <p:sldId id="890" r:id="rId298"/>
    <p:sldId id="891" r:id="rId299"/>
    <p:sldId id="692" r:id="rId300"/>
    <p:sldId id="693" r:id="rId301"/>
    <p:sldId id="694" r:id="rId302"/>
    <p:sldId id="695" r:id="rId303"/>
    <p:sldId id="696" r:id="rId304"/>
    <p:sldId id="697" r:id="rId305"/>
    <p:sldId id="698" r:id="rId306"/>
    <p:sldId id="699" r:id="rId307"/>
    <p:sldId id="700" r:id="rId308"/>
    <p:sldId id="701" r:id="rId309"/>
    <p:sldId id="882" r:id="rId310"/>
    <p:sldId id="883" r:id="rId311"/>
    <p:sldId id="884" r:id="rId312"/>
    <p:sldId id="702" r:id="rId313"/>
    <p:sldId id="703" r:id="rId314"/>
    <p:sldId id="886" r:id="rId315"/>
    <p:sldId id="887" r:id="rId316"/>
    <p:sldId id="888" r:id="rId317"/>
    <p:sldId id="704" r:id="rId318"/>
    <p:sldId id="705" r:id="rId319"/>
    <p:sldId id="706" r:id="rId320"/>
    <p:sldId id="707" r:id="rId321"/>
    <p:sldId id="708" r:id="rId322"/>
    <p:sldId id="709" r:id="rId323"/>
    <p:sldId id="712" r:id="rId324"/>
    <p:sldId id="713" r:id="rId325"/>
    <p:sldId id="714" r:id="rId326"/>
    <p:sldId id="721" r:id="rId327"/>
    <p:sldId id="722" r:id="rId328"/>
    <p:sldId id="723" r:id="rId329"/>
    <p:sldId id="880" r:id="rId330"/>
    <p:sldId id="724" r:id="rId331"/>
    <p:sldId id="725" r:id="rId332"/>
    <p:sldId id="726" r:id="rId333"/>
    <p:sldId id="727" r:id="rId334"/>
    <p:sldId id="728" r:id="rId335"/>
    <p:sldId id="729" r:id="rId336"/>
    <p:sldId id="730" r:id="rId337"/>
    <p:sldId id="731" r:id="rId338"/>
    <p:sldId id="732" r:id="rId339"/>
    <p:sldId id="733" r:id="rId340"/>
    <p:sldId id="734" r:id="rId341"/>
    <p:sldId id="735" r:id="rId342"/>
    <p:sldId id="740" r:id="rId343"/>
    <p:sldId id="885" r:id="rId344"/>
    <p:sldId id="736" r:id="rId345"/>
    <p:sldId id="737" r:id="rId346"/>
    <p:sldId id="738" r:id="rId347"/>
    <p:sldId id="739" r:id="rId348"/>
    <p:sldId id="741" r:id="rId349"/>
    <p:sldId id="742" r:id="rId350"/>
    <p:sldId id="743" r:id="rId351"/>
    <p:sldId id="744" r:id="rId352"/>
    <p:sldId id="745" r:id="rId353"/>
    <p:sldId id="746" r:id="rId354"/>
    <p:sldId id="747" r:id="rId355"/>
    <p:sldId id="748" r:id="rId356"/>
    <p:sldId id="749" r:id="rId357"/>
    <p:sldId id="750" r:id="rId358"/>
    <p:sldId id="751" r:id="rId359"/>
    <p:sldId id="752" r:id="rId360"/>
    <p:sldId id="753" r:id="rId361"/>
    <p:sldId id="754" r:id="rId362"/>
    <p:sldId id="763" r:id="rId363"/>
    <p:sldId id="764" r:id="rId364"/>
    <p:sldId id="765" r:id="rId365"/>
    <p:sldId id="766" r:id="rId366"/>
    <p:sldId id="767" r:id="rId367"/>
    <p:sldId id="768" r:id="rId368"/>
    <p:sldId id="769" r:id="rId369"/>
    <p:sldId id="770" r:id="rId370"/>
    <p:sldId id="771" r:id="rId371"/>
    <p:sldId id="772" r:id="rId372"/>
    <p:sldId id="773" r:id="rId373"/>
    <p:sldId id="774" r:id="rId374"/>
    <p:sldId id="775" r:id="rId375"/>
    <p:sldId id="776" r:id="rId376"/>
    <p:sldId id="777" r:id="rId377"/>
    <p:sldId id="778" r:id="rId378"/>
    <p:sldId id="779" r:id="rId379"/>
    <p:sldId id="756" r:id="rId380"/>
    <p:sldId id="757" r:id="rId381"/>
    <p:sldId id="758" r:id="rId382"/>
    <p:sldId id="759" r:id="rId383"/>
    <p:sldId id="760" r:id="rId384"/>
    <p:sldId id="761" r:id="rId385"/>
    <p:sldId id="892" r:id="rId386"/>
    <p:sldId id="894" r:id="rId387"/>
    <p:sldId id="893" r:id="rId388"/>
    <p:sldId id="895" r:id="rId389"/>
    <p:sldId id="896" r:id="rId390"/>
    <p:sldId id="897" r:id="rId391"/>
    <p:sldId id="898" r:id="rId392"/>
    <p:sldId id="899" r:id="rId393"/>
    <p:sldId id="900" r:id="rId394"/>
    <p:sldId id="901" r:id="rId395"/>
    <p:sldId id="902" r:id="rId396"/>
    <p:sldId id="903" r:id="rId397"/>
    <p:sldId id="904" r:id="rId398"/>
    <p:sldId id="905" r:id="rId399"/>
    <p:sldId id="906" r:id="rId400"/>
    <p:sldId id="762" r:id="rId401"/>
    <p:sldId id="780" r:id="rId402"/>
    <p:sldId id="781" r:id="rId403"/>
    <p:sldId id="782" r:id="rId404"/>
    <p:sldId id="783" r:id="rId405"/>
    <p:sldId id="791" r:id="rId406"/>
    <p:sldId id="792" r:id="rId407"/>
    <p:sldId id="793" r:id="rId408"/>
    <p:sldId id="794" r:id="rId409"/>
    <p:sldId id="795" r:id="rId410"/>
    <p:sldId id="796" r:id="rId411"/>
    <p:sldId id="797" r:id="rId412"/>
    <p:sldId id="798" r:id="rId413"/>
    <p:sldId id="799" r:id="rId414"/>
    <p:sldId id="784" r:id="rId415"/>
    <p:sldId id="785" r:id="rId416"/>
    <p:sldId id="786" r:id="rId417"/>
    <p:sldId id="787" r:id="rId418"/>
    <p:sldId id="788" r:id="rId419"/>
    <p:sldId id="789" r:id="rId420"/>
    <p:sldId id="790" r:id="rId421"/>
    <p:sldId id="800" r:id="rId422"/>
    <p:sldId id="801" r:id="rId423"/>
    <p:sldId id="802" r:id="rId424"/>
    <p:sldId id="803" r:id="rId425"/>
    <p:sldId id="806" r:id="rId426"/>
    <p:sldId id="816" r:id="rId427"/>
    <p:sldId id="817" r:id="rId428"/>
    <p:sldId id="818" r:id="rId429"/>
    <p:sldId id="819" r:id="rId430"/>
    <p:sldId id="807" r:id="rId431"/>
    <p:sldId id="808" r:id="rId432"/>
    <p:sldId id="820" r:id="rId433"/>
    <p:sldId id="821" r:id="rId434"/>
    <p:sldId id="822" r:id="rId435"/>
    <p:sldId id="823" r:id="rId436"/>
    <p:sldId id="809" r:id="rId437"/>
    <p:sldId id="812" r:id="rId438"/>
    <p:sldId id="813" r:id="rId439"/>
    <p:sldId id="814" r:id="rId440"/>
    <p:sldId id="810" r:id="rId441"/>
    <p:sldId id="811" r:id="rId442"/>
    <p:sldId id="815" r:id="rId443"/>
    <p:sldId id="804" r:id="rId444"/>
    <p:sldId id="805" r:id="rId445"/>
    <p:sldId id="824" r:id="rId446"/>
    <p:sldId id="825" r:id="rId447"/>
    <p:sldId id="826" r:id="rId448"/>
    <p:sldId id="827" r:id="rId449"/>
    <p:sldId id="828" r:id="rId450"/>
    <p:sldId id="829" r:id="rId451"/>
    <p:sldId id="830" r:id="rId452"/>
    <p:sldId id="831" r:id="rId453"/>
    <p:sldId id="832" r:id="rId454"/>
    <p:sldId id="833" r:id="rId455"/>
    <p:sldId id="834" r:id="rId456"/>
    <p:sldId id="835" r:id="rId457"/>
    <p:sldId id="836" r:id="rId458"/>
    <p:sldId id="837" r:id="rId459"/>
    <p:sldId id="838" r:id="rId460"/>
    <p:sldId id="839" r:id="rId461"/>
    <p:sldId id="840" r:id="rId462"/>
    <p:sldId id="841" r:id="rId463"/>
    <p:sldId id="842" r:id="rId464"/>
    <p:sldId id="843" r:id="rId465"/>
    <p:sldId id="844" r:id="rId466"/>
    <p:sldId id="845" r:id="rId467"/>
    <p:sldId id="846" r:id="rId468"/>
    <p:sldId id="847" r:id="rId469"/>
    <p:sldId id="848" r:id="rId470"/>
    <p:sldId id="849" r:id="rId471"/>
    <p:sldId id="850" r:id="rId472"/>
    <p:sldId id="851" r:id="rId473"/>
    <p:sldId id="852" r:id="rId474"/>
    <p:sldId id="853" r:id="rId475"/>
    <p:sldId id="854" r:id="rId476"/>
    <p:sldId id="855" r:id="rId477"/>
    <p:sldId id="856" r:id="rId478"/>
    <p:sldId id="857" r:id="rId479"/>
    <p:sldId id="858" r:id="rId480"/>
    <p:sldId id="859" r:id="rId481"/>
    <p:sldId id="860" r:id="rId482"/>
    <p:sldId id="861" r:id="rId483"/>
    <p:sldId id="862" r:id="rId484"/>
    <p:sldId id="863" r:id="rId485"/>
    <p:sldId id="864" r:id="rId486"/>
    <p:sldId id="867" r:id="rId487"/>
    <p:sldId id="868" r:id="rId488"/>
    <p:sldId id="865" r:id="rId489"/>
    <p:sldId id="866" r:id="rId490"/>
    <p:sldId id="869" r:id="rId491"/>
    <p:sldId id="870" r:id="rId492"/>
    <p:sldId id="871" r:id="rId493"/>
    <p:sldId id="872" r:id="rId494"/>
    <p:sldId id="873" r:id="rId495"/>
    <p:sldId id="874" r:id="rId496"/>
    <p:sldId id="875" r:id="rId497"/>
    <p:sldId id="876" r:id="rId498"/>
    <p:sldId id="877" r:id="rId499"/>
    <p:sldId id="878" r:id="rId500"/>
    <p:sldId id="339" r:id="rId501"/>
    <p:sldId id="364" r:id="rId502"/>
  </p:sldIdLst>
  <p:sldSz cx="9144000" cy="6858000" type="screen4x3"/>
  <p:notesSz cx="6858000" cy="9144000"/>
  <p:custDataLst>
    <p:tags r:id="rId50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75091"/>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433" Type="http://schemas.openxmlformats.org/officeDocument/2006/relationships/slide" Target="slides/slide429.xml"/><Relationship Id="rId268" Type="http://schemas.openxmlformats.org/officeDocument/2006/relationships/slide" Target="slides/slide264.xml"/><Relationship Id="rId475" Type="http://schemas.openxmlformats.org/officeDocument/2006/relationships/slide" Target="slides/slide471.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slide" Target="slides/slide373.xml"/><Relationship Id="rId500" Type="http://schemas.openxmlformats.org/officeDocument/2006/relationships/slide" Target="slides/slide496.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402" Type="http://schemas.openxmlformats.org/officeDocument/2006/relationships/slide" Target="slides/slide398.xml"/><Relationship Id="rId279" Type="http://schemas.openxmlformats.org/officeDocument/2006/relationships/slide" Target="slides/slide275.xml"/><Relationship Id="rId444" Type="http://schemas.openxmlformats.org/officeDocument/2006/relationships/slide" Target="slides/slide440.xml"/><Relationship Id="rId486" Type="http://schemas.openxmlformats.org/officeDocument/2006/relationships/slide" Target="slides/slide482.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slide" Target="slides/slide384.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248" Type="http://schemas.openxmlformats.org/officeDocument/2006/relationships/slide" Target="slides/slide244.xml"/><Relationship Id="rId455" Type="http://schemas.openxmlformats.org/officeDocument/2006/relationships/slide" Target="slides/slide451.xml"/><Relationship Id="rId497" Type="http://schemas.openxmlformats.org/officeDocument/2006/relationships/slide" Target="slides/slide493.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399" Type="http://schemas.openxmlformats.org/officeDocument/2006/relationships/slide" Target="slides/slide395.xml"/><Relationship Id="rId259" Type="http://schemas.openxmlformats.org/officeDocument/2006/relationships/slide" Target="slides/slide255.xml"/><Relationship Id="rId424" Type="http://schemas.openxmlformats.org/officeDocument/2006/relationships/slide" Target="slides/slide420.xml"/><Relationship Id="rId466" Type="http://schemas.openxmlformats.org/officeDocument/2006/relationships/slide" Target="slides/slide462.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435" Type="http://schemas.openxmlformats.org/officeDocument/2006/relationships/slide" Target="slides/slide431.xml"/><Relationship Id="rId477" Type="http://schemas.openxmlformats.org/officeDocument/2006/relationships/slide" Target="slides/slide473.xml"/><Relationship Id="rId281" Type="http://schemas.openxmlformats.org/officeDocument/2006/relationships/slide" Target="slides/slide277.xml"/><Relationship Id="rId337" Type="http://schemas.openxmlformats.org/officeDocument/2006/relationships/slide" Target="slides/slide333.xml"/><Relationship Id="rId502" Type="http://schemas.openxmlformats.org/officeDocument/2006/relationships/slide" Target="slides/slide498.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slide" Target="slides/slide400.xml"/><Relationship Id="rId446" Type="http://schemas.openxmlformats.org/officeDocument/2006/relationships/slide" Target="slides/slide442.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88" Type="http://schemas.openxmlformats.org/officeDocument/2006/relationships/slide" Target="slides/slide484.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457" Type="http://schemas.openxmlformats.org/officeDocument/2006/relationships/slide" Target="slides/slide453.xml"/><Relationship Id="rId261" Type="http://schemas.openxmlformats.org/officeDocument/2006/relationships/slide" Target="slides/slide257.xml"/><Relationship Id="rId499" Type="http://schemas.openxmlformats.org/officeDocument/2006/relationships/slide" Target="slides/slide495.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426" Type="http://schemas.openxmlformats.org/officeDocument/2006/relationships/slide" Target="slides/slide422.xml"/><Relationship Id="rId230" Type="http://schemas.openxmlformats.org/officeDocument/2006/relationships/slide" Target="slides/slide226.xml"/><Relationship Id="rId468" Type="http://schemas.openxmlformats.org/officeDocument/2006/relationships/slide" Target="slides/slide464.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437" Type="http://schemas.openxmlformats.org/officeDocument/2006/relationships/slide" Target="slides/slide433.xml"/><Relationship Id="rId479" Type="http://schemas.openxmlformats.org/officeDocument/2006/relationships/slide" Target="slides/slide475.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490" Type="http://schemas.openxmlformats.org/officeDocument/2006/relationships/slide" Target="slides/slide486.xml"/><Relationship Id="rId504" Type="http://schemas.openxmlformats.org/officeDocument/2006/relationships/handoutMaster" Target="handoutMasters/handoutMaster1.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448" Type="http://schemas.openxmlformats.org/officeDocument/2006/relationships/slide" Target="slides/slide444.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417" Type="http://schemas.openxmlformats.org/officeDocument/2006/relationships/slide" Target="slides/slide413.xml"/><Relationship Id="rId459" Type="http://schemas.openxmlformats.org/officeDocument/2006/relationships/slide" Target="slides/slide455.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470" Type="http://schemas.openxmlformats.org/officeDocument/2006/relationships/slide" Target="slides/slide466.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commentAuthors" Target="commentAuthors.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212" Type="http://schemas.openxmlformats.org/officeDocument/2006/relationships/slide" Target="slides/slide208.xml"/><Relationship Id="rId254" Type="http://schemas.openxmlformats.org/officeDocument/2006/relationships/slide" Target="slides/slide250.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223" Type="http://schemas.openxmlformats.org/officeDocument/2006/relationships/slide" Target="slides/slide219.xml"/><Relationship Id="rId430" Type="http://schemas.openxmlformats.org/officeDocument/2006/relationships/slide" Target="slides/slide426.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71" Type="http://schemas.openxmlformats.org/officeDocument/2006/relationships/slide" Target="slides/slide67.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viewProps" Target="viewProps.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20" Type="http://schemas.openxmlformats.org/officeDocument/2006/relationships/slide" Target="slides/slide16.xml"/><Relationship Id="rId62" Type="http://schemas.openxmlformats.org/officeDocument/2006/relationships/slide" Target="slides/slide58.xml"/><Relationship Id="rId365" Type="http://schemas.openxmlformats.org/officeDocument/2006/relationships/slide" Target="slides/slide361.xml"/><Relationship Id="rId225" Type="http://schemas.openxmlformats.org/officeDocument/2006/relationships/slide" Target="slides/slide221.xml"/><Relationship Id="rId267" Type="http://schemas.openxmlformats.org/officeDocument/2006/relationships/slide" Target="slides/slide263.xml"/><Relationship Id="rId432" Type="http://schemas.openxmlformats.org/officeDocument/2006/relationships/slide" Target="slides/slide428.xml"/><Relationship Id="rId474" Type="http://schemas.openxmlformats.org/officeDocument/2006/relationships/slide" Target="slides/slide470.xml"/><Relationship Id="rId127" Type="http://schemas.openxmlformats.org/officeDocument/2006/relationships/slide" Target="slides/slide123.xml"/><Relationship Id="rId31" Type="http://schemas.openxmlformats.org/officeDocument/2006/relationships/slide" Target="slides/slide27.xml"/><Relationship Id="rId73" Type="http://schemas.openxmlformats.org/officeDocument/2006/relationships/slide" Target="slides/slide69.xml"/><Relationship Id="rId169" Type="http://schemas.openxmlformats.org/officeDocument/2006/relationships/slide" Target="slides/slide165.xml"/><Relationship Id="rId334" Type="http://schemas.openxmlformats.org/officeDocument/2006/relationships/slide" Target="slides/slide330.xml"/><Relationship Id="rId376" Type="http://schemas.openxmlformats.org/officeDocument/2006/relationships/slide" Target="slides/slide372.xml"/><Relationship Id="rId4" Type="http://schemas.openxmlformats.org/officeDocument/2006/relationships/slideMaster" Target="slideMasters/slideMaster1.xml"/><Relationship Id="rId180" Type="http://schemas.openxmlformats.org/officeDocument/2006/relationships/slide" Target="slides/slide176.xml"/><Relationship Id="rId236" Type="http://schemas.openxmlformats.org/officeDocument/2006/relationships/slide" Target="slides/slide232.xml"/><Relationship Id="rId278" Type="http://schemas.openxmlformats.org/officeDocument/2006/relationships/slide" Target="slides/slide274.xml"/><Relationship Id="rId401" Type="http://schemas.openxmlformats.org/officeDocument/2006/relationships/slide" Target="slides/slide397.xml"/><Relationship Id="rId443" Type="http://schemas.openxmlformats.org/officeDocument/2006/relationships/slide" Target="slides/slide439.xml"/><Relationship Id="rId303" Type="http://schemas.openxmlformats.org/officeDocument/2006/relationships/slide" Target="slides/slide299.xml"/><Relationship Id="rId485" Type="http://schemas.openxmlformats.org/officeDocument/2006/relationships/slide" Target="slides/slide48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tableStyles" Target="tableStyles.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240" Type="http://schemas.openxmlformats.org/officeDocument/2006/relationships/slide" Target="slides/slide236.xml"/><Relationship Id="rId478" Type="http://schemas.openxmlformats.org/officeDocument/2006/relationships/slide" Target="slides/slide474.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notesMaster" Target="notesMasters/notesMaster1.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251" Type="http://schemas.openxmlformats.org/officeDocument/2006/relationships/slide" Target="slides/slide247.xml"/><Relationship Id="rId489" Type="http://schemas.openxmlformats.org/officeDocument/2006/relationships/slide" Target="slides/slide485.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220" Type="http://schemas.openxmlformats.org/officeDocument/2006/relationships/slide" Target="slides/slide216.xml"/><Relationship Id="rId458" Type="http://schemas.openxmlformats.org/officeDocument/2006/relationships/slide" Target="slides/slide454.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tags" Target="tags/tag1.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1" Type="http://schemas.openxmlformats.org/officeDocument/2006/relationships/customXml" Target="../customXml/item1.xml"/><Relationship Id="rId233" Type="http://schemas.openxmlformats.org/officeDocument/2006/relationships/slide" Target="slides/slide229.xml"/><Relationship Id="rId440" Type="http://schemas.openxmlformats.org/officeDocument/2006/relationships/slide" Target="slides/slide436.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202" Type="http://schemas.openxmlformats.org/officeDocument/2006/relationships/slide" Target="slides/slide198.xml"/><Relationship Id="rId244" Type="http://schemas.openxmlformats.org/officeDocument/2006/relationships/slide" Target="slides/slide240.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presProps" Target="presProps.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72" Type="http://schemas.openxmlformats.org/officeDocument/2006/relationships/slide" Target="slides/slide68.xml"/><Relationship Id="rId375" Type="http://schemas.openxmlformats.org/officeDocument/2006/relationships/slide" Target="slides/slide371.xml"/><Relationship Id="rId3" Type="http://schemas.openxmlformats.org/officeDocument/2006/relationships/customXml" Target="../customXml/item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theme" Target="theme/theme1.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2024-06-13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13:32:23.811"/>
    </inkml:context>
    <inkml:brush xml:id="br0">
      <inkml:brushProperty name="width" value="0.035" units="cm"/>
      <inkml:brushProperty name="height" value="0.035" units="cm"/>
      <inkml:brushProperty name="color" value="#FF0066"/>
    </inkml:brush>
  </inkml:definitions>
  <inkml:trace contextRef="#ctx0" brushRef="#br0">0 116 24575,'397'-1'0,"483"4"0,-31 55-601,-306-13 549,751-22 52,-476-107 0,-255 16 0,-117 18 653,-411 44-1335,52-18-1,-53 13-6143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13:33:03.868"/>
    </inkml:context>
    <inkml:brush xml:id="br0">
      <inkml:brushProperty name="width" value="0.035" units="cm"/>
      <inkml:brushProperty name="height" value="0.035" units="cm"/>
      <inkml:brushProperty name="color" value="#FF0066"/>
    </inkml:brush>
  </inkml:definitions>
  <inkml:trace contextRef="#ctx0" brushRef="#br0">0 225 24575,'143'-12'0,"-27"1"0,363 6 0,205-13 0,-641 14 0,47-4 0,162-35 0,-249 43 5,-1-1 0,0 0 0,0 0-1,0 1 1,0-1 0,0-1 0,0 1 0,-1 0-1,1 0 1,0-1 0,0 1 0,-1-1 0,1 0-1,-1 1 1,0-1 0,1 0 0,-1 0 0,0 0-1,0 0 1,0 0 0,0 0 0,0 0 0,0-4-1,1-3-269,-1 1-1,0-1 0,-1 1 0,-1-15 0,1 20 115,-1-21-6675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10T13:33:05.626"/>
    </inkml:context>
    <inkml:brush xml:id="br0">
      <inkml:brushProperty name="width" value="0.035" units="cm"/>
      <inkml:brushProperty name="height" value="0.035" units="cm"/>
      <inkml:brushProperty name="color" value="#FF0066"/>
    </inkml:brush>
  </inkml:definitions>
  <inkml:trace contextRef="#ctx0" brushRef="#br0">0 326 24575,'40'2'0,"62"10"0,-63-6 0,-28-5 0,-1-1 0,1 0 0,-1-1 0,1 0 0,-1 0 0,0-1 0,0-1 0,1 1 0,-2-2 0,1 0 0,15-7 0,10-9 0,54-38 0,-72 45 0,189-148 0,-142 108-1365,-44 40-5461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6/13/2024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1026" name="Picture 2" descr="Unix Logos">
            <a:extLst>
              <a:ext uri="{FF2B5EF4-FFF2-40B4-BE49-F238E27FC236}">
                <a16:creationId xmlns:a16="http://schemas.microsoft.com/office/drawing/2014/main" id="{B5728160-98DE-4C7D-9E60-6FF10FB08E07}"/>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6590554" y="318423"/>
            <a:ext cx="2048033" cy="53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hyperlink" Target="ftp://ftp.docx/" TargetMode="Externa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hyperlink" Target="vi_cheat_sheet.pdf" TargetMode="External"/><Relationship Id="rId2" Type="http://schemas.openxmlformats.org/officeDocument/2006/relationships/hyperlink" Target="unix-vi-editor.pdf" TargetMode="External"/><Relationship Id="rId1" Type="http://schemas.openxmlformats.org/officeDocument/2006/relationships/slideLayout" Target="../slideLayouts/slideLayout3.xml"/><Relationship Id="rId4" Type="http://schemas.openxmlformats.org/officeDocument/2006/relationships/image" Target="../media/image88.emf"/></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29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customXml" Target="../ink/ink3.xml"/><Relationship Id="rId4" Type="http://schemas.openxmlformats.org/officeDocument/2006/relationships/image" Target="../media/image95.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emf"/><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docs.microsoft.com/en-us/windows/wsl/install-win10"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Unix Training</a:t>
            </a:r>
          </a:p>
        </p:txBody>
      </p:sp>
      <p:pic>
        <p:nvPicPr>
          <p:cNvPr id="4" name="Picture 5" descr="diffos1">
            <a:extLst>
              <a:ext uri="{FF2B5EF4-FFF2-40B4-BE49-F238E27FC236}">
                <a16:creationId xmlns:a16="http://schemas.microsoft.com/office/drawing/2014/main" id="{69486FAC-9A82-451F-AC20-F270EDBE6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28385"/>
            <a:ext cx="2859608" cy="185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7EA054-5CC4-4C27-8BC1-C0E2A25C494F}"/>
              </a:ext>
            </a:extLst>
          </p:cNvPr>
          <p:cNvSpPr>
            <a:spLocks noGrp="1"/>
          </p:cNvSpPr>
          <p:nvPr>
            <p:ph sz="quarter" idx="12"/>
          </p:nvPr>
        </p:nvSpPr>
        <p:spPr>
          <a:xfrm>
            <a:off x="457201" y="1381124"/>
            <a:ext cx="8228012" cy="4943475"/>
          </a:xfrm>
        </p:spPr>
        <p:txBody>
          <a:bodyPr>
            <a:normAutofit/>
          </a:bodyPr>
          <a:lstStyle/>
          <a:p>
            <a:r>
              <a:rPr lang="en-US" dirty="0"/>
              <a:t>Open Source Code</a:t>
            </a:r>
          </a:p>
          <a:p>
            <a:r>
              <a:rPr lang="en-IN" dirty="0"/>
              <a:t>Cooperative Tools and Utilities</a:t>
            </a:r>
          </a:p>
          <a:p>
            <a:r>
              <a:rPr lang="en-IN" dirty="0"/>
              <a:t>Multiuser and Multitasking Abilities</a:t>
            </a:r>
          </a:p>
          <a:p>
            <a:r>
              <a:rPr lang="en-IN" dirty="0"/>
              <a:t>Excellent Networking Environment(</a:t>
            </a:r>
            <a:r>
              <a:rPr lang="en-IN" sz="1800" b="0" i="0" u="none" strike="noStrike" baseline="0" dirty="0">
                <a:latin typeface="ArialRegular"/>
              </a:rPr>
              <a:t>excellent platform for web servers)</a:t>
            </a:r>
          </a:p>
          <a:p>
            <a:pPr algn="l"/>
            <a:r>
              <a:rPr lang="en-IN" dirty="0"/>
              <a:t>Portability(</a:t>
            </a:r>
            <a:r>
              <a:rPr lang="en-US" sz="1800" b="1" i="0" u="none" strike="noStrike" baseline="0" dirty="0">
                <a:solidFill>
                  <a:srgbClr val="FF0000"/>
                </a:solidFill>
                <a:latin typeface="ArialRegular"/>
              </a:rPr>
              <a:t>people using the desktop environment of Mac OS X without knowing that it is built on UNIX</a:t>
            </a:r>
            <a:r>
              <a:rPr lang="en-US" sz="1800" b="0" i="0" u="none" strike="noStrike" baseline="0" dirty="0">
                <a:latin typeface="ArialRegular"/>
              </a:rPr>
              <a:t>)</a:t>
            </a:r>
          </a:p>
          <a:p>
            <a:pPr lvl="1"/>
            <a:r>
              <a:rPr lang="en-US" dirty="0"/>
              <a:t>less work is needed to adapt it to run on a new hardware platform.</a:t>
            </a:r>
          </a:p>
          <a:p>
            <a:pPr marL="225425" lvl="1" indent="0">
              <a:buNone/>
            </a:pPr>
            <a:endParaRPr lang="en-IN" dirty="0"/>
          </a:p>
          <a:p>
            <a:endParaRPr lang="en-IN" dirty="0"/>
          </a:p>
        </p:txBody>
      </p:sp>
      <p:sp>
        <p:nvSpPr>
          <p:cNvPr id="3" name="Title 2">
            <a:extLst>
              <a:ext uri="{FF2B5EF4-FFF2-40B4-BE49-F238E27FC236}">
                <a16:creationId xmlns:a16="http://schemas.microsoft.com/office/drawing/2014/main" id="{1ABE5BBA-DBF7-4953-A36F-F9F30105D780}"/>
              </a:ext>
            </a:extLst>
          </p:cNvPr>
          <p:cNvSpPr>
            <a:spLocks noGrp="1"/>
          </p:cNvSpPr>
          <p:nvPr>
            <p:ph type="title"/>
          </p:nvPr>
        </p:nvSpPr>
        <p:spPr/>
        <p:txBody>
          <a:bodyPr/>
          <a:lstStyle/>
          <a:p>
            <a:r>
              <a:rPr lang="en-IN" dirty="0"/>
              <a:t>Why Is UNIX Important</a:t>
            </a:r>
          </a:p>
        </p:txBody>
      </p:sp>
    </p:spTree>
    <p:extLst>
      <p:ext uri="{BB962C8B-B14F-4D97-AF65-F5344CB8AC3E}">
        <p14:creationId xmlns:p14="http://schemas.microsoft.com/office/powerpoint/2010/main" val="36382839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F56C8-8BF3-4C13-9C4B-E3D8856C9AF5}"/>
              </a:ext>
            </a:extLst>
          </p:cNvPr>
          <p:cNvSpPr>
            <a:spLocks noGrp="1"/>
          </p:cNvSpPr>
          <p:nvPr>
            <p:ph sz="quarter" idx="12"/>
          </p:nvPr>
        </p:nvSpPr>
        <p:spPr>
          <a:xfrm>
            <a:off x="457201" y="1381124"/>
            <a:ext cx="8228012" cy="5172075"/>
          </a:xfrm>
        </p:spPr>
        <p:txBody>
          <a:bodyPr>
            <a:normAutofit/>
          </a:bodyPr>
          <a:lstStyle/>
          <a:p>
            <a:r>
              <a:rPr lang="en-US" b="1" dirty="0">
                <a:solidFill>
                  <a:srgbClr val="FF0000"/>
                </a:solidFill>
              </a:rPr>
              <a:t>A hard Link</a:t>
            </a:r>
          </a:p>
          <a:p>
            <a:pPr lvl="1"/>
            <a:r>
              <a:rPr lang="en-US" dirty="0"/>
              <a:t>can't cross the file system boundaries (i.e. A </a:t>
            </a:r>
            <a:r>
              <a:rPr lang="en-US" dirty="0" err="1"/>
              <a:t>hardlink</a:t>
            </a:r>
            <a:r>
              <a:rPr lang="en-US" dirty="0"/>
              <a:t> can only work on the same filesystem), </a:t>
            </a:r>
          </a:p>
          <a:p>
            <a:pPr lvl="1"/>
            <a:r>
              <a:rPr lang="en-US" dirty="0"/>
              <a:t>can't link directories,</a:t>
            </a:r>
          </a:p>
          <a:p>
            <a:pPr lvl="1"/>
            <a:r>
              <a:rPr lang="en-US" dirty="0"/>
              <a:t>has the same </a:t>
            </a:r>
            <a:r>
              <a:rPr lang="en-US" dirty="0" err="1"/>
              <a:t>inode</a:t>
            </a:r>
            <a:r>
              <a:rPr lang="en-US" dirty="0"/>
              <a:t> number and permissions of original file,</a:t>
            </a:r>
          </a:p>
          <a:p>
            <a:pPr lvl="1"/>
            <a:r>
              <a:rPr lang="en-US" dirty="0"/>
              <a:t>permissions will be updated if we change the permissions of source file,</a:t>
            </a:r>
          </a:p>
          <a:p>
            <a:pPr lvl="1"/>
            <a:r>
              <a:rPr lang="en-US" dirty="0"/>
              <a:t>has the actual contents of original file, so that you still can view the contents, even if the original file moved or removed.</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1101903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F56C8-8BF3-4C13-9C4B-E3D8856C9AF5}"/>
              </a:ext>
            </a:extLst>
          </p:cNvPr>
          <p:cNvSpPr>
            <a:spLocks noGrp="1"/>
          </p:cNvSpPr>
          <p:nvPr>
            <p:ph sz="quarter" idx="12"/>
          </p:nvPr>
        </p:nvSpPr>
        <p:spPr>
          <a:xfrm>
            <a:off x="457201" y="1381124"/>
            <a:ext cx="8228012" cy="5172075"/>
          </a:xfrm>
        </p:spPr>
        <p:txBody>
          <a:bodyPr>
            <a:normAutofit/>
          </a:bodyPr>
          <a:lstStyle/>
          <a:p>
            <a:r>
              <a:rPr lang="en-US" b="1" dirty="0">
                <a:solidFill>
                  <a:srgbClr val="FF0000"/>
                </a:solidFill>
              </a:rPr>
              <a:t>A hard Link</a:t>
            </a:r>
          </a:p>
          <a:p>
            <a:pPr lvl="1"/>
            <a:r>
              <a:rPr lang="en-US" dirty="0"/>
              <a:t>The ln command creates a link between files, which enables you to make a single file accessible at two or more locations in the directory system. </a:t>
            </a:r>
          </a:p>
          <a:p>
            <a:pPr lvl="1"/>
            <a:r>
              <a:rPr lang="en-US" dirty="0"/>
              <a:t>The following links the file </a:t>
            </a:r>
            <a:r>
              <a:rPr lang="en-US" dirty="0" err="1"/>
              <a:t>project.main</a:t>
            </a:r>
            <a:r>
              <a:rPr lang="en-US" dirty="0"/>
              <a:t> in </a:t>
            </a:r>
            <a:r>
              <a:rPr lang="en-US" dirty="0" err="1"/>
              <a:t>dkraut’s</a:t>
            </a:r>
            <a:r>
              <a:rPr lang="en-US" dirty="0"/>
              <a:t> home directory with a new file of the same name in the current directory:</a:t>
            </a:r>
          </a:p>
          <a:p>
            <a:pPr lvl="1"/>
            <a:r>
              <a:rPr lang="en-US" dirty="0"/>
              <a:t>$ ln /home/</a:t>
            </a:r>
            <a:r>
              <a:rPr lang="en-US" dirty="0" err="1"/>
              <a:t>dkraut</a:t>
            </a:r>
            <a:r>
              <a:rPr lang="en-US" dirty="0"/>
              <a:t>/</a:t>
            </a:r>
            <a:r>
              <a:rPr lang="en-US" dirty="0" err="1"/>
              <a:t>project.main</a:t>
            </a:r>
            <a:r>
              <a:rPr lang="en-US" dirty="0"/>
              <a:t> </a:t>
            </a:r>
            <a:r>
              <a:rPr lang="en-US" dirty="0" err="1"/>
              <a:t>project.main</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563596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F56C8-8BF3-4C13-9C4B-E3D8856C9AF5}"/>
              </a:ext>
            </a:extLst>
          </p:cNvPr>
          <p:cNvSpPr>
            <a:spLocks noGrp="1"/>
          </p:cNvSpPr>
          <p:nvPr>
            <p:ph sz="quarter" idx="12"/>
          </p:nvPr>
        </p:nvSpPr>
        <p:spPr>
          <a:xfrm>
            <a:off x="457201" y="1381124"/>
            <a:ext cx="8228012" cy="5172075"/>
          </a:xfrm>
        </p:spPr>
        <p:txBody>
          <a:bodyPr>
            <a:normAutofit/>
          </a:bodyPr>
          <a:lstStyle/>
          <a:p>
            <a:r>
              <a:rPr lang="en-US" b="1" dirty="0">
                <a:solidFill>
                  <a:srgbClr val="FF0000"/>
                </a:solidFill>
              </a:rPr>
              <a:t>A soft link</a:t>
            </a:r>
          </a:p>
          <a:p>
            <a:pPr lvl="1"/>
            <a:r>
              <a:rPr lang="en-US" dirty="0"/>
              <a:t>can cross the file system,</a:t>
            </a:r>
          </a:p>
          <a:p>
            <a:pPr lvl="1"/>
            <a:r>
              <a:rPr lang="en-US" dirty="0"/>
              <a:t>allows you to link between directories,</a:t>
            </a:r>
          </a:p>
          <a:p>
            <a:pPr lvl="1"/>
            <a:r>
              <a:rPr lang="en-US" dirty="0"/>
              <a:t>has different </a:t>
            </a:r>
            <a:r>
              <a:rPr lang="en-US" dirty="0" err="1"/>
              <a:t>inode</a:t>
            </a:r>
            <a:r>
              <a:rPr lang="en-US" dirty="0"/>
              <a:t> number and file permissions than original file,</a:t>
            </a:r>
          </a:p>
          <a:p>
            <a:pPr lvl="1"/>
            <a:r>
              <a:rPr lang="en-US" dirty="0"/>
              <a:t>permissions will not be updated,</a:t>
            </a:r>
          </a:p>
          <a:p>
            <a:pPr lvl="1"/>
            <a:r>
              <a:rPr lang="en-US" dirty="0"/>
              <a:t>has only the path of the original file, not the contents.</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131201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F56C8-8BF3-4C13-9C4B-E3D8856C9AF5}"/>
              </a:ext>
            </a:extLst>
          </p:cNvPr>
          <p:cNvSpPr>
            <a:spLocks noGrp="1"/>
          </p:cNvSpPr>
          <p:nvPr>
            <p:ph sz="quarter" idx="12"/>
          </p:nvPr>
        </p:nvSpPr>
        <p:spPr>
          <a:xfrm>
            <a:off x="457201" y="1381124"/>
            <a:ext cx="8228012" cy="5172075"/>
          </a:xfrm>
        </p:spPr>
        <p:txBody>
          <a:bodyPr>
            <a:normAutofit fontScale="85000" lnSpcReduction="20000"/>
          </a:bodyPr>
          <a:lstStyle/>
          <a:p>
            <a:r>
              <a:rPr lang="en-US" b="1" dirty="0">
                <a:solidFill>
                  <a:srgbClr val="FF0000"/>
                </a:solidFill>
              </a:rPr>
              <a:t>A soft link</a:t>
            </a:r>
          </a:p>
          <a:p>
            <a:pPr lvl="1"/>
            <a:r>
              <a:rPr lang="en-US" dirty="0"/>
              <a:t>Symbolic links are created by using the ln command with the -s (symbolic) option. </a:t>
            </a:r>
          </a:p>
          <a:p>
            <a:pPr lvl="1"/>
            <a:r>
              <a:rPr lang="en-US" dirty="0"/>
              <a:t>The following example shows how you could use ln to link a file in the /var file system to an entry in one of your directories within the /home file system:</a:t>
            </a:r>
          </a:p>
          <a:p>
            <a:pPr lvl="1"/>
            <a:r>
              <a:rPr lang="en-US" dirty="0"/>
              <a:t>$ ln -s /var/X/docs/readme temp/</a:t>
            </a:r>
            <a:r>
              <a:rPr lang="en-US" dirty="0" err="1"/>
              <a:t>x.readme</a:t>
            </a:r>
            <a:endParaRPr lang="en-US" dirty="0"/>
          </a:p>
          <a:p>
            <a:pPr lvl="1"/>
            <a:r>
              <a:rPr lang="en-US" dirty="0"/>
              <a:t>This will create a symbolic link called </a:t>
            </a:r>
            <a:r>
              <a:rPr lang="en-US" dirty="0" err="1"/>
              <a:t>x.readme</a:t>
            </a:r>
            <a:r>
              <a:rPr lang="en-US" dirty="0"/>
              <a:t> in the temp directory</a:t>
            </a:r>
          </a:p>
          <a:p>
            <a:pPr lvl="1"/>
            <a:r>
              <a:rPr lang="en-US" dirty="0"/>
              <a:t>The second argument to ln is optional; if you do not specify the name of the new file, it will create a symbolic link with the same name as the target file. So, for example</a:t>
            </a:r>
          </a:p>
          <a:p>
            <a:pPr lvl="1"/>
            <a:r>
              <a:rPr lang="en-US" dirty="0"/>
              <a:t>$ ln -s /</a:t>
            </a:r>
            <a:r>
              <a:rPr lang="en-US" dirty="0" err="1"/>
              <a:t>usr</a:t>
            </a:r>
            <a:r>
              <a:rPr lang="en-US" dirty="0"/>
              <a:t>/bin/</a:t>
            </a:r>
            <a:r>
              <a:rPr lang="en-US" dirty="0" err="1"/>
              <a:t>firefox</a:t>
            </a:r>
            <a:r>
              <a:rPr lang="en-US" dirty="0"/>
              <a:t>/</a:t>
            </a:r>
            <a:r>
              <a:rPr lang="en-US" dirty="0" err="1"/>
              <a:t>firefox</a:t>
            </a:r>
            <a:endParaRPr lang="en-US" dirty="0"/>
          </a:p>
          <a:p>
            <a:pPr lvl="1"/>
            <a:r>
              <a:rPr lang="en-US" dirty="0"/>
              <a:t>will create a file called </a:t>
            </a:r>
            <a:r>
              <a:rPr lang="en-US" dirty="0" err="1"/>
              <a:t>firefox</a:t>
            </a:r>
            <a:r>
              <a:rPr lang="en-US" dirty="0"/>
              <a:t> in the current directory that is a symbolic link to /</a:t>
            </a:r>
            <a:r>
              <a:rPr lang="en-US" dirty="0" err="1"/>
              <a:t>usr</a:t>
            </a:r>
            <a:r>
              <a:rPr lang="en-US" dirty="0"/>
              <a:t>/bin/</a:t>
            </a:r>
            <a:r>
              <a:rPr lang="en-US" dirty="0" err="1"/>
              <a:t>firefox</a:t>
            </a:r>
            <a:r>
              <a:rPr lang="en-US" dirty="0"/>
              <a:t>/</a:t>
            </a:r>
            <a:r>
              <a:rPr lang="en-US" dirty="0" err="1"/>
              <a:t>firefox</a:t>
            </a:r>
            <a:r>
              <a:rPr lang="en-US" dirty="0"/>
              <a:t>.</a:t>
            </a:r>
          </a:p>
          <a:p>
            <a:pPr lvl="1"/>
            <a:r>
              <a:rPr lang="en-US" dirty="0"/>
              <a:t>Symbolic links also enable you to link directories. </a:t>
            </a:r>
          </a:p>
          <a:p>
            <a:pPr lvl="1"/>
            <a:r>
              <a:rPr lang="en-US" dirty="0"/>
              <a:t>The command</a:t>
            </a:r>
          </a:p>
          <a:p>
            <a:pPr lvl="1"/>
            <a:r>
              <a:rPr lang="en-US" dirty="0"/>
              <a:t>$ ln -s /home/</a:t>
            </a:r>
            <a:r>
              <a:rPr lang="en-US" dirty="0" err="1"/>
              <a:t>dkraut</a:t>
            </a:r>
            <a:r>
              <a:rPr lang="en-US" dirty="0"/>
              <a:t>/work/cs106x/proj1/lib/Source Project</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759412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
        <p:nvSpPr>
          <p:cNvPr id="5" name="Content Placeholder 4">
            <a:extLst>
              <a:ext uri="{FF2B5EF4-FFF2-40B4-BE49-F238E27FC236}">
                <a16:creationId xmlns:a16="http://schemas.microsoft.com/office/drawing/2014/main" id="{D354F5B2-BD67-4B39-BF76-8EFEEC82687E}"/>
              </a:ext>
            </a:extLst>
          </p:cNvPr>
          <p:cNvSpPr>
            <a:spLocks noGrp="1"/>
          </p:cNvSpPr>
          <p:nvPr>
            <p:ph sz="quarter" idx="12"/>
          </p:nvPr>
        </p:nvSpPr>
        <p:spPr>
          <a:xfrm>
            <a:off x="457201" y="1381124"/>
            <a:ext cx="8228012" cy="5172075"/>
          </a:xfrm>
        </p:spPr>
        <p:txBody>
          <a:bodyPr>
            <a:normAutofit fontScale="77500" lnSpcReduction="20000"/>
          </a:bodyPr>
          <a:lstStyle/>
          <a:p>
            <a:r>
              <a:rPr lang="en-US" b="1" dirty="0">
                <a:solidFill>
                  <a:srgbClr val="FF0000"/>
                </a:solidFill>
              </a:rPr>
              <a:t>Listing Directory Contents with Marks</a:t>
            </a:r>
          </a:p>
          <a:p>
            <a:r>
              <a:rPr lang="en-US" dirty="0"/>
              <a:t>When you use the ls command, you do not know whether a name refers to an ordinary file, a program that you can run, or a directory Running the ls command with the -F option produces a list in which the names are marked with symbols that indicate the kind of file that each name refers to.</a:t>
            </a:r>
          </a:p>
          <a:p>
            <a:r>
              <a:rPr lang="en-US" dirty="0"/>
              <a:t>Names of directories are listed with / (a slash) following their names. Executable files (those that can be run as programs) are listed with * (an asterisk) following their names. </a:t>
            </a:r>
          </a:p>
          <a:p>
            <a:r>
              <a:rPr lang="en-US" dirty="0"/>
              <a:t>Symbolic links are listed with @ (an “at” sign) following their names. </a:t>
            </a:r>
          </a:p>
          <a:p>
            <a:r>
              <a:rPr lang="en-US" dirty="0"/>
              <a:t>For instance, suppose that you run ls with the -F option to list the contents of a directory, producing the following result:</a:t>
            </a:r>
          </a:p>
          <a:p>
            <a:r>
              <a:rPr lang="en-US" b="1" dirty="0">
                <a:solidFill>
                  <a:srgbClr val="FF0000"/>
                </a:solidFill>
              </a:rPr>
              <a:t>$ ls -F</a:t>
            </a:r>
          </a:p>
          <a:p>
            <a:r>
              <a:rPr lang="en-US" dirty="0"/>
              <a:t>Email/ notes Projects@</a:t>
            </a:r>
          </a:p>
          <a:p>
            <a:r>
              <a:rPr lang="en-US" dirty="0"/>
              <a:t>This example shows that the directory contains the ordinary file notes, the directory Email, and a symbolic link Projects.</a:t>
            </a:r>
            <a:endParaRPr lang="en-IN" dirty="0"/>
          </a:p>
        </p:txBody>
      </p:sp>
    </p:spTree>
    <p:extLst>
      <p:ext uri="{BB962C8B-B14F-4D97-AF65-F5344CB8AC3E}">
        <p14:creationId xmlns:p14="http://schemas.microsoft.com/office/powerpoint/2010/main" val="25107758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pic>
        <p:nvPicPr>
          <p:cNvPr id="7" name="Picture 6">
            <a:extLst>
              <a:ext uri="{FF2B5EF4-FFF2-40B4-BE49-F238E27FC236}">
                <a16:creationId xmlns:a16="http://schemas.microsoft.com/office/drawing/2014/main" id="{F5FEA6A4-DB2E-4162-9FF6-58EF7A2A6CC8}"/>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15781848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p:txBody>
          <a:bodyPr/>
          <a:lstStyle/>
          <a:p>
            <a:r>
              <a:rPr lang="en-US" b="1" dirty="0">
                <a:solidFill>
                  <a:srgbClr val="FF0000"/>
                </a:solidFill>
              </a:rPr>
              <a:t>Listing Files in the Current Directory Tree</a:t>
            </a:r>
          </a:p>
          <a:p>
            <a:r>
              <a:rPr lang="en-US" dirty="0"/>
              <a:t>You can add the -R (recursive) option to the ls command to list all the files in your current directory, along with all the files in each of its subdirectories, and so on. </a:t>
            </a:r>
          </a:p>
          <a:p>
            <a:r>
              <a:rPr lang="en-US" dirty="0"/>
              <a:t>For example,</a:t>
            </a:r>
          </a:p>
          <a:p>
            <a:pPr lvl="1"/>
            <a:r>
              <a:rPr lang="en-US" dirty="0"/>
              <a:t>$ ls -R</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343806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p:txBody>
          <a:bodyPr/>
          <a:lstStyle/>
          <a:p>
            <a:r>
              <a:rPr lang="en-US" b="1" dirty="0">
                <a:solidFill>
                  <a:srgbClr val="FF0000"/>
                </a:solidFill>
              </a:rPr>
              <a:t>Viewing Files</a:t>
            </a:r>
          </a:p>
          <a:p>
            <a:r>
              <a:rPr lang="en-US" dirty="0"/>
              <a:t>The simplest and most basic way to view a file is with the cat command. cat (short for concatenate) takes any files you specify and displays them on the screen.</a:t>
            </a:r>
          </a:p>
          <a:p>
            <a:r>
              <a:rPr lang="en-US" dirty="0"/>
              <a:t> For example, you could use cat to display on your screen the contents of the file review:</a:t>
            </a:r>
          </a:p>
          <a:p>
            <a:r>
              <a:rPr lang="en-US" dirty="0"/>
              <a:t>$ cat review</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5687744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p:txBody>
          <a:bodyPr/>
          <a:lstStyle/>
          <a:p>
            <a:r>
              <a:rPr lang="en-US" b="1" dirty="0">
                <a:solidFill>
                  <a:srgbClr val="FF0000"/>
                </a:solidFill>
              </a:rPr>
              <a:t>Viewing Files with Special Characters</a:t>
            </a:r>
          </a:p>
          <a:p>
            <a:r>
              <a:rPr lang="en-US" dirty="0"/>
              <a:t>The cat command recognizes eight-bit characters. In earlier versions of UNIX, it only recognized seven-bit characters. </a:t>
            </a:r>
          </a:p>
          <a:p>
            <a:r>
              <a:rPr lang="en-US" dirty="0"/>
              <a:t>This enhancement permits cat to display characters from extended character sets, such as the kanji characters used to represent Japanese words.</a:t>
            </a:r>
          </a:p>
          <a:p>
            <a:r>
              <a:rPr lang="en-US" dirty="0"/>
              <a:t>Cat –v sample.txt</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2572331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p:txBody>
          <a:bodyPr/>
          <a:lstStyle/>
          <a:p>
            <a:r>
              <a:rPr lang="en-US" b="1" dirty="0">
                <a:solidFill>
                  <a:srgbClr val="FF0000"/>
                </a:solidFill>
              </a:rPr>
              <a:t>Directing the Output of cat</a:t>
            </a:r>
          </a:p>
          <a:p>
            <a:r>
              <a:rPr lang="en-US" dirty="0"/>
              <a:t>You can send the output of cat to a file as well as to the screen. </a:t>
            </a:r>
          </a:p>
          <a:p>
            <a:r>
              <a:rPr lang="en-US" dirty="0"/>
              <a:t>For instance,</a:t>
            </a:r>
          </a:p>
          <a:p>
            <a:pPr lvl="1"/>
            <a:r>
              <a:rPr lang="en-US" dirty="0"/>
              <a:t>$ cat physics &gt; </a:t>
            </a:r>
            <a:r>
              <a:rPr lang="en-US" dirty="0" err="1"/>
              <a:t>physics.backup</a:t>
            </a:r>
            <a:endParaRPr lang="en-US" dirty="0"/>
          </a:p>
          <a:p>
            <a:pPr marL="231775" lvl="1">
              <a:spcBef>
                <a:spcPts val="1200"/>
              </a:spcBef>
              <a:buFont typeface="Arial" pitchFamily="34" charset="0"/>
              <a:buChar char="•"/>
            </a:pPr>
            <a:r>
              <a:rPr lang="en-US" sz="2600" dirty="0">
                <a:solidFill>
                  <a:schemeClr val="tx1"/>
                </a:solidFill>
              </a:rPr>
              <a:t>In order to add information to the end of a file, do the following:</a:t>
            </a:r>
          </a:p>
          <a:p>
            <a:pPr lvl="1"/>
            <a:r>
              <a:rPr lang="en-US" dirty="0"/>
              <a:t>$ cat </a:t>
            </a:r>
            <a:r>
              <a:rPr lang="en-US" dirty="0" err="1"/>
              <a:t>notes.august</a:t>
            </a:r>
            <a:r>
              <a:rPr lang="en-US" dirty="0"/>
              <a:t> &gt;&gt; notes</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010352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7EA054-5CC4-4C27-8BC1-C0E2A25C494F}"/>
              </a:ext>
            </a:extLst>
          </p:cNvPr>
          <p:cNvSpPr>
            <a:spLocks noGrp="1"/>
          </p:cNvSpPr>
          <p:nvPr>
            <p:ph sz="quarter" idx="12"/>
          </p:nvPr>
        </p:nvSpPr>
        <p:spPr>
          <a:xfrm>
            <a:off x="457201" y="1381124"/>
            <a:ext cx="8228012" cy="4943475"/>
          </a:xfrm>
        </p:spPr>
        <p:txBody>
          <a:bodyPr>
            <a:normAutofit/>
          </a:bodyPr>
          <a:lstStyle/>
          <a:p>
            <a:r>
              <a:rPr lang="en-IN" dirty="0"/>
              <a:t>Security</a:t>
            </a:r>
          </a:p>
          <a:p>
            <a:r>
              <a:rPr lang="en-IN" dirty="0"/>
              <a:t>Background Processing (Many jobs/tasks are executed in </a:t>
            </a:r>
            <a:r>
              <a:rPr lang="en-IN" dirty="0" err="1"/>
              <a:t>bg</a:t>
            </a:r>
            <a:r>
              <a:rPr lang="en-IN" dirty="0"/>
              <a:t> without human intervention).</a:t>
            </a:r>
          </a:p>
          <a:p>
            <a:r>
              <a:rPr lang="en-IN" dirty="0"/>
              <a:t>Pipes (chain od commands)</a:t>
            </a:r>
          </a:p>
          <a:p>
            <a:r>
              <a:rPr lang="en-IN" dirty="0"/>
              <a:t>Redirection tools</a:t>
            </a:r>
          </a:p>
          <a:p>
            <a:r>
              <a:rPr lang="en-IN" dirty="0"/>
              <a:t>Software Development Tools (any language which has interpreter and compiler).</a:t>
            </a:r>
          </a:p>
          <a:p>
            <a:r>
              <a:rPr lang="en-IN" dirty="0"/>
              <a:t>Communication</a:t>
            </a:r>
            <a:endParaRPr lang="en-US" dirty="0"/>
          </a:p>
          <a:p>
            <a:pPr marL="225425" lvl="1" indent="0">
              <a:buNone/>
            </a:pPr>
            <a:endParaRPr lang="en-IN" dirty="0"/>
          </a:p>
          <a:p>
            <a:endParaRPr lang="en-IN" dirty="0"/>
          </a:p>
        </p:txBody>
      </p:sp>
      <p:sp>
        <p:nvSpPr>
          <p:cNvPr id="3" name="Title 2">
            <a:extLst>
              <a:ext uri="{FF2B5EF4-FFF2-40B4-BE49-F238E27FC236}">
                <a16:creationId xmlns:a16="http://schemas.microsoft.com/office/drawing/2014/main" id="{1ABE5BBA-DBF7-4953-A36F-F9F30105D780}"/>
              </a:ext>
            </a:extLst>
          </p:cNvPr>
          <p:cNvSpPr>
            <a:spLocks noGrp="1"/>
          </p:cNvSpPr>
          <p:nvPr>
            <p:ph type="title"/>
          </p:nvPr>
        </p:nvSpPr>
        <p:spPr/>
        <p:txBody>
          <a:bodyPr/>
          <a:lstStyle/>
          <a:p>
            <a:r>
              <a:rPr lang="en-IN" dirty="0"/>
              <a:t>Why Is UNIX Important</a:t>
            </a:r>
          </a:p>
        </p:txBody>
      </p:sp>
    </p:spTree>
    <p:extLst>
      <p:ext uri="{BB962C8B-B14F-4D97-AF65-F5344CB8AC3E}">
        <p14:creationId xmlns:p14="http://schemas.microsoft.com/office/powerpoint/2010/main" val="35409353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p:txBody>
          <a:bodyPr/>
          <a:lstStyle/>
          <a:p>
            <a:r>
              <a:rPr lang="en-US" b="1" dirty="0">
                <a:solidFill>
                  <a:srgbClr val="FF0000"/>
                </a:solidFill>
              </a:rPr>
              <a:t>Combining Files and Using Wildcards</a:t>
            </a:r>
          </a:p>
          <a:p>
            <a:r>
              <a:rPr lang="en-US" dirty="0"/>
              <a:t>You can use cat to combine a number of files into one. For example, consider a directory that contains material being used in writing a chapter, as follows:</a:t>
            </a:r>
          </a:p>
          <a:p>
            <a:r>
              <a:rPr lang="fr-FR" dirty="0"/>
              <a:t>$ cat section1 section2 section3 &gt; chapter.3</a:t>
            </a:r>
          </a:p>
          <a:p>
            <a:r>
              <a:rPr lang="en-IN" dirty="0"/>
              <a:t>$ cat section* &gt; chapter.3</a:t>
            </a:r>
          </a:p>
          <a:p>
            <a:r>
              <a:rPr lang="en-IN" dirty="0"/>
              <a:t>$ cat *1 *2 &gt; temp</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0945980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095875"/>
          </a:xfrm>
        </p:spPr>
        <p:txBody>
          <a:bodyPr>
            <a:normAutofit fontScale="85000" lnSpcReduction="20000"/>
          </a:bodyPr>
          <a:lstStyle/>
          <a:p>
            <a:r>
              <a:rPr lang="en-US" b="1" dirty="0">
                <a:solidFill>
                  <a:srgbClr val="FF0000"/>
                </a:solidFill>
              </a:rPr>
              <a:t>Creating a File</a:t>
            </a:r>
          </a:p>
          <a:p>
            <a:r>
              <a:rPr lang="en-US" dirty="0"/>
              <a:t>So far, all the examples you have seen involved using cat to copy one or more normal files, either to another file or to your screen. But other possibilities exist. </a:t>
            </a:r>
          </a:p>
          <a:p>
            <a:r>
              <a:rPr lang="en-US" dirty="0"/>
              <a:t>Just as your screen is the default output for cat and other commands, your keyboard is the default input. </a:t>
            </a:r>
          </a:p>
          <a:p>
            <a:r>
              <a:rPr lang="en-US" dirty="0"/>
              <a:t>If you do not specify a file to use as input, cat will simply copy everything you type to its output. </a:t>
            </a:r>
          </a:p>
          <a:p>
            <a:r>
              <a:rPr lang="en-US" dirty="0"/>
              <a:t>This provides a way to create simple files without using an editor. </a:t>
            </a:r>
          </a:p>
          <a:p>
            <a:r>
              <a:rPr lang="en-US" dirty="0"/>
              <a:t>The command</a:t>
            </a:r>
          </a:p>
          <a:p>
            <a:pPr lvl="1"/>
            <a:r>
              <a:rPr lang="en-US" dirty="0"/>
              <a:t>$ cat &gt; names</a:t>
            </a:r>
          </a:p>
          <a:p>
            <a:pPr lvl="1"/>
            <a:r>
              <a:rPr lang="en-US" dirty="0"/>
              <a:t>Nate nate@engineer.com</a:t>
            </a:r>
          </a:p>
          <a:p>
            <a:pPr lvl="1"/>
            <a:r>
              <a:rPr lang="en-US" dirty="0"/>
              <a:t>Rebecca rlf@library.edu</a:t>
            </a:r>
          </a:p>
          <a:p>
            <a:pPr lvl="1"/>
            <a:r>
              <a:rPr lang="en-US" dirty="0"/>
              <a:t>CTRL-D</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665892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095875"/>
          </a:xfrm>
        </p:spPr>
        <p:txBody>
          <a:bodyPr>
            <a:normAutofit/>
          </a:bodyPr>
          <a:lstStyle/>
          <a:p>
            <a:r>
              <a:rPr lang="en-US" dirty="0"/>
              <a:t>Using cat in this way (cat &gt; names) creates the file names if it does not already exist and overwrites (replaces) its contents if it does exist.</a:t>
            </a:r>
          </a:p>
          <a:p>
            <a:r>
              <a:rPr lang="en-US" dirty="0"/>
              <a:t>You can use cat to add material to a file as well. For example,</a:t>
            </a:r>
          </a:p>
          <a:p>
            <a:r>
              <a:rPr lang="en-US" b="1" dirty="0">
                <a:solidFill>
                  <a:srgbClr val="FF0000"/>
                </a:solidFill>
              </a:rPr>
              <a:t>$ cat &gt;&gt; names</a:t>
            </a:r>
          </a:p>
          <a:p>
            <a:r>
              <a:rPr lang="en-US" b="1" dirty="0">
                <a:solidFill>
                  <a:srgbClr val="FF0000"/>
                </a:solidFill>
              </a:rPr>
              <a:t>Dan dkraut@bio.ca.edu</a:t>
            </a:r>
          </a:p>
          <a:p>
            <a:r>
              <a:rPr lang="en-US" b="1" dirty="0">
                <a:solidFill>
                  <a:srgbClr val="FF0000"/>
                </a:solidFill>
              </a:rPr>
              <a:t>CTRL-D</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7295226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5"/>
            <a:ext cx="8228012" cy="1666876"/>
          </a:xfrm>
        </p:spPr>
        <p:txBody>
          <a:bodyPr>
            <a:normAutofit/>
          </a:bodyPr>
          <a:lstStyle/>
          <a:p>
            <a:r>
              <a:rPr lang="en-US" dirty="0"/>
              <a:t>Another command, touch, can also be used to create a file.</a:t>
            </a:r>
          </a:p>
          <a:p>
            <a:r>
              <a:rPr lang="en-US" dirty="0"/>
              <a:t>$ touch notes</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pic>
        <p:nvPicPr>
          <p:cNvPr id="5" name="Picture 4">
            <a:extLst>
              <a:ext uri="{FF2B5EF4-FFF2-40B4-BE49-F238E27FC236}">
                <a16:creationId xmlns:a16="http://schemas.microsoft.com/office/drawing/2014/main" id="{94CF2587-843D-4670-B2D2-9708928C3BC0}"/>
              </a:ext>
            </a:extLst>
          </p:cNvPr>
          <p:cNvPicPr>
            <a:picLocks noChangeAspect="1"/>
          </p:cNvPicPr>
          <p:nvPr/>
        </p:nvPicPr>
        <p:blipFill rotWithShape="1">
          <a:blip r:embed="rId2"/>
          <a:srcRect b="76667"/>
          <a:stretch/>
        </p:blipFill>
        <p:spPr>
          <a:xfrm>
            <a:off x="76200" y="3209925"/>
            <a:ext cx="9144000" cy="1200150"/>
          </a:xfrm>
          <a:prstGeom prst="rect">
            <a:avLst/>
          </a:prstGeom>
        </p:spPr>
      </p:pic>
    </p:spTree>
    <p:extLst>
      <p:ext uri="{BB962C8B-B14F-4D97-AF65-F5344CB8AC3E}">
        <p14:creationId xmlns:p14="http://schemas.microsoft.com/office/powerpoint/2010/main" val="11612232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5"/>
            <a:ext cx="8228012" cy="1666876"/>
          </a:xfrm>
        </p:spPr>
        <p:txBody>
          <a:bodyPr>
            <a:normAutofit/>
          </a:bodyPr>
          <a:lstStyle/>
          <a:p>
            <a:r>
              <a:rPr lang="en-US" dirty="0"/>
              <a:t>Moving Around in Directories</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pic>
        <p:nvPicPr>
          <p:cNvPr id="6" name="Picture 5">
            <a:extLst>
              <a:ext uri="{FF2B5EF4-FFF2-40B4-BE49-F238E27FC236}">
                <a16:creationId xmlns:a16="http://schemas.microsoft.com/office/drawing/2014/main" id="{E2B1B937-6164-4682-B989-4F900E618A7C}"/>
              </a:ext>
            </a:extLst>
          </p:cNvPr>
          <p:cNvPicPr>
            <a:picLocks noChangeAspect="1"/>
          </p:cNvPicPr>
          <p:nvPr/>
        </p:nvPicPr>
        <p:blipFill rotWithShape="1">
          <a:blip r:embed="rId2"/>
          <a:srcRect b="49011"/>
          <a:stretch/>
        </p:blipFill>
        <p:spPr>
          <a:xfrm>
            <a:off x="195943" y="2381023"/>
            <a:ext cx="8737600" cy="2506047"/>
          </a:xfrm>
          <a:prstGeom prst="rect">
            <a:avLst/>
          </a:prstGeom>
        </p:spPr>
      </p:pic>
    </p:spTree>
    <p:extLst>
      <p:ext uri="{BB962C8B-B14F-4D97-AF65-F5344CB8AC3E}">
        <p14:creationId xmlns:p14="http://schemas.microsoft.com/office/powerpoint/2010/main" val="24592188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5"/>
            <a:ext cx="8228012" cy="1666876"/>
          </a:xfrm>
        </p:spPr>
        <p:txBody>
          <a:bodyPr>
            <a:normAutofit/>
          </a:bodyPr>
          <a:lstStyle/>
          <a:p>
            <a:r>
              <a:rPr lang="en-US" dirty="0"/>
              <a:t>Moving and Renaming Files and Directories</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pic>
        <p:nvPicPr>
          <p:cNvPr id="5" name="Picture 4">
            <a:extLst>
              <a:ext uri="{FF2B5EF4-FFF2-40B4-BE49-F238E27FC236}">
                <a16:creationId xmlns:a16="http://schemas.microsoft.com/office/drawing/2014/main" id="{43DDFF96-A909-424E-9AC7-25FA4E729DFE}"/>
              </a:ext>
            </a:extLst>
          </p:cNvPr>
          <p:cNvPicPr>
            <a:picLocks noChangeAspect="1"/>
          </p:cNvPicPr>
          <p:nvPr/>
        </p:nvPicPr>
        <p:blipFill rotWithShape="1">
          <a:blip r:embed="rId2"/>
          <a:srcRect b="28889"/>
          <a:stretch/>
        </p:blipFill>
        <p:spPr>
          <a:xfrm>
            <a:off x="0" y="1981200"/>
            <a:ext cx="9144000" cy="3657600"/>
          </a:xfrm>
          <a:prstGeom prst="rect">
            <a:avLst/>
          </a:prstGeom>
        </p:spPr>
      </p:pic>
      <p:sp>
        <p:nvSpPr>
          <p:cNvPr id="7" name="TextBox 6">
            <a:extLst>
              <a:ext uri="{FF2B5EF4-FFF2-40B4-BE49-F238E27FC236}">
                <a16:creationId xmlns:a16="http://schemas.microsoft.com/office/drawing/2014/main" id="{049AB888-E78F-457D-8162-F7408185760E}"/>
              </a:ext>
            </a:extLst>
          </p:cNvPr>
          <p:cNvSpPr txBox="1"/>
          <p:nvPr/>
        </p:nvSpPr>
        <p:spPr>
          <a:xfrm>
            <a:off x="228600" y="5740995"/>
            <a:ext cx="8437696" cy="923330"/>
          </a:xfrm>
          <a:prstGeom prst="rect">
            <a:avLst/>
          </a:prstGeom>
          <a:noFill/>
        </p:spPr>
        <p:txBody>
          <a:bodyPr wrap="square" rtlCol="0">
            <a:spAutoFit/>
          </a:bodyPr>
          <a:lstStyle/>
          <a:p>
            <a:r>
              <a:rPr lang="en-US" dirty="0"/>
              <a:t>For example, the following command moves three files to the subdirectory called </a:t>
            </a:r>
            <a:r>
              <a:rPr lang="en-US" dirty="0" err="1"/>
              <a:t>TermPaper</a:t>
            </a:r>
            <a:r>
              <a:rPr lang="en-US" dirty="0"/>
              <a:t>:</a:t>
            </a:r>
          </a:p>
          <a:p>
            <a:r>
              <a:rPr lang="en-US" dirty="0"/>
              <a:t>$ mv section1 section2 section3 </a:t>
            </a:r>
            <a:r>
              <a:rPr lang="en-US" dirty="0" err="1"/>
              <a:t>TermPaper</a:t>
            </a:r>
            <a:endParaRPr lang="en-IN" dirty="0"/>
          </a:p>
        </p:txBody>
      </p:sp>
    </p:spTree>
    <p:extLst>
      <p:ext uri="{BB962C8B-B14F-4D97-AF65-F5344CB8AC3E}">
        <p14:creationId xmlns:p14="http://schemas.microsoft.com/office/powerpoint/2010/main" val="2991801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3571875"/>
          </a:xfrm>
        </p:spPr>
        <p:txBody>
          <a:bodyPr>
            <a:normAutofit/>
          </a:bodyPr>
          <a:lstStyle/>
          <a:p>
            <a:r>
              <a:rPr lang="en-US" b="1" dirty="0">
                <a:solidFill>
                  <a:srgbClr val="FF0000"/>
                </a:solidFill>
              </a:rPr>
              <a:t>To protect mv overwrites the file</a:t>
            </a:r>
          </a:p>
          <a:p>
            <a:r>
              <a:rPr lang="en-US" dirty="0"/>
              <a:t>The following shows what happens if you try to use mv -</a:t>
            </a:r>
            <a:r>
              <a:rPr lang="en-US" dirty="0" err="1"/>
              <a:t>i</a:t>
            </a:r>
            <a:r>
              <a:rPr lang="en-US" dirty="0"/>
              <a:t> to rename the file totals to data when the data file already exists:</a:t>
            </a:r>
          </a:p>
          <a:p>
            <a:r>
              <a:rPr lang="en-US" dirty="0"/>
              <a:t>$ mv -</a:t>
            </a:r>
            <a:r>
              <a:rPr lang="en-US" dirty="0" err="1"/>
              <a:t>i</a:t>
            </a:r>
            <a:r>
              <a:rPr lang="en-US" dirty="0"/>
              <a:t> totals data</a:t>
            </a:r>
          </a:p>
          <a:p>
            <a:r>
              <a:rPr lang="en-US" dirty="0"/>
              <a:t>mv: overwrite data?</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9728360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92500" lnSpcReduction="20000"/>
          </a:bodyPr>
          <a:lstStyle/>
          <a:p>
            <a:r>
              <a:rPr lang="en-US" b="1" dirty="0">
                <a:solidFill>
                  <a:srgbClr val="FF0000"/>
                </a:solidFill>
              </a:rPr>
              <a:t>Moving Directories</a:t>
            </a:r>
          </a:p>
          <a:p>
            <a:r>
              <a:rPr lang="en-US" dirty="0"/>
              <a:t>You can use a single mv command to move a directory and all of its files and subdirectories just as you’d use it to move a single file. </a:t>
            </a:r>
          </a:p>
          <a:p>
            <a:r>
              <a:rPr lang="en-US" dirty="0"/>
              <a:t>For example, if the directory Final contains all of your finished work on a document, you can move it to a directory in which you keep all of the versions of that document, Project, as shown here:</a:t>
            </a:r>
          </a:p>
          <a:p>
            <a:r>
              <a:rPr lang="en-US" dirty="0"/>
              <a:t>$ ls Project</a:t>
            </a:r>
          </a:p>
          <a:p>
            <a:r>
              <a:rPr lang="en-US" dirty="0"/>
              <a:t>Drafts</a:t>
            </a:r>
          </a:p>
          <a:p>
            <a:r>
              <a:rPr lang="en-US" dirty="0"/>
              <a:t>$ mv Final Project</a:t>
            </a:r>
          </a:p>
          <a:p>
            <a:r>
              <a:rPr lang="en-US" dirty="0"/>
              <a:t>$ ls Project</a:t>
            </a:r>
          </a:p>
          <a:p>
            <a:r>
              <a:rPr lang="en-US" dirty="0"/>
              <a:t>Drafts Final</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5321792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lnSpcReduction="10000"/>
          </a:bodyPr>
          <a:lstStyle/>
          <a:p>
            <a:r>
              <a:rPr lang="en-US" b="1" dirty="0">
                <a:solidFill>
                  <a:srgbClr val="FF0000"/>
                </a:solidFill>
              </a:rPr>
              <a:t>Copying Files</a:t>
            </a:r>
            <a:endParaRPr lang="en-US" dirty="0"/>
          </a:p>
          <a:p>
            <a:r>
              <a:rPr lang="en-US" dirty="0"/>
              <a:t>The cp command is similar to mv, except that it copies files rather than moving or renaming them. </a:t>
            </a:r>
          </a:p>
          <a:p>
            <a:r>
              <a:rPr lang="en-US" dirty="0"/>
              <a:t>Cp follows the same model as mv: you name the files to be copied first and then give the destination.</a:t>
            </a:r>
          </a:p>
          <a:p>
            <a:r>
              <a:rPr lang="en-US" dirty="0"/>
              <a:t>The destination can be a directory, a pathname for a file, or a new file in the current directory. </a:t>
            </a:r>
          </a:p>
          <a:p>
            <a:r>
              <a:rPr lang="en-US" dirty="0"/>
              <a:t>The following command makes a backup copy of </a:t>
            </a:r>
            <a:r>
              <a:rPr lang="en-US" dirty="0" err="1"/>
              <a:t>seattle</a:t>
            </a:r>
            <a:r>
              <a:rPr lang="en-US" dirty="0"/>
              <a:t> and names the copy </a:t>
            </a:r>
            <a:r>
              <a:rPr lang="en-US" dirty="0" err="1"/>
              <a:t>seattle.bk</a:t>
            </a:r>
            <a:r>
              <a:rPr lang="en-US" dirty="0"/>
              <a:t>:</a:t>
            </a:r>
          </a:p>
          <a:p>
            <a:r>
              <a:rPr lang="en-US" dirty="0"/>
              <a:t>$ cp </a:t>
            </a:r>
            <a:r>
              <a:rPr lang="en-US" dirty="0" err="1"/>
              <a:t>seattle</a:t>
            </a:r>
            <a:r>
              <a:rPr lang="en-US" dirty="0"/>
              <a:t> </a:t>
            </a:r>
            <a:r>
              <a:rPr lang="en-US" dirty="0" err="1"/>
              <a:t>seattle.bk</a:t>
            </a:r>
            <a:endParaRPr lang="en-US" dirty="0"/>
          </a:p>
          <a:p>
            <a:r>
              <a:rPr lang="en-IN" dirty="0"/>
              <a:t>cp -p unix.txt{,.</a:t>
            </a:r>
            <a:r>
              <a:rPr lang="en-IN" dirty="0" err="1"/>
              <a:t>bak</a:t>
            </a:r>
            <a:r>
              <a:rPr lang="en-IN" dirty="0"/>
              <a:t>.$(date +%F_%H%M%S)}</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692564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Copying the Contents of a Directory</a:t>
            </a:r>
          </a:p>
          <a:p>
            <a:r>
              <a:rPr lang="en-US" dirty="0"/>
              <a:t>If you try to copy a directory, you will get an error message. </a:t>
            </a:r>
          </a:p>
          <a:p>
            <a:r>
              <a:rPr lang="en-US" dirty="0"/>
              <a:t>A feature of cp (found on most versions of UNIX) is the -r (r </a:t>
            </a:r>
            <a:r>
              <a:rPr lang="en-US" dirty="0" err="1"/>
              <a:t>ecursive</a:t>
            </a:r>
            <a:r>
              <a:rPr lang="en-US" dirty="0"/>
              <a:t>) option that lets you copy an entire directory structure. Suppose you have a directory called Project, and you wish to make a backup copy</a:t>
            </a:r>
          </a:p>
          <a:p>
            <a:r>
              <a:rPr lang="en-US" dirty="0"/>
              <a:t> The following command creates a new directory, called </a:t>
            </a:r>
            <a:r>
              <a:rPr lang="en-US" dirty="0" err="1"/>
              <a:t>Project.Backup</a:t>
            </a:r>
            <a:r>
              <a:rPr lang="en-US" dirty="0"/>
              <a:t>, and copies all of the files and subdirectories in Project to the new directory:</a:t>
            </a:r>
          </a:p>
          <a:p>
            <a:r>
              <a:rPr lang="en-US" dirty="0"/>
              <a:t>$ cp -r Project </a:t>
            </a:r>
            <a:r>
              <a:rPr lang="en-US" dirty="0" err="1"/>
              <a:t>Project.Backup</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629399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7EA054-5CC4-4C27-8BC1-C0E2A25C494F}"/>
              </a:ext>
            </a:extLst>
          </p:cNvPr>
          <p:cNvSpPr>
            <a:spLocks noGrp="1"/>
          </p:cNvSpPr>
          <p:nvPr>
            <p:ph sz="quarter" idx="12"/>
          </p:nvPr>
        </p:nvSpPr>
        <p:spPr>
          <a:xfrm>
            <a:off x="457201" y="1381124"/>
            <a:ext cx="8228012" cy="4943475"/>
          </a:xfrm>
        </p:spPr>
        <p:txBody>
          <a:bodyPr>
            <a:normAutofit/>
          </a:bodyPr>
          <a:lstStyle/>
          <a:p>
            <a:r>
              <a:rPr lang="en-IN" dirty="0"/>
              <a:t>Hierarchical File System</a:t>
            </a:r>
          </a:p>
          <a:p>
            <a:r>
              <a:rPr lang="en-IN" dirty="0"/>
              <a:t>Shells</a:t>
            </a:r>
          </a:p>
          <a:p>
            <a:pPr marL="225425" lvl="1" indent="0">
              <a:buNone/>
            </a:pPr>
            <a:endParaRPr lang="en-IN" dirty="0"/>
          </a:p>
          <a:p>
            <a:endParaRPr lang="en-IN" dirty="0"/>
          </a:p>
        </p:txBody>
      </p:sp>
      <p:sp>
        <p:nvSpPr>
          <p:cNvPr id="3" name="Title 2">
            <a:extLst>
              <a:ext uri="{FF2B5EF4-FFF2-40B4-BE49-F238E27FC236}">
                <a16:creationId xmlns:a16="http://schemas.microsoft.com/office/drawing/2014/main" id="{1ABE5BBA-DBF7-4953-A36F-F9F30105D780}"/>
              </a:ext>
            </a:extLst>
          </p:cNvPr>
          <p:cNvSpPr>
            <a:spLocks noGrp="1"/>
          </p:cNvSpPr>
          <p:nvPr>
            <p:ph type="title"/>
          </p:nvPr>
        </p:nvSpPr>
        <p:spPr/>
        <p:txBody>
          <a:bodyPr/>
          <a:lstStyle/>
          <a:p>
            <a:r>
              <a:rPr lang="en-IN" dirty="0"/>
              <a:t>Why Is UNIX Important</a:t>
            </a:r>
          </a:p>
        </p:txBody>
      </p:sp>
    </p:spTree>
    <p:extLst>
      <p:ext uri="{BB962C8B-B14F-4D97-AF65-F5344CB8AC3E}">
        <p14:creationId xmlns:p14="http://schemas.microsoft.com/office/powerpoint/2010/main" val="30516555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Removing Files</a:t>
            </a:r>
          </a:p>
          <a:p>
            <a:r>
              <a:rPr lang="en-US" dirty="0"/>
              <a:t>To get rid of files you no longer want or need, use the rm (remove) command. rm deletes the named files from the file system, as shown in the following example:</a:t>
            </a:r>
          </a:p>
          <a:p>
            <a:r>
              <a:rPr lang="en-US" dirty="0"/>
              <a:t>$ ls</a:t>
            </a:r>
          </a:p>
          <a:p>
            <a:r>
              <a:rPr lang="en-US" dirty="0"/>
              <a:t>notes research temp</a:t>
            </a:r>
          </a:p>
          <a:p>
            <a:r>
              <a:rPr lang="en-US" dirty="0"/>
              <a:t>$ rm temp</a:t>
            </a:r>
          </a:p>
          <a:p>
            <a:r>
              <a:rPr lang="en-US" dirty="0"/>
              <a:t>$ ls</a:t>
            </a:r>
          </a:p>
          <a:p>
            <a:r>
              <a:rPr lang="en-US" dirty="0"/>
              <a:t>notes research</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9989816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92500" lnSpcReduction="10000"/>
          </a:bodyPr>
          <a:lstStyle/>
          <a:p>
            <a:r>
              <a:rPr lang="en-US" b="1" dirty="0">
                <a:solidFill>
                  <a:srgbClr val="FF0000"/>
                </a:solidFill>
              </a:rPr>
              <a:t>Removing Multiple Files</a:t>
            </a:r>
          </a:p>
          <a:p>
            <a:r>
              <a:rPr lang="en-US" dirty="0"/>
              <a:t>The rm command accepts several arguments and takes several options. </a:t>
            </a:r>
          </a:p>
          <a:p>
            <a:r>
              <a:rPr lang="en-US" dirty="0"/>
              <a:t>If you specify more than one filename, it removes all of the files you named. </a:t>
            </a:r>
          </a:p>
          <a:p>
            <a:r>
              <a:rPr lang="en-US" dirty="0"/>
              <a:t>The following command removes the two files left in the directory:</a:t>
            </a:r>
          </a:p>
          <a:p>
            <a:r>
              <a:rPr lang="en-US" dirty="0"/>
              <a:t>$ rm notes research</a:t>
            </a:r>
          </a:p>
          <a:p>
            <a:r>
              <a:rPr lang="en-US" dirty="0"/>
              <a:t>$ ls</a:t>
            </a:r>
          </a:p>
          <a:p>
            <a:r>
              <a:rPr lang="en-US" dirty="0"/>
              <a:t>$</a:t>
            </a:r>
          </a:p>
          <a:p>
            <a:r>
              <a:rPr lang="en-US" dirty="0"/>
              <a:t>The following will remove all files in the current directory:</a:t>
            </a:r>
          </a:p>
          <a:p>
            <a:r>
              <a:rPr lang="en-US" dirty="0"/>
              <a:t>$ rm *</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4390776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Safely Removing Files</a:t>
            </a:r>
          </a:p>
          <a:p>
            <a:r>
              <a:rPr lang="en-US" dirty="0"/>
              <a:t>Almost every user has accidentally deleted files. </a:t>
            </a:r>
          </a:p>
          <a:p>
            <a:r>
              <a:rPr lang="en-US" dirty="0"/>
              <a:t>In the preceding example, if you accidentally hit the SPACEBAR between the * and the extension and type</a:t>
            </a:r>
          </a:p>
          <a:p>
            <a:r>
              <a:rPr lang="en-US" dirty="0"/>
              <a:t>$ rm * .</a:t>
            </a:r>
            <a:r>
              <a:rPr lang="en-US" dirty="0" err="1"/>
              <a:t>rlf</a:t>
            </a:r>
            <a:endParaRPr lang="en-US" dirty="0"/>
          </a:p>
          <a:p>
            <a:r>
              <a:rPr lang="en-US" dirty="0"/>
              <a:t>you will delete all of the files in the current directory As typed, this command says to remove all files (*), and then remove a file named .</a:t>
            </a:r>
            <a:r>
              <a:rPr lang="en-US" dirty="0" err="1"/>
              <a:t>rlf</a:t>
            </a:r>
            <a:r>
              <a:rPr lang="en-US" dirty="0"/>
              <a:t>.</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0201366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77500" lnSpcReduction="20000"/>
          </a:bodyPr>
          <a:lstStyle/>
          <a:p>
            <a:r>
              <a:rPr lang="en-US" b="1" dirty="0">
                <a:solidFill>
                  <a:srgbClr val="FF0000"/>
                </a:solidFill>
              </a:rPr>
              <a:t>Safely Removing Files</a:t>
            </a:r>
          </a:p>
          <a:p>
            <a:r>
              <a:rPr lang="en-US" dirty="0"/>
              <a:t>To avoid accidentally removing files, use rm with the -</a:t>
            </a:r>
            <a:r>
              <a:rPr lang="en-US" dirty="0" err="1"/>
              <a:t>i</a:t>
            </a:r>
            <a:r>
              <a:rPr lang="en-US" dirty="0"/>
              <a:t> (interactive) option.</a:t>
            </a:r>
          </a:p>
          <a:p>
            <a:r>
              <a:rPr lang="en-US" dirty="0"/>
              <a:t> When you use this option, rm prints the name of each file and waits for your response before deleting it. </a:t>
            </a:r>
          </a:p>
          <a:p>
            <a:r>
              <a:rPr lang="en-US" dirty="0"/>
              <a:t>To go ahead and delete the file, type y. Responding n or hitting ENTER will keep the file rather than deleting it. </a:t>
            </a:r>
          </a:p>
          <a:p>
            <a:r>
              <a:rPr lang="en-US" dirty="0"/>
              <a:t>For example, in a directory that contains the files notes, research, and temp, the interactive option to rm gives you the following:</a:t>
            </a:r>
          </a:p>
          <a:p>
            <a:r>
              <a:rPr lang="en-US" dirty="0"/>
              <a:t>$ rm -</a:t>
            </a:r>
            <a:r>
              <a:rPr lang="en-US" dirty="0" err="1"/>
              <a:t>i</a:t>
            </a:r>
            <a:r>
              <a:rPr lang="en-US" dirty="0"/>
              <a:t> *</a:t>
            </a:r>
          </a:p>
          <a:p>
            <a:r>
              <a:rPr lang="en-US" dirty="0"/>
              <a:t>notes: y</a:t>
            </a:r>
          </a:p>
          <a:p>
            <a:r>
              <a:rPr lang="en-US" dirty="0"/>
              <a:t>research: &lt;ENTER&gt;</a:t>
            </a:r>
          </a:p>
          <a:p>
            <a:r>
              <a:rPr lang="en-US" dirty="0"/>
              <a:t>temp: y</a:t>
            </a:r>
          </a:p>
          <a:p>
            <a:r>
              <a:rPr lang="en-US" dirty="0"/>
              <a:t>Your responses cause rm to delete both notes and temp, but not research.</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5414816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85000" lnSpcReduction="20000"/>
          </a:bodyPr>
          <a:lstStyle/>
          <a:p>
            <a:r>
              <a:rPr lang="en-US" b="1" dirty="0">
                <a:solidFill>
                  <a:srgbClr val="FF0000"/>
                </a:solidFill>
              </a:rPr>
              <a:t>Restoring Files</a:t>
            </a:r>
          </a:p>
          <a:p>
            <a:r>
              <a:rPr lang="en-US" dirty="0"/>
              <a:t>When you remove a file using the rm command, it is gone. If you make a mistake, you can only hope that the file is available somewhere on a backup file system (on a tape or disk).</a:t>
            </a:r>
          </a:p>
          <a:p>
            <a:r>
              <a:rPr lang="en-US" dirty="0"/>
              <a:t>You can call your system administrator and ask to have the file you removed, say /home/you/Work/temp, restored from backup.</a:t>
            </a:r>
          </a:p>
          <a:p>
            <a:r>
              <a:rPr lang="en-US" dirty="0"/>
              <a:t>If it has been saved, it can be restored for you. </a:t>
            </a:r>
          </a:p>
          <a:p>
            <a:r>
              <a:rPr lang="en-US" dirty="0"/>
              <a:t>Systems differ widely in how, and how often, they are backed up. </a:t>
            </a:r>
          </a:p>
          <a:p>
            <a:r>
              <a:rPr lang="en-US" dirty="0"/>
              <a:t>On a heavily supported system, all files are copied to a backup system every day and saved for some number of days, weeks, or months. </a:t>
            </a:r>
          </a:p>
          <a:p>
            <a:r>
              <a:rPr lang="en-US" dirty="0"/>
              <a:t>On some systems, backups are done less frequently, perhaps weekly On personal workstations, backups occur when you get around to doing them.</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1896705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lnSpcReduction="10000"/>
          </a:bodyPr>
          <a:lstStyle/>
          <a:p>
            <a:r>
              <a:rPr lang="en-US" b="1" dirty="0">
                <a:solidFill>
                  <a:srgbClr val="FF0000"/>
                </a:solidFill>
              </a:rPr>
              <a:t>Creating a Directory</a:t>
            </a:r>
          </a:p>
          <a:p>
            <a:r>
              <a:rPr lang="en-US" dirty="0"/>
              <a:t>You can create new directories in your file system with the </a:t>
            </a:r>
            <a:r>
              <a:rPr lang="en-US" dirty="0" err="1"/>
              <a:t>mkdir</a:t>
            </a:r>
            <a:r>
              <a:rPr lang="en-US" dirty="0"/>
              <a:t> (make </a:t>
            </a:r>
            <a:r>
              <a:rPr lang="en-US" dirty="0" err="1"/>
              <a:t>dir</a:t>
            </a:r>
            <a:r>
              <a:rPr lang="en-US" dirty="0"/>
              <a:t> </a:t>
            </a:r>
            <a:r>
              <a:rPr lang="en-US" dirty="0" err="1"/>
              <a:t>ectory</a:t>
            </a:r>
            <a:r>
              <a:rPr lang="en-US" dirty="0"/>
              <a:t>) command. It is used as follows:</a:t>
            </a:r>
          </a:p>
          <a:p>
            <a:r>
              <a:rPr lang="en-US" dirty="0"/>
              <a:t>$ </a:t>
            </a:r>
            <a:r>
              <a:rPr lang="en-US" dirty="0" err="1"/>
              <a:t>pwd</a:t>
            </a:r>
            <a:endParaRPr lang="en-US" dirty="0"/>
          </a:p>
          <a:p>
            <a:r>
              <a:rPr lang="en-US" dirty="0"/>
              <a:t>Work</a:t>
            </a:r>
          </a:p>
          <a:p>
            <a:r>
              <a:rPr lang="en-US" dirty="0"/>
              <a:t>$ ls</a:t>
            </a:r>
          </a:p>
          <a:p>
            <a:r>
              <a:rPr lang="en-US" dirty="0"/>
              <a:t>notes research temp</a:t>
            </a:r>
          </a:p>
          <a:p>
            <a:r>
              <a:rPr lang="en-US" dirty="0"/>
              <a:t>$ </a:t>
            </a:r>
            <a:r>
              <a:rPr lang="en-US" dirty="0" err="1"/>
              <a:t>mkdir</a:t>
            </a:r>
            <a:r>
              <a:rPr lang="en-US" dirty="0"/>
              <a:t> New</a:t>
            </a:r>
          </a:p>
          <a:p>
            <a:r>
              <a:rPr lang="en-US" dirty="0"/>
              <a:t>$ ls</a:t>
            </a:r>
          </a:p>
          <a:p>
            <a:r>
              <a:rPr lang="en-US" dirty="0"/>
              <a:t>notes New research temp</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5104117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Removing a Directory</a:t>
            </a:r>
          </a:p>
          <a:p>
            <a:r>
              <a:rPr lang="en-US" dirty="0"/>
              <a:t>There are two ways to remove or delete a directory If the directory is empty (it contains no files or subdirectories), you can use the </a:t>
            </a:r>
            <a:r>
              <a:rPr lang="en-US" dirty="0" err="1"/>
              <a:t>rmdir</a:t>
            </a:r>
            <a:r>
              <a:rPr lang="en-US" dirty="0"/>
              <a:t> (remove </a:t>
            </a:r>
            <a:r>
              <a:rPr lang="en-US" dirty="0" err="1"/>
              <a:t>dir</a:t>
            </a:r>
            <a:r>
              <a:rPr lang="en-US" dirty="0"/>
              <a:t> </a:t>
            </a:r>
            <a:r>
              <a:rPr lang="en-US" dirty="0" err="1"/>
              <a:t>ectory</a:t>
            </a:r>
            <a:r>
              <a:rPr lang="en-US" dirty="0"/>
              <a:t>) command. </a:t>
            </a:r>
          </a:p>
          <a:p>
            <a:r>
              <a:rPr lang="en-US" dirty="0"/>
              <a:t>If you try to use </a:t>
            </a:r>
            <a:r>
              <a:rPr lang="en-US" dirty="0" err="1"/>
              <a:t>rmdir</a:t>
            </a:r>
            <a:r>
              <a:rPr lang="en-US" dirty="0"/>
              <a:t> on a directory that is not empty, you’ll get an error message. </a:t>
            </a:r>
          </a:p>
          <a:p>
            <a:r>
              <a:rPr lang="en-US" dirty="0"/>
              <a:t>The following removes the directory New added in the preceding example:</a:t>
            </a:r>
          </a:p>
          <a:p>
            <a:r>
              <a:rPr lang="en-US" dirty="0"/>
              <a:t>$ </a:t>
            </a:r>
            <a:r>
              <a:rPr lang="en-US" dirty="0" err="1"/>
              <a:t>rmdir</a:t>
            </a:r>
            <a:r>
              <a:rPr lang="en-US" dirty="0"/>
              <a:t> New</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6408239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77500" lnSpcReduction="20000"/>
          </a:bodyPr>
          <a:lstStyle/>
          <a:p>
            <a:r>
              <a:rPr lang="en-US" b="1" dirty="0">
                <a:solidFill>
                  <a:srgbClr val="FF0000"/>
                </a:solidFill>
              </a:rPr>
              <a:t>Removing a Directory</a:t>
            </a:r>
          </a:p>
          <a:p>
            <a:r>
              <a:rPr lang="en-US" dirty="0"/>
              <a:t>To remove a directory that is not empty, together with all of the files and subdirectories it contains, use rm with the -r (r </a:t>
            </a:r>
            <a:r>
              <a:rPr lang="en-US" dirty="0" err="1"/>
              <a:t>ecursive</a:t>
            </a:r>
            <a:r>
              <a:rPr lang="en-US" dirty="0"/>
              <a:t>) option, as shown here:</a:t>
            </a:r>
          </a:p>
          <a:p>
            <a:r>
              <a:rPr lang="en-US" dirty="0"/>
              <a:t>$ rm -r Work</a:t>
            </a:r>
          </a:p>
          <a:p>
            <a:r>
              <a:rPr lang="en-US" dirty="0"/>
              <a:t>The -r option instructs rm to delete all of the files it finds in Work and then go to each of the subdirectories and delete all of their files, and so forth, concluding by deleting Work itself.</a:t>
            </a:r>
          </a:p>
          <a:p>
            <a:r>
              <a:rPr lang="en-US" dirty="0"/>
              <a:t>Since rm -r removes all of the contents of a directory, be very careful in using it. You can add the –I option to step through all the files and directories, removing or leaving them one at a time.</a:t>
            </a:r>
          </a:p>
          <a:p>
            <a:pPr lvl="1"/>
            <a:r>
              <a:rPr lang="en-US" dirty="0"/>
              <a:t>$ rm -</a:t>
            </a:r>
            <a:r>
              <a:rPr lang="en-US" dirty="0" err="1"/>
              <a:t>ir</a:t>
            </a:r>
            <a:r>
              <a:rPr lang="en-US" dirty="0"/>
              <a:t> Work</a:t>
            </a:r>
          </a:p>
          <a:p>
            <a:pPr lvl="1"/>
            <a:r>
              <a:rPr lang="en-US" dirty="0"/>
              <a:t>rm: descend into directory 'Work'? y</a:t>
            </a:r>
          </a:p>
          <a:p>
            <a:pPr lvl="1"/>
            <a:r>
              <a:rPr lang="en-US" dirty="0"/>
              <a:t>rm: remove regular empty file 'Work/final'? y</a:t>
            </a:r>
          </a:p>
          <a:p>
            <a:pPr lvl="1"/>
            <a:r>
              <a:rPr lang="en-US" dirty="0"/>
              <a:t>rm: remove regular empty file 'Work/save'? &lt;RETURN&gt;</a:t>
            </a:r>
          </a:p>
          <a:p>
            <a:pPr lvl="1"/>
            <a:r>
              <a:rPr lang="en-US" dirty="0"/>
              <a:t>$ ls Work</a:t>
            </a:r>
          </a:p>
          <a:p>
            <a:pPr lvl="1"/>
            <a:r>
              <a:rPr lang="en-US" dirty="0"/>
              <a:t>save</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4623246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70000" lnSpcReduction="20000"/>
          </a:bodyPr>
          <a:lstStyle/>
          <a:p>
            <a:r>
              <a:rPr lang="en-US" b="1" dirty="0">
                <a:solidFill>
                  <a:srgbClr val="FF0000"/>
                </a:solidFill>
              </a:rPr>
              <a:t>Getting Information About File Types</a:t>
            </a:r>
          </a:p>
          <a:p>
            <a:r>
              <a:rPr lang="en-US" dirty="0"/>
              <a:t>Sometimes you just want to know what kind of information a file contains. </a:t>
            </a:r>
          </a:p>
          <a:p>
            <a:r>
              <a:rPr lang="en-US" dirty="0"/>
              <a:t>For example, you may decide to put all your shell scripts together in one directory You know that several scripts are scattered about in several directories, but you don’t know their names, or you aren’t sure you remember all of them. </a:t>
            </a:r>
          </a:p>
          <a:p>
            <a:r>
              <a:rPr lang="en-US" dirty="0"/>
              <a:t>Or you may want to print all of the text files in the current directory, whatever their content. </a:t>
            </a:r>
          </a:p>
          <a:p>
            <a:r>
              <a:rPr lang="en-US" dirty="0"/>
              <a:t>You can use several of the commands already discussed to get limited information about file contents.</a:t>
            </a:r>
          </a:p>
          <a:p>
            <a:r>
              <a:rPr lang="en-US" dirty="0"/>
              <a:t>For example, ls -l shows you if a file is executable-either a compiled program or a shell script (batch file). But the most complete and most useful command for getting information about the type of information contained in files is file.</a:t>
            </a:r>
          </a:p>
          <a:p>
            <a:r>
              <a:rPr lang="en-US" dirty="0"/>
              <a:t>file reports the type of information contained in each of the files you give it. </a:t>
            </a:r>
          </a:p>
          <a:p>
            <a:r>
              <a:rPr lang="en-US" dirty="0"/>
              <a:t>The following shows typical output from using file on all of the files in the current directory:</a:t>
            </a:r>
          </a:p>
          <a:p>
            <a:r>
              <a:rPr lang="en-US" dirty="0"/>
              <a:t>$ file *</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0048358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85000" lnSpcReduction="20000"/>
          </a:bodyPr>
          <a:lstStyle/>
          <a:p>
            <a:r>
              <a:rPr lang="en-US" b="1" dirty="0">
                <a:solidFill>
                  <a:srgbClr val="FF0000"/>
                </a:solidFill>
              </a:rPr>
              <a:t>Searching for Files</a:t>
            </a:r>
          </a:p>
          <a:p>
            <a:r>
              <a:rPr lang="en-US" dirty="0"/>
              <a:t>The command locate searches for a pattern in a database of filenames. For example,</a:t>
            </a:r>
          </a:p>
          <a:p>
            <a:r>
              <a:rPr lang="en-US" dirty="0"/>
              <a:t>$ locate pippin</a:t>
            </a:r>
          </a:p>
          <a:p>
            <a:r>
              <a:rPr lang="en-US" dirty="0"/>
              <a:t>searches the database for filenames containing the string “pippin”. </a:t>
            </a:r>
          </a:p>
          <a:p>
            <a:r>
              <a:rPr lang="en-US" dirty="0"/>
              <a:t>The database contains the full pathname for each file, so this would find files in the directory pippin-photos as well as files such as</a:t>
            </a:r>
          </a:p>
          <a:p>
            <a:r>
              <a:rPr lang="en-US" dirty="0"/>
              <a:t>0915-pippin.jpg.</a:t>
            </a:r>
          </a:p>
          <a:p>
            <a:r>
              <a:rPr lang="en-US" dirty="0"/>
              <a:t>The locate command is very fast and easy to use. However, it will only work if the database of filenames is kept up to date. </a:t>
            </a:r>
          </a:p>
          <a:p>
            <a:r>
              <a:rPr lang="en-US" dirty="0"/>
              <a:t>On many systems, the database is automatically updated once per day</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385971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1190E-B0AB-4D9B-A09C-6DE0ED5086D1}"/>
              </a:ext>
            </a:extLst>
          </p:cNvPr>
          <p:cNvSpPr>
            <a:spLocks noGrp="1"/>
          </p:cNvSpPr>
          <p:nvPr>
            <p:ph type="title"/>
          </p:nvPr>
        </p:nvSpPr>
        <p:spPr/>
        <p:txBody>
          <a:bodyPr/>
          <a:lstStyle/>
          <a:p>
            <a:r>
              <a:rPr lang="en-US" dirty="0"/>
              <a:t>The Structure of the UNIX Operating System</a:t>
            </a:r>
            <a:endParaRPr lang="en-IN" dirty="0"/>
          </a:p>
        </p:txBody>
      </p:sp>
      <p:pic>
        <p:nvPicPr>
          <p:cNvPr id="5" name="Picture 4">
            <a:extLst>
              <a:ext uri="{FF2B5EF4-FFF2-40B4-BE49-F238E27FC236}">
                <a16:creationId xmlns:a16="http://schemas.microsoft.com/office/drawing/2014/main" id="{49FE164D-7F01-4457-B6CA-94B5CDF218DB}"/>
              </a:ext>
            </a:extLst>
          </p:cNvPr>
          <p:cNvPicPr>
            <a:picLocks noChangeAspect="1"/>
          </p:cNvPicPr>
          <p:nvPr/>
        </p:nvPicPr>
        <p:blipFill>
          <a:blip r:embed="rId2"/>
          <a:stretch>
            <a:fillRect/>
          </a:stretch>
        </p:blipFill>
        <p:spPr>
          <a:xfrm>
            <a:off x="1410478" y="1752600"/>
            <a:ext cx="6400800" cy="4410555"/>
          </a:xfrm>
          <a:prstGeom prst="rect">
            <a:avLst/>
          </a:prstGeom>
        </p:spPr>
      </p:pic>
    </p:spTree>
    <p:extLst>
      <p:ext uri="{BB962C8B-B14F-4D97-AF65-F5344CB8AC3E}">
        <p14:creationId xmlns:p14="http://schemas.microsoft.com/office/powerpoint/2010/main" val="7456684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85000" lnSpcReduction="10000"/>
          </a:bodyPr>
          <a:lstStyle/>
          <a:p>
            <a:r>
              <a:rPr lang="en-US" b="1" dirty="0">
                <a:solidFill>
                  <a:srgbClr val="FF0000"/>
                </a:solidFill>
              </a:rPr>
              <a:t>Using find</a:t>
            </a:r>
          </a:p>
          <a:p>
            <a:r>
              <a:rPr lang="en-US" dirty="0"/>
              <a:t>The find command searches through the contents of one or more directories, including all of their subdirectories. </a:t>
            </a:r>
          </a:p>
          <a:p>
            <a:r>
              <a:rPr lang="en-US" dirty="0"/>
              <a:t>You have to tell find in which directory to start its search. </a:t>
            </a:r>
          </a:p>
          <a:p>
            <a:r>
              <a:rPr lang="en-US" dirty="0"/>
              <a:t>The following example</a:t>
            </a:r>
          </a:p>
          <a:p>
            <a:r>
              <a:rPr lang="en-US" dirty="0"/>
              <a:t>searches user </a:t>
            </a:r>
            <a:r>
              <a:rPr lang="en-US" dirty="0" err="1"/>
              <a:t>jmf’s</a:t>
            </a:r>
            <a:r>
              <a:rPr lang="en-US" dirty="0"/>
              <a:t> directory system for the file </a:t>
            </a:r>
            <a:r>
              <a:rPr lang="en-US" dirty="0" err="1"/>
              <a:t>new_data</a:t>
            </a:r>
            <a:r>
              <a:rPr lang="en-US" dirty="0"/>
              <a:t> and prints the full pathname of any file with that name that it finds:</a:t>
            </a:r>
          </a:p>
          <a:p>
            <a:r>
              <a:rPr lang="en-US" dirty="0"/>
              <a:t>$ </a:t>
            </a:r>
            <a:r>
              <a:rPr lang="en-US" dirty="0" err="1"/>
              <a:t>pwd</a:t>
            </a:r>
            <a:endParaRPr lang="en-US" dirty="0"/>
          </a:p>
          <a:p>
            <a:r>
              <a:rPr lang="en-US" dirty="0"/>
              <a:t>/home/</a:t>
            </a:r>
            <a:r>
              <a:rPr lang="en-US" dirty="0" err="1"/>
              <a:t>jmf</a:t>
            </a:r>
            <a:endParaRPr lang="en-US" dirty="0"/>
          </a:p>
          <a:p>
            <a:r>
              <a:rPr lang="en-US" dirty="0"/>
              <a:t>$ find . -name </a:t>
            </a:r>
            <a:r>
              <a:rPr lang="en-US" dirty="0" err="1"/>
              <a:t>new_data</a:t>
            </a:r>
            <a:r>
              <a:rPr lang="en-US" dirty="0"/>
              <a:t> -print</a:t>
            </a:r>
          </a:p>
          <a:p>
            <a:r>
              <a:rPr lang="en-US" dirty="0"/>
              <a:t>/home/</a:t>
            </a:r>
            <a:r>
              <a:rPr lang="en-US" dirty="0" err="1"/>
              <a:t>jmf</a:t>
            </a:r>
            <a:r>
              <a:rPr lang="en-US" dirty="0"/>
              <a:t>/Dir/Logs/</a:t>
            </a:r>
            <a:r>
              <a:rPr lang="en-US" dirty="0" err="1"/>
              <a:t>new_data</a:t>
            </a:r>
            <a:endParaRPr lang="en-US" dirty="0"/>
          </a:p>
          <a:p>
            <a:r>
              <a:rPr lang="en-US" dirty="0"/>
              <a:t>/home/j mf/</a:t>
            </a:r>
            <a:r>
              <a:rPr lang="en-US" dirty="0" err="1"/>
              <a:t>Cmds</a:t>
            </a:r>
            <a:r>
              <a:rPr lang="en-US" dirty="0"/>
              <a:t>/</a:t>
            </a:r>
            <a:r>
              <a:rPr lang="en-US" dirty="0" err="1"/>
              <a:t>new_data</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579139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Using find</a:t>
            </a:r>
          </a:p>
          <a:p>
            <a:r>
              <a:rPr lang="en-US" dirty="0"/>
              <a:t>To search the entire file system, start in the system’s root directory, represented by the /:</a:t>
            </a:r>
          </a:p>
          <a:p>
            <a:r>
              <a:rPr lang="en-US" dirty="0"/>
              <a:t>$ find / -name </a:t>
            </a:r>
            <a:r>
              <a:rPr lang="en-US" dirty="0" err="1"/>
              <a:t>new_data</a:t>
            </a:r>
            <a:r>
              <a:rPr lang="en-US" dirty="0"/>
              <a:t> –print</a:t>
            </a:r>
          </a:p>
          <a:p>
            <a:r>
              <a:rPr lang="en-US" dirty="0"/>
              <a:t>$ find . /</a:t>
            </a:r>
            <a:r>
              <a:rPr lang="en-US" dirty="0" err="1"/>
              <a:t>tmp</a:t>
            </a:r>
            <a:r>
              <a:rPr lang="en-US" dirty="0"/>
              <a:t>/project -name </a:t>
            </a:r>
            <a:r>
              <a:rPr lang="en-US" dirty="0" err="1"/>
              <a:t>new_data</a:t>
            </a:r>
            <a:r>
              <a:rPr lang="en-US" dirty="0"/>
              <a:t> –print</a:t>
            </a:r>
          </a:p>
          <a:p>
            <a:r>
              <a:rPr lang="en-IN" dirty="0"/>
              <a:t>$ find -name "*data" –print</a:t>
            </a:r>
          </a:p>
          <a:p>
            <a:r>
              <a:rPr lang="en-US" dirty="0"/>
              <a:t>$ find / -name </a:t>
            </a:r>
            <a:r>
              <a:rPr lang="en-US" dirty="0" err="1"/>
              <a:t>new_data</a:t>
            </a:r>
            <a:r>
              <a:rPr lang="en-US" dirty="0"/>
              <a:t> -print &gt; found &amp;</a:t>
            </a:r>
          </a:p>
          <a:p>
            <a:r>
              <a:rPr lang="en-US" dirty="0"/>
              <a:t>$ find . -name "music" –user </a:t>
            </a:r>
            <a:r>
              <a:rPr lang="en-US" dirty="0" err="1"/>
              <a:t>eswaribala</a:t>
            </a:r>
            <a:r>
              <a:rPr lang="en-US" dirty="0"/>
              <a:t> -</a:t>
            </a:r>
            <a:r>
              <a:rPr lang="en-US" dirty="0" err="1"/>
              <a:t>mtime</a:t>
            </a:r>
            <a:r>
              <a:rPr lang="en-US" dirty="0"/>
              <a:t> +7 -print</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7699637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List Hidden Files</a:t>
            </a:r>
          </a:p>
          <a:p>
            <a:r>
              <a:rPr lang="en-US" dirty="0"/>
              <a:t>To see all files in this directory, use ls -a:</a:t>
            </a:r>
          </a:p>
          <a:p>
            <a:r>
              <a:rPr lang="en-US" dirty="0"/>
              <a:t>$ ls -a</a:t>
            </a:r>
          </a:p>
          <a:p>
            <a:r>
              <a:rPr lang="en-US" dirty="0"/>
              <a:t>. .. .</a:t>
            </a:r>
            <a:r>
              <a:rPr lang="en-US" dirty="0" err="1"/>
              <a:t>mailrc</a:t>
            </a:r>
            <a:r>
              <a:rPr lang="en-US" dirty="0"/>
              <a:t> .profile Email notes Work</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8750805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Controlling the Way Is Displays Filenames</a:t>
            </a:r>
          </a:p>
          <a:p>
            <a:r>
              <a:rPr lang="en-US" dirty="0"/>
              <a:t>You can use the -x option to have names of files displayed horizontally, in as many lines as necessary</a:t>
            </a:r>
          </a:p>
          <a:p>
            <a:r>
              <a:rPr lang="en-US" dirty="0"/>
              <a:t>For example,</a:t>
            </a:r>
          </a:p>
          <a:p>
            <a:r>
              <a:rPr lang="en-US" dirty="0"/>
              <a:t>$ ls –x</a:t>
            </a:r>
          </a:p>
          <a:p>
            <a:r>
              <a:rPr lang="en-US" dirty="0"/>
              <a:t>You also can use the -1 (one) option to have files displayed one line per row (as the old version of ls</a:t>
            </a:r>
          </a:p>
          <a:p>
            <a:r>
              <a:rPr lang="en-US" dirty="0"/>
              <a:t>did), in alphabetical order:</a:t>
            </a:r>
          </a:p>
          <a:p>
            <a:r>
              <a:rPr lang="en-US" dirty="0"/>
              <a:t>$ ls -l</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7737186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Controlling the Way Is Displays Filenames</a:t>
            </a:r>
          </a:p>
          <a:p>
            <a:r>
              <a:rPr lang="en-US" dirty="0"/>
              <a:t>Combining Options to Is</a:t>
            </a:r>
          </a:p>
          <a:p>
            <a:r>
              <a:rPr lang="en-US" dirty="0"/>
              <a:t>You can use more than one option to the ls command simultaneously For example, the </a:t>
            </a:r>
            <a:r>
              <a:rPr lang="en-US" dirty="0" err="1"/>
              <a:t>followingshows</a:t>
            </a:r>
            <a:r>
              <a:rPr lang="en-US" dirty="0"/>
              <a:t> the result of using the ls command with the options -F and -a on a home directory:</a:t>
            </a:r>
          </a:p>
          <a:p>
            <a:r>
              <a:rPr lang="en-US" dirty="0"/>
              <a:t>$ ls –</a:t>
            </a:r>
            <a:r>
              <a:rPr lang="en-US" dirty="0" err="1"/>
              <a:t>aF</a:t>
            </a:r>
            <a:endParaRPr lang="en-US" dirty="0"/>
          </a:p>
          <a:p>
            <a:r>
              <a:rPr lang="en-IN" dirty="0"/>
              <a:t>$ ls –Fat</a:t>
            </a:r>
          </a:p>
          <a:p>
            <a:r>
              <a:rPr lang="en-US" dirty="0"/>
              <a:t>example of what the long format of ls might look like:</a:t>
            </a:r>
          </a:p>
          <a:p>
            <a:r>
              <a:rPr lang="en-US" dirty="0"/>
              <a:t>$ ls -1</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499020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Controlling the Way Is Displays Filenames</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pic>
        <p:nvPicPr>
          <p:cNvPr id="5" name="Picture 4">
            <a:extLst>
              <a:ext uri="{FF2B5EF4-FFF2-40B4-BE49-F238E27FC236}">
                <a16:creationId xmlns:a16="http://schemas.microsoft.com/office/drawing/2014/main" id="{6E994336-C5CF-47BC-B8F5-6762F2EC0E7A}"/>
              </a:ext>
            </a:extLst>
          </p:cNvPr>
          <p:cNvPicPr>
            <a:picLocks noChangeAspect="1"/>
          </p:cNvPicPr>
          <p:nvPr/>
        </p:nvPicPr>
        <p:blipFill>
          <a:blip r:embed="rId2"/>
          <a:stretch>
            <a:fillRect/>
          </a:stretch>
        </p:blipFill>
        <p:spPr>
          <a:xfrm>
            <a:off x="1019175" y="2405062"/>
            <a:ext cx="7105650" cy="2047875"/>
          </a:xfrm>
          <a:prstGeom prst="rect">
            <a:avLst/>
          </a:prstGeom>
        </p:spPr>
      </p:pic>
    </p:spTree>
    <p:extLst>
      <p:ext uri="{BB962C8B-B14F-4D97-AF65-F5344CB8AC3E}">
        <p14:creationId xmlns:p14="http://schemas.microsoft.com/office/powerpoint/2010/main" val="24260358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92500" lnSpcReduction="20000"/>
          </a:bodyPr>
          <a:lstStyle/>
          <a:p>
            <a:r>
              <a:rPr lang="en-US" b="1" dirty="0">
                <a:solidFill>
                  <a:srgbClr val="FF0000"/>
                </a:solidFill>
              </a:rPr>
              <a:t>Unix Special Characters Or Metacharacters For File Manipulation</a:t>
            </a:r>
          </a:p>
          <a:p>
            <a:r>
              <a:rPr lang="en-US" b="1" dirty="0">
                <a:solidFill>
                  <a:srgbClr val="FF0000"/>
                </a:solidFill>
              </a:rPr>
              <a:t>Unix Filename Wildcards – Metacharacters</a:t>
            </a:r>
          </a:p>
          <a:p>
            <a:r>
              <a:rPr lang="en-US" dirty="0"/>
              <a:t>#1) ‘*’ – any number of characters:</a:t>
            </a:r>
          </a:p>
          <a:p>
            <a:r>
              <a:rPr lang="en-US" dirty="0"/>
              <a:t>This wild-card selects all the files that matches the expression by replacing the asterisk-mark with any set of zero or more characters.</a:t>
            </a:r>
          </a:p>
          <a:p>
            <a:r>
              <a:rPr lang="en-US" dirty="0"/>
              <a:t>Example1: List all files that start with the name ‘file’. g. file, file1, file2, </a:t>
            </a:r>
            <a:r>
              <a:rPr lang="en-US" dirty="0" err="1"/>
              <a:t>filenew</a:t>
            </a:r>
            <a:endParaRPr lang="en-US" dirty="0"/>
          </a:p>
          <a:p>
            <a:r>
              <a:rPr lang="en-US" dirty="0"/>
              <a:t>$ ls file*</a:t>
            </a:r>
          </a:p>
          <a:p>
            <a:r>
              <a:rPr lang="en-US" dirty="0"/>
              <a:t>Example2: List all files that end with the name ‘file’. g. file, </a:t>
            </a:r>
            <a:r>
              <a:rPr lang="en-US" dirty="0" err="1"/>
              <a:t>afile</a:t>
            </a:r>
            <a:r>
              <a:rPr lang="en-US" dirty="0"/>
              <a:t>, </a:t>
            </a:r>
            <a:r>
              <a:rPr lang="en-US" dirty="0" err="1"/>
              <a:t>bfile</a:t>
            </a:r>
            <a:r>
              <a:rPr lang="en-US" dirty="0"/>
              <a:t>, </a:t>
            </a:r>
            <a:r>
              <a:rPr lang="en-US" dirty="0" err="1"/>
              <a:t>newfile</a:t>
            </a:r>
            <a:endParaRPr lang="en-US" dirty="0"/>
          </a:p>
          <a:p>
            <a:r>
              <a:rPr lang="en-US" dirty="0"/>
              <a:t>$ ls *file</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3352531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92500" lnSpcReduction="20000"/>
          </a:bodyPr>
          <a:lstStyle/>
          <a:p>
            <a:r>
              <a:rPr lang="en-US" b="1" dirty="0">
                <a:solidFill>
                  <a:srgbClr val="FF0000"/>
                </a:solidFill>
              </a:rPr>
              <a:t>Unix Special Characters Or Metacharacters For File Manipulation</a:t>
            </a:r>
          </a:p>
          <a:p>
            <a:r>
              <a:rPr lang="en-US" b="1" dirty="0">
                <a:solidFill>
                  <a:srgbClr val="FF0000"/>
                </a:solidFill>
              </a:rPr>
              <a:t>Unix Filename Wildcards – Metacharacters</a:t>
            </a:r>
          </a:p>
          <a:p>
            <a:r>
              <a:rPr lang="en-US" dirty="0"/>
              <a:t>#2) ‘?’ – single character:</a:t>
            </a:r>
          </a:p>
          <a:p>
            <a:r>
              <a:rPr lang="en-US" dirty="0"/>
              <a:t>This wild-card selects all the files that matches the expression by replacing the question-mark with any one character.</a:t>
            </a:r>
          </a:p>
          <a:p>
            <a:r>
              <a:rPr lang="en-US" dirty="0"/>
              <a:t>Example1: List all files that have one character after ‘file’. g. file1, file2, </a:t>
            </a:r>
            <a:r>
              <a:rPr lang="en-US" dirty="0" err="1"/>
              <a:t>filea</a:t>
            </a:r>
            <a:endParaRPr lang="en-US" dirty="0"/>
          </a:p>
          <a:p>
            <a:r>
              <a:rPr lang="en-US" dirty="0"/>
              <a:t>$ ls file?</a:t>
            </a:r>
          </a:p>
          <a:p>
            <a:r>
              <a:rPr lang="en-US" dirty="0"/>
              <a:t>Example2: List all files that have two characters before ‘file’. g. </a:t>
            </a:r>
            <a:r>
              <a:rPr lang="en-US" dirty="0" err="1"/>
              <a:t>dofile</a:t>
            </a:r>
            <a:r>
              <a:rPr lang="en-US" dirty="0"/>
              <a:t>, </a:t>
            </a:r>
            <a:r>
              <a:rPr lang="en-US" dirty="0" err="1"/>
              <a:t>tofile</a:t>
            </a:r>
            <a:r>
              <a:rPr lang="en-US" dirty="0"/>
              <a:t>, a1file</a:t>
            </a:r>
          </a:p>
          <a:p>
            <a:r>
              <a:rPr lang="en-US" dirty="0"/>
              <a:t>$ ls ??file</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8523170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92500" lnSpcReduction="20000"/>
          </a:bodyPr>
          <a:lstStyle/>
          <a:p>
            <a:r>
              <a:rPr lang="en-US" b="1" dirty="0">
                <a:solidFill>
                  <a:srgbClr val="FF0000"/>
                </a:solidFill>
              </a:rPr>
              <a:t>Unix Special Characters Or Metacharacters For File Manipulation</a:t>
            </a:r>
          </a:p>
          <a:p>
            <a:r>
              <a:rPr lang="en-US" b="1" dirty="0">
                <a:solidFill>
                  <a:srgbClr val="FF0000"/>
                </a:solidFill>
              </a:rPr>
              <a:t>Unix Filename Wildcards – Metacharacters</a:t>
            </a:r>
          </a:p>
          <a:p>
            <a:r>
              <a:rPr lang="en-US" dirty="0"/>
              <a:t>#3) ‘[’ range ‘]’ – single character from a range:</a:t>
            </a:r>
          </a:p>
          <a:p>
            <a:r>
              <a:rPr lang="en-US" dirty="0"/>
              <a:t>This wild-card selects all the files that matches the expression by replacing the marked range with any one character in the range.</a:t>
            </a:r>
          </a:p>
          <a:p>
            <a:r>
              <a:rPr lang="en-US" dirty="0"/>
              <a:t>Example1: List all files that have a single digit after ‘file’. g. file1, file2</a:t>
            </a:r>
          </a:p>
          <a:p>
            <a:r>
              <a:rPr lang="en-US" dirty="0"/>
              <a:t>$ ls file[0-9]</a:t>
            </a:r>
          </a:p>
          <a:p>
            <a:r>
              <a:rPr lang="en-US" dirty="0"/>
              <a:t>Example2: List all files that have anyone letter before ‘file’. g. </a:t>
            </a:r>
            <a:r>
              <a:rPr lang="en-US" dirty="0" err="1"/>
              <a:t>afile</a:t>
            </a:r>
            <a:r>
              <a:rPr lang="en-US" dirty="0"/>
              <a:t>, </a:t>
            </a:r>
            <a:r>
              <a:rPr lang="en-US" dirty="0" err="1"/>
              <a:t>zfile</a:t>
            </a:r>
            <a:endParaRPr lang="en-US" dirty="0"/>
          </a:p>
          <a:p>
            <a:r>
              <a:rPr lang="en-US" dirty="0"/>
              <a:t>$ ls [a-z]file</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539779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Unix Special Characters Or Metacharacters For File Manipulation</a:t>
            </a:r>
          </a:p>
          <a:p>
            <a:r>
              <a:rPr lang="en-US" b="1" dirty="0">
                <a:solidFill>
                  <a:srgbClr val="FF0000"/>
                </a:solidFill>
              </a:rPr>
              <a:t>Unix Filename Wildcards – Metacharacters</a:t>
            </a:r>
          </a:p>
          <a:p>
            <a:r>
              <a:rPr lang="en-US" dirty="0"/>
              <a:t># 4) ‘[’ range ‘]*’ – multiple characters from a range:</a:t>
            </a:r>
          </a:p>
          <a:p>
            <a:r>
              <a:rPr lang="en-US" dirty="0"/>
              <a:t>This wild-card selects all the files that matches the expression by replacing the marked range with one or more characters from the range.</a:t>
            </a:r>
          </a:p>
          <a:p>
            <a:r>
              <a:rPr lang="en-US" dirty="0"/>
              <a:t>Example1: List all files that have digits after ‘file’. g. file1, file2, file33</a:t>
            </a:r>
          </a:p>
          <a:p>
            <a:r>
              <a:rPr lang="en-US" dirty="0"/>
              <a:t>$ ls file[0-9]*</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82168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1190E-B0AB-4D9B-A09C-6DE0ED5086D1}"/>
              </a:ext>
            </a:extLst>
          </p:cNvPr>
          <p:cNvSpPr>
            <a:spLocks noGrp="1"/>
          </p:cNvSpPr>
          <p:nvPr>
            <p:ph type="title"/>
          </p:nvPr>
        </p:nvSpPr>
        <p:spPr/>
        <p:txBody>
          <a:bodyPr/>
          <a:lstStyle/>
          <a:p>
            <a:r>
              <a:rPr lang="en-US" dirty="0"/>
              <a:t>The Structure of the UNIX Operating System</a:t>
            </a:r>
            <a:endParaRPr lang="en-IN" dirty="0"/>
          </a:p>
        </p:txBody>
      </p:sp>
      <p:pic>
        <p:nvPicPr>
          <p:cNvPr id="4" name="Picture 3">
            <a:extLst>
              <a:ext uri="{FF2B5EF4-FFF2-40B4-BE49-F238E27FC236}">
                <a16:creationId xmlns:a16="http://schemas.microsoft.com/office/drawing/2014/main" id="{A979461B-B22E-40E7-8D10-3EDB1DA6C4B1}"/>
              </a:ext>
            </a:extLst>
          </p:cNvPr>
          <p:cNvPicPr>
            <a:picLocks noChangeAspect="1"/>
          </p:cNvPicPr>
          <p:nvPr/>
        </p:nvPicPr>
        <p:blipFill rotWithShape="1">
          <a:blip r:embed="rId2"/>
          <a:srcRect l="20833" t="29259" r="35833" b="21852"/>
          <a:stretch/>
        </p:blipFill>
        <p:spPr>
          <a:xfrm>
            <a:off x="838200" y="1600200"/>
            <a:ext cx="7391400" cy="4690696"/>
          </a:xfrm>
          <a:prstGeom prst="rect">
            <a:avLst/>
          </a:prstGeom>
        </p:spPr>
      </p:pic>
    </p:spTree>
    <p:extLst>
      <p:ext uri="{BB962C8B-B14F-4D97-AF65-F5344CB8AC3E}">
        <p14:creationId xmlns:p14="http://schemas.microsoft.com/office/powerpoint/2010/main" val="18752139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Permissions</a:t>
            </a:r>
          </a:p>
          <a:p>
            <a:r>
              <a:rPr lang="en-US" dirty="0"/>
              <a:t>The UNIX file system is designed to support multiple users. </a:t>
            </a:r>
          </a:p>
          <a:p>
            <a:r>
              <a:rPr lang="en-US" dirty="0"/>
              <a:t>When many users are sharing one file system, it is important to be able to restrict access to certain files.</a:t>
            </a:r>
          </a:p>
          <a:p>
            <a:r>
              <a:rPr lang="en-US" dirty="0"/>
              <a:t>The system administrator wants to prevent other users from changing important system files, for example, and many users have private files that they want to restrict others from viewing. </a:t>
            </a:r>
          </a:p>
          <a:p>
            <a:r>
              <a:rPr lang="en-US" dirty="0"/>
              <a:t>File permissions are designed to address these needs.</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2738960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lnSpcReduction="10000"/>
          </a:bodyPr>
          <a:lstStyle/>
          <a:p>
            <a:r>
              <a:rPr lang="en-US" b="1" dirty="0">
                <a:solidFill>
                  <a:srgbClr val="FF0000"/>
                </a:solidFill>
              </a:rPr>
              <a:t>Permissions for Files</a:t>
            </a:r>
          </a:p>
          <a:p>
            <a:r>
              <a:rPr lang="en-US" dirty="0"/>
              <a:t>There are three classes of file permissions, for the three classes of users: the owner (or user) of the file, the group the file belongs to, and all other users of the system. </a:t>
            </a:r>
          </a:p>
          <a:p>
            <a:r>
              <a:rPr lang="en-US" dirty="0"/>
              <a:t>The first three letters of the permissions field, as seen in the output from ls -l, refer to the owner’s permissions; </a:t>
            </a:r>
          </a:p>
          <a:p>
            <a:r>
              <a:rPr lang="en-US" dirty="0"/>
              <a:t>the second three letters refer to the permissions for members of the file’s group; </a:t>
            </a:r>
          </a:p>
          <a:p>
            <a:r>
              <a:rPr lang="en-US" dirty="0"/>
              <a:t>and the last three to the permissions for any other users.</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4303782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85000" lnSpcReduction="10000"/>
          </a:bodyPr>
          <a:lstStyle/>
          <a:p>
            <a:r>
              <a:rPr lang="en-US" b="1" dirty="0">
                <a:solidFill>
                  <a:srgbClr val="FF0000"/>
                </a:solidFill>
              </a:rPr>
              <a:t>Permissions for Files</a:t>
            </a:r>
          </a:p>
          <a:p>
            <a:r>
              <a:rPr lang="en-US" dirty="0"/>
              <a:t>In the entry for the file named notes in the ls -l example shown in the preceding section, the first three letters, </a:t>
            </a:r>
            <a:r>
              <a:rPr lang="en-US" dirty="0" err="1"/>
              <a:t>rwx</a:t>
            </a:r>
            <a:r>
              <a:rPr lang="en-US" dirty="0"/>
              <a:t>, show that the owner of the file can read (r) it, write (w) to it, and execute (x) it. </a:t>
            </a:r>
          </a:p>
          <a:p>
            <a:r>
              <a:rPr lang="en-US" dirty="0"/>
              <a:t>The second group of three characters, r-x, indicates that members of the group can read and execute the file but cannot write to it. </a:t>
            </a:r>
          </a:p>
          <a:p>
            <a:r>
              <a:rPr lang="en-US" dirty="0"/>
              <a:t>The last three characters, r-x, show that all others can also read and execute the file but not write to it.</a:t>
            </a:r>
          </a:p>
          <a:p>
            <a:r>
              <a:rPr lang="en-US" dirty="0"/>
              <a:t>If you have read permission for a file, you can view its contents. </a:t>
            </a:r>
          </a:p>
          <a:p>
            <a:r>
              <a:rPr lang="en-US" dirty="0"/>
              <a:t>Write permission means that you can alter its contents.</a:t>
            </a:r>
          </a:p>
          <a:p>
            <a:r>
              <a:rPr lang="en-US" dirty="0"/>
              <a:t>Execute permission means that you can run the file as a program. </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346519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Special Permissions</a:t>
            </a:r>
          </a:p>
          <a:p>
            <a:r>
              <a:rPr lang="en-US" dirty="0"/>
              <a:t>There are a few other codes that occasionally appear in permission fields. </a:t>
            </a:r>
          </a:p>
          <a:p>
            <a:r>
              <a:rPr lang="en-US" dirty="0"/>
              <a:t>For example, the letter s can appear in place of an x in the user’s or group’s permission field. </a:t>
            </a:r>
          </a:p>
          <a:p>
            <a:r>
              <a:rPr lang="en-US" dirty="0"/>
              <a:t>This s refers to a special kind of execute permission that is relevant primarily for programmers and system administrators.</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6427341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lnSpcReduction="10000"/>
          </a:bodyPr>
          <a:lstStyle/>
          <a:p>
            <a:r>
              <a:rPr lang="en-US" b="1" dirty="0">
                <a:solidFill>
                  <a:srgbClr val="FF0000"/>
                </a:solidFill>
              </a:rPr>
              <a:t>The </a:t>
            </a:r>
            <a:r>
              <a:rPr lang="en-US" b="1" dirty="0" err="1">
                <a:solidFill>
                  <a:srgbClr val="FF0000"/>
                </a:solidFill>
              </a:rPr>
              <a:t>chmod</a:t>
            </a:r>
            <a:r>
              <a:rPr lang="en-US" b="1" dirty="0">
                <a:solidFill>
                  <a:srgbClr val="FF0000"/>
                </a:solidFill>
              </a:rPr>
              <a:t> Command</a:t>
            </a:r>
          </a:p>
          <a:p>
            <a:r>
              <a:rPr lang="en-US" dirty="0"/>
              <a:t>In the ls -l example, all of the files and directories have the same permissions set. </a:t>
            </a:r>
          </a:p>
          <a:p>
            <a:r>
              <a:rPr lang="en-US" dirty="0"/>
              <a:t>Anyone on the system can read or execute any of them, but other users are not allowed to write, or alter, these files.</a:t>
            </a:r>
          </a:p>
          <a:p>
            <a:r>
              <a:rPr lang="en-US" dirty="0"/>
              <a:t>Normally you don’t want all your files set up this way.</a:t>
            </a:r>
          </a:p>
          <a:p>
            <a:r>
              <a:rPr lang="en-US" dirty="0"/>
              <a:t> You will often want to restrict other users from being able to view your files, for example. </a:t>
            </a:r>
          </a:p>
          <a:p>
            <a:r>
              <a:rPr lang="en-US" dirty="0"/>
              <a:t>At times, you may want to allow members of your work group to edit certain files, or even make some files public to anyone on the system.</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846779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The </a:t>
            </a:r>
            <a:r>
              <a:rPr lang="en-US" b="1" dirty="0" err="1">
                <a:solidFill>
                  <a:srgbClr val="FF0000"/>
                </a:solidFill>
              </a:rPr>
              <a:t>chmod</a:t>
            </a:r>
            <a:r>
              <a:rPr lang="en-US" b="1" dirty="0">
                <a:solidFill>
                  <a:srgbClr val="FF0000"/>
                </a:solidFill>
              </a:rPr>
              <a:t> Command</a:t>
            </a:r>
          </a:p>
          <a:p>
            <a:r>
              <a:rPr lang="en-US" dirty="0"/>
              <a:t>The UNIX System allows you to set the permissions of each file you own. </a:t>
            </a:r>
          </a:p>
          <a:p>
            <a:r>
              <a:rPr lang="en-US" dirty="0"/>
              <a:t>Only the owner of a file or the superuser can alter the file permissions. </a:t>
            </a:r>
          </a:p>
          <a:p>
            <a:r>
              <a:rPr lang="en-US" dirty="0"/>
              <a:t>You can independently manipulate each of the permissions to allow or prevent reading, writing, or executing by yourself, your group, or all users.</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87856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92500" lnSpcReduction="10000"/>
          </a:bodyPr>
          <a:lstStyle/>
          <a:p>
            <a:r>
              <a:rPr lang="en-US" b="1" dirty="0">
                <a:solidFill>
                  <a:srgbClr val="FF0000"/>
                </a:solidFill>
              </a:rPr>
              <a:t>The </a:t>
            </a:r>
            <a:r>
              <a:rPr lang="en-US" b="1" dirty="0" err="1">
                <a:solidFill>
                  <a:srgbClr val="FF0000"/>
                </a:solidFill>
              </a:rPr>
              <a:t>chmod</a:t>
            </a:r>
            <a:r>
              <a:rPr lang="en-US" b="1" dirty="0">
                <a:solidFill>
                  <a:srgbClr val="FF0000"/>
                </a:solidFill>
              </a:rPr>
              <a:t> Command</a:t>
            </a:r>
          </a:p>
          <a:p>
            <a:r>
              <a:rPr lang="en-US" dirty="0"/>
              <a:t>To alter a file’s permissions, you use the </a:t>
            </a:r>
            <a:r>
              <a:rPr lang="en-US" dirty="0" err="1"/>
              <a:t>chmod</a:t>
            </a:r>
            <a:r>
              <a:rPr lang="en-US" dirty="0"/>
              <a:t> (change mode) command. </a:t>
            </a:r>
          </a:p>
          <a:p>
            <a:r>
              <a:rPr lang="en-US" dirty="0"/>
              <a:t>You specify the changes you want to make with a sort of code. </a:t>
            </a:r>
          </a:p>
          <a:p>
            <a:r>
              <a:rPr lang="en-US" dirty="0"/>
              <a:t>First, show which set of permissions you are changing with u for user, g for group, or o for other. </a:t>
            </a:r>
          </a:p>
          <a:p>
            <a:r>
              <a:rPr lang="en-US" dirty="0"/>
              <a:t>Second, specify how they should be changed with + (to add permission) or − (to subtract permission). </a:t>
            </a:r>
          </a:p>
          <a:p>
            <a:r>
              <a:rPr lang="en-US" dirty="0"/>
              <a:t>Third, list the permissions to alter: r for read, w for write, or x for execute. </a:t>
            </a:r>
          </a:p>
          <a:p>
            <a:r>
              <a:rPr lang="en-US" dirty="0"/>
              <a:t>Finally, specify the file or files that the changes refer to.</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0568341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lnSpcReduction="10000"/>
          </a:bodyPr>
          <a:lstStyle/>
          <a:p>
            <a:r>
              <a:rPr lang="en-US" b="1" dirty="0">
                <a:solidFill>
                  <a:srgbClr val="FF0000"/>
                </a:solidFill>
              </a:rPr>
              <a:t>The </a:t>
            </a:r>
            <a:r>
              <a:rPr lang="en-US" b="1" dirty="0" err="1">
                <a:solidFill>
                  <a:srgbClr val="FF0000"/>
                </a:solidFill>
              </a:rPr>
              <a:t>chmod</a:t>
            </a:r>
            <a:r>
              <a:rPr lang="en-US" b="1" dirty="0">
                <a:solidFill>
                  <a:srgbClr val="FF0000"/>
                </a:solidFill>
              </a:rPr>
              <a:t> Command</a:t>
            </a:r>
          </a:p>
          <a:p>
            <a:r>
              <a:rPr lang="en-US" dirty="0"/>
              <a:t>$ ls -1 quotations</a:t>
            </a:r>
          </a:p>
          <a:p>
            <a:r>
              <a:rPr lang="en-US" dirty="0"/>
              <a:t>-</a:t>
            </a:r>
            <a:r>
              <a:rPr lang="en-US" dirty="0" err="1"/>
              <a:t>rwxr</a:t>
            </a:r>
            <a:r>
              <a:rPr lang="en-US" dirty="0"/>
              <a:t>-</a:t>
            </a:r>
            <a:r>
              <a:rPr lang="en-US" dirty="0" err="1"/>
              <a:t>xr</a:t>
            </a:r>
            <a:r>
              <a:rPr lang="en-US" dirty="0"/>
              <a:t>-x 1 </a:t>
            </a:r>
            <a:r>
              <a:rPr lang="en-US" dirty="0" err="1"/>
              <a:t>nate</a:t>
            </a:r>
            <a:r>
              <a:rPr lang="en-US" dirty="0"/>
              <a:t> group1 346 Apr 27 03:32 quotations</a:t>
            </a:r>
          </a:p>
          <a:p>
            <a:r>
              <a:rPr lang="en-US" dirty="0"/>
              <a:t>$ </a:t>
            </a:r>
            <a:r>
              <a:rPr lang="en-US" dirty="0" err="1"/>
              <a:t>chmod</a:t>
            </a:r>
            <a:r>
              <a:rPr lang="en-US" dirty="0"/>
              <a:t> go-</a:t>
            </a:r>
            <a:r>
              <a:rPr lang="en-US" dirty="0" err="1"/>
              <a:t>rx</a:t>
            </a:r>
            <a:r>
              <a:rPr lang="en-US" dirty="0"/>
              <a:t> quotations</a:t>
            </a:r>
          </a:p>
          <a:p>
            <a:r>
              <a:rPr lang="en-US" dirty="0"/>
              <a:t>$ ls -1 quotations</a:t>
            </a:r>
          </a:p>
          <a:p>
            <a:r>
              <a:rPr lang="en-US" dirty="0"/>
              <a:t>-</a:t>
            </a:r>
            <a:r>
              <a:rPr lang="en-US" dirty="0" err="1"/>
              <a:t>rwx</a:t>
            </a:r>
            <a:r>
              <a:rPr lang="en-US" dirty="0"/>
              <a:t> 1 </a:t>
            </a:r>
            <a:r>
              <a:rPr lang="en-US" dirty="0" err="1"/>
              <a:t>nate</a:t>
            </a:r>
            <a:r>
              <a:rPr lang="en-US" dirty="0"/>
              <a:t> group1 346 Apr 27 03:32 quotations</a:t>
            </a:r>
          </a:p>
          <a:p>
            <a:r>
              <a:rPr lang="en-US" dirty="0"/>
              <a:t>$ </a:t>
            </a:r>
            <a:r>
              <a:rPr lang="en-US" dirty="0" err="1"/>
              <a:t>chmod</a:t>
            </a:r>
            <a:r>
              <a:rPr lang="en-US" dirty="0"/>
              <a:t> </a:t>
            </a:r>
            <a:r>
              <a:rPr lang="en-US" dirty="0" err="1"/>
              <a:t>ugo+rwx</a:t>
            </a:r>
            <a:r>
              <a:rPr lang="en-US" dirty="0"/>
              <a:t> quotations</a:t>
            </a:r>
          </a:p>
          <a:p>
            <a:r>
              <a:rPr lang="en-US" dirty="0"/>
              <a:t>$ ls -1 quotations</a:t>
            </a:r>
          </a:p>
          <a:p>
            <a:r>
              <a:rPr lang="en-US" dirty="0"/>
              <a:t>-</a:t>
            </a:r>
            <a:r>
              <a:rPr lang="en-US" dirty="0" err="1"/>
              <a:t>rwxrwxrwx</a:t>
            </a:r>
            <a:r>
              <a:rPr lang="en-US" dirty="0"/>
              <a:t> 1 </a:t>
            </a:r>
            <a:r>
              <a:rPr lang="en-US" dirty="0" err="1"/>
              <a:t>nate</a:t>
            </a:r>
            <a:r>
              <a:rPr lang="en-US" dirty="0"/>
              <a:t> group1 346 Apr 27 03:32 quotations</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7033073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The </a:t>
            </a:r>
            <a:r>
              <a:rPr lang="en-US" b="1" dirty="0" err="1">
                <a:solidFill>
                  <a:srgbClr val="FF0000"/>
                </a:solidFill>
              </a:rPr>
              <a:t>chmod</a:t>
            </a:r>
            <a:r>
              <a:rPr lang="en-US" b="1" dirty="0">
                <a:solidFill>
                  <a:srgbClr val="FF0000"/>
                </a:solidFill>
              </a:rPr>
              <a:t> Command</a:t>
            </a:r>
          </a:p>
          <a:p>
            <a:r>
              <a:rPr lang="en-US" dirty="0"/>
              <a:t>Setting Absolute Permissions</a:t>
            </a:r>
          </a:p>
          <a:p>
            <a:r>
              <a:rPr lang="fr-FR" dirty="0"/>
              <a:t>$ chmod 700 </a:t>
            </a:r>
            <a:r>
              <a:rPr lang="fr-FR" dirty="0" err="1"/>
              <a:t>quotations</a:t>
            </a:r>
            <a:endParaRPr lang="fr-FR" dirty="0"/>
          </a:p>
          <a:p>
            <a:r>
              <a:rPr lang="fr-FR" dirty="0"/>
              <a:t>$ ls -1 </a:t>
            </a:r>
            <a:r>
              <a:rPr lang="fr-FR" dirty="0" err="1"/>
              <a:t>quotations</a:t>
            </a:r>
            <a:endParaRPr lang="fr-FR" dirty="0"/>
          </a:p>
          <a:p>
            <a:r>
              <a:rPr lang="fr-FR" dirty="0"/>
              <a:t>-</a:t>
            </a:r>
            <a:r>
              <a:rPr lang="fr-FR" dirty="0" err="1"/>
              <a:t>rwxrwxrwx</a:t>
            </a:r>
            <a:r>
              <a:rPr lang="fr-FR" dirty="0"/>
              <a:t> 1 </a:t>
            </a:r>
            <a:r>
              <a:rPr lang="fr-FR" dirty="0" err="1"/>
              <a:t>nate</a:t>
            </a:r>
            <a:r>
              <a:rPr lang="fr-FR" dirty="0"/>
              <a:t> group1 346 </a:t>
            </a:r>
            <a:r>
              <a:rPr lang="fr-FR" dirty="0" err="1"/>
              <a:t>Apr</a:t>
            </a:r>
            <a:r>
              <a:rPr lang="fr-FR" dirty="0"/>
              <a:t> 27 03:32 </a:t>
            </a:r>
            <a:r>
              <a:rPr lang="fr-FR" dirty="0" err="1"/>
              <a:t>quotations</a:t>
            </a:r>
            <a:endParaRPr lang="en-US"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pic>
        <p:nvPicPr>
          <p:cNvPr id="5" name="Picture 4">
            <a:extLst>
              <a:ext uri="{FF2B5EF4-FFF2-40B4-BE49-F238E27FC236}">
                <a16:creationId xmlns:a16="http://schemas.microsoft.com/office/drawing/2014/main" id="{556CBAC7-B330-487B-B4A6-04715C488DE5}"/>
              </a:ext>
            </a:extLst>
          </p:cNvPr>
          <p:cNvPicPr>
            <a:picLocks noChangeAspect="1"/>
          </p:cNvPicPr>
          <p:nvPr/>
        </p:nvPicPr>
        <p:blipFill>
          <a:blip r:embed="rId2"/>
          <a:stretch>
            <a:fillRect/>
          </a:stretch>
        </p:blipFill>
        <p:spPr>
          <a:xfrm>
            <a:off x="2514600" y="3967162"/>
            <a:ext cx="5495925" cy="2638425"/>
          </a:xfrm>
          <a:prstGeom prst="rect">
            <a:avLst/>
          </a:prstGeom>
        </p:spPr>
      </p:pic>
    </p:spTree>
    <p:extLst>
      <p:ext uri="{BB962C8B-B14F-4D97-AF65-F5344CB8AC3E}">
        <p14:creationId xmlns:p14="http://schemas.microsoft.com/office/powerpoint/2010/main" val="5166415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The </a:t>
            </a:r>
            <a:r>
              <a:rPr lang="en-US" b="1" dirty="0" err="1">
                <a:solidFill>
                  <a:srgbClr val="FF0000"/>
                </a:solidFill>
              </a:rPr>
              <a:t>chmod</a:t>
            </a:r>
            <a:r>
              <a:rPr lang="en-US" b="1" dirty="0">
                <a:solidFill>
                  <a:srgbClr val="FF0000"/>
                </a:solidFill>
              </a:rPr>
              <a:t> Command</a:t>
            </a:r>
          </a:p>
          <a:p>
            <a:r>
              <a:rPr lang="en-US" dirty="0"/>
              <a:t>$ </a:t>
            </a:r>
            <a:r>
              <a:rPr lang="en-US" dirty="0" err="1"/>
              <a:t>chmod</a:t>
            </a:r>
            <a:r>
              <a:rPr lang="en-US" dirty="0"/>
              <a:t> go-</a:t>
            </a:r>
            <a:r>
              <a:rPr lang="en-US" dirty="0" err="1"/>
              <a:t>rwx</a:t>
            </a:r>
            <a:r>
              <a:rPr lang="en-US" dirty="0"/>
              <a:t> *</a:t>
            </a:r>
          </a:p>
          <a:p>
            <a:r>
              <a:rPr lang="en-US" dirty="0"/>
              <a:t>$ </a:t>
            </a:r>
            <a:r>
              <a:rPr lang="en-US" dirty="0" err="1"/>
              <a:t>chmod</a:t>
            </a:r>
            <a:r>
              <a:rPr lang="en-US" dirty="0"/>
              <a:t> 700 *</a:t>
            </a:r>
          </a:p>
          <a:p>
            <a:r>
              <a:rPr lang="pt-BR" dirty="0"/>
              <a:t>$ chmod -R u+r Email</a:t>
            </a:r>
          </a:p>
          <a:p>
            <a:endParaRPr lang="en-US"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800486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CEEF0-3800-4C32-8A5D-F64AB251598D}"/>
              </a:ext>
            </a:extLst>
          </p:cNvPr>
          <p:cNvSpPr>
            <a:spLocks noGrp="1"/>
          </p:cNvSpPr>
          <p:nvPr>
            <p:ph sz="quarter" idx="12"/>
          </p:nvPr>
        </p:nvSpPr>
        <p:spPr/>
        <p:txBody>
          <a:bodyPr/>
          <a:lstStyle/>
          <a:p>
            <a:r>
              <a:rPr lang="en-US" dirty="0"/>
              <a:t>The UNIX operating system is made up of several major components. </a:t>
            </a:r>
          </a:p>
          <a:p>
            <a:r>
              <a:rPr lang="en-US" dirty="0"/>
              <a:t>These components include the kernel, the shell, the file system, and the commands (or user programs ).</a:t>
            </a:r>
            <a:endParaRPr lang="en-IN" dirty="0"/>
          </a:p>
        </p:txBody>
      </p:sp>
      <p:sp>
        <p:nvSpPr>
          <p:cNvPr id="3" name="Title 2">
            <a:extLst>
              <a:ext uri="{FF2B5EF4-FFF2-40B4-BE49-F238E27FC236}">
                <a16:creationId xmlns:a16="http://schemas.microsoft.com/office/drawing/2014/main" id="{DBB1190E-B0AB-4D9B-A09C-6DE0ED5086D1}"/>
              </a:ext>
            </a:extLst>
          </p:cNvPr>
          <p:cNvSpPr>
            <a:spLocks noGrp="1"/>
          </p:cNvSpPr>
          <p:nvPr>
            <p:ph type="title"/>
          </p:nvPr>
        </p:nvSpPr>
        <p:spPr/>
        <p:txBody>
          <a:bodyPr/>
          <a:lstStyle/>
          <a:p>
            <a:r>
              <a:rPr lang="en-US" dirty="0"/>
              <a:t>The Structure of the UNIX Operating System</a:t>
            </a:r>
            <a:endParaRPr lang="en-IN" dirty="0"/>
          </a:p>
        </p:txBody>
      </p:sp>
    </p:spTree>
    <p:extLst>
      <p:ext uri="{BB962C8B-B14F-4D97-AF65-F5344CB8AC3E}">
        <p14:creationId xmlns:p14="http://schemas.microsoft.com/office/powerpoint/2010/main" val="11244262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Using </a:t>
            </a:r>
            <a:r>
              <a:rPr lang="en-US" b="1" dirty="0" err="1">
                <a:solidFill>
                  <a:srgbClr val="FF0000"/>
                </a:solidFill>
              </a:rPr>
              <a:t>umask</a:t>
            </a:r>
            <a:r>
              <a:rPr lang="en-US" b="1" dirty="0">
                <a:solidFill>
                  <a:srgbClr val="FF0000"/>
                </a:solidFill>
              </a:rPr>
              <a:t> to Set Permissions</a:t>
            </a:r>
          </a:p>
          <a:p>
            <a:r>
              <a:rPr lang="en-US" dirty="0"/>
              <a:t>The </a:t>
            </a:r>
            <a:r>
              <a:rPr lang="en-US" dirty="0" err="1"/>
              <a:t>chmod</a:t>
            </a:r>
            <a:r>
              <a:rPr lang="en-US" dirty="0"/>
              <a:t> command allows you to alter permissions on a file-by-file basis. </a:t>
            </a:r>
          </a:p>
          <a:p>
            <a:r>
              <a:rPr lang="en-US" dirty="0"/>
              <a:t>The </a:t>
            </a:r>
            <a:r>
              <a:rPr lang="en-US" dirty="0" err="1"/>
              <a:t>umask</a:t>
            </a:r>
            <a:r>
              <a:rPr lang="en-US" dirty="0"/>
              <a:t> command allows you to do this automatically when you create any file or directory.</a:t>
            </a:r>
          </a:p>
          <a:p>
            <a:r>
              <a:rPr lang="en-US" dirty="0"/>
              <a:t> Everyone has a default </a:t>
            </a:r>
            <a:r>
              <a:rPr lang="en-US" dirty="0" err="1"/>
              <a:t>umask</a:t>
            </a:r>
            <a:r>
              <a:rPr lang="en-US" dirty="0"/>
              <a:t> setting that is either set up either by the system administrator or included in a shell configuration file.</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411525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Using </a:t>
            </a:r>
            <a:r>
              <a:rPr lang="en-US" b="1" dirty="0" err="1">
                <a:solidFill>
                  <a:srgbClr val="FF0000"/>
                </a:solidFill>
              </a:rPr>
              <a:t>umask</a:t>
            </a:r>
            <a:r>
              <a:rPr lang="en-US" b="1" dirty="0">
                <a:solidFill>
                  <a:srgbClr val="FF0000"/>
                </a:solidFill>
              </a:rPr>
              <a:t> to Set Permissions</a:t>
            </a:r>
          </a:p>
          <a:p>
            <a:r>
              <a:rPr lang="en-US" dirty="0"/>
              <a:t>With the </a:t>
            </a:r>
            <a:r>
              <a:rPr lang="en-US" dirty="0" err="1"/>
              <a:t>umask</a:t>
            </a:r>
            <a:r>
              <a:rPr lang="en-US" dirty="0"/>
              <a:t> command, you specify the permissions that will be given to all files created after issuing the command. </a:t>
            </a:r>
          </a:p>
          <a:p>
            <a:r>
              <a:rPr lang="en-US" dirty="0"/>
              <a:t>This means you will not have to worry about the file permissions for each individual file you create.</a:t>
            </a:r>
          </a:p>
          <a:p>
            <a:r>
              <a:rPr lang="en-US" dirty="0"/>
              <a:t>Unfortunately, using </a:t>
            </a:r>
            <a:r>
              <a:rPr lang="en-US" dirty="0" err="1"/>
              <a:t>umask</a:t>
            </a:r>
            <a:r>
              <a:rPr lang="en-US" dirty="0"/>
              <a:t> to specify permissions is a little bit complicated.</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2321060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Using </a:t>
            </a:r>
            <a:r>
              <a:rPr lang="en-US" b="1" dirty="0" err="1">
                <a:solidFill>
                  <a:srgbClr val="FF0000"/>
                </a:solidFill>
              </a:rPr>
              <a:t>umask</a:t>
            </a:r>
            <a:r>
              <a:rPr lang="en-US" b="1" dirty="0">
                <a:solidFill>
                  <a:srgbClr val="FF0000"/>
                </a:solidFill>
              </a:rPr>
              <a:t> to Set Permissions</a:t>
            </a:r>
          </a:p>
          <a:p>
            <a:r>
              <a:rPr lang="en-US" dirty="0"/>
              <a:t>There are two rules to remember:</a:t>
            </a:r>
          </a:p>
          <a:p>
            <a:r>
              <a:rPr lang="en-US" dirty="0" err="1"/>
              <a:t>umask</a:t>
            </a:r>
            <a:r>
              <a:rPr lang="en-US" dirty="0"/>
              <a:t> uses a numeric code for representing absolute permissions just as </a:t>
            </a:r>
            <a:r>
              <a:rPr lang="en-US" dirty="0" err="1"/>
              <a:t>chmod</a:t>
            </a:r>
            <a:r>
              <a:rPr lang="en-US" dirty="0"/>
              <a:t> does. </a:t>
            </a:r>
          </a:p>
          <a:p>
            <a:r>
              <a:rPr lang="en-US" dirty="0"/>
              <a:t>For example, 777 means read, write, and execute permissions for user, group, and others (</a:t>
            </a:r>
            <a:r>
              <a:rPr lang="en-US" dirty="0" err="1"/>
              <a:t>rwxrwxrwx</a:t>
            </a:r>
            <a:r>
              <a:rPr lang="en-US" dirty="0"/>
              <a:t>).</a:t>
            </a:r>
          </a:p>
          <a:p>
            <a:r>
              <a:rPr lang="en-US" dirty="0"/>
              <a:t>You specify the permissions you want by telling </a:t>
            </a:r>
            <a:r>
              <a:rPr lang="en-US" dirty="0" err="1"/>
              <a:t>umask</a:t>
            </a:r>
            <a:r>
              <a:rPr lang="en-US" dirty="0"/>
              <a:t> what to subtract from the full permissions value, 777 (</a:t>
            </a:r>
            <a:r>
              <a:rPr lang="en-US" dirty="0" err="1"/>
              <a:t>rwxrwxrwx</a:t>
            </a:r>
            <a:r>
              <a:rPr lang="en-US" dirty="0"/>
              <a:t>).</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1690426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a:bodyPr>
          <a:lstStyle/>
          <a:p>
            <a:r>
              <a:rPr lang="en-US" b="1" dirty="0">
                <a:solidFill>
                  <a:srgbClr val="FF0000"/>
                </a:solidFill>
              </a:rPr>
              <a:t>Using </a:t>
            </a:r>
            <a:r>
              <a:rPr lang="en-US" b="1" dirty="0" err="1">
                <a:solidFill>
                  <a:srgbClr val="FF0000"/>
                </a:solidFill>
              </a:rPr>
              <a:t>umask</a:t>
            </a:r>
            <a:r>
              <a:rPr lang="en-US" b="1" dirty="0">
                <a:solidFill>
                  <a:srgbClr val="FF0000"/>
                </a:solidFill>
              </a:rPr>
              <a:t> to Set Permissions</a:t>
            </a:r>
          </a:p>
          <a:p>
            <a:r>
              <a:rPr lang="en-US" dirty="0"/>
              <a:t>For example, after you issue the following command, all new files in this session will be given permissions of </a:t>
            </a:r>
            <a:r>
              <a:rPr lang="en-US" dirty="0" err="1"/>
              <a:t>rwxr</a:t>
            </a:r>
            <a:r>
              <a:rPr lang="en-US" dirty="0"/>
              <a:t>-</a:t>
            </a:r>
            <a:r>
              <a:rPr lang="en-US" dirty="0" err="1"/>
              <a:t>xr</a:t>
            </a:r>
            <a:r>
              <a:rPr lang="en-US" dirty="0"/>
              <a:t>-x:</a:t>
            </a:r>
          </a:p>
          <a:p>
            <a:r>
              <a:rPr lang="en-US" dirty="0"/>
              <a:t>$ </a:t>
            </a:r>
            <a:r>
              <a:rPr lang="en-US" dirty="0" err="1"/>
              <a:t>umask</a:t>
            </a:r>
            <a:r>
              <a:rPr lang="en-US" dirty="0"/>
              <a:t> 022</a:t>
            </a:r>
          </a:p>
          <a:p>
            <a:r>
              <a:rPr lang="en-US" dirty="0"/>
              <a:t>In this example, we want the new files to have the permission value 755. When we subtract 755 from 777, we get 022. </a:t>
            </a:r>
          </a:p>
          <a:p>
            <a:r>
              <a:rPr lang="en-US" dirty="0"/>
              <a:t>This is the “mask” we used for the command.</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4207431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430205-F3D9-4D75-9DF0-3B0BA3911E1A}"/>
              </a:ext>
            </a:extLst>
          </p:cNvPr>
          <p:cNvSpPr>
            <a:spLocks noGrp="1"/>
          </p:cNvSpPr>
          <p:nvPr>
            <p:ph sz="quarter" idx="12"/>
          </p:nvPr>
        </p:nvSpPr>
        <p:spPr/>
        <p:txBody>
          <a:bodyPr/>
          <a:lstStyle/>
          <a:p>
            <a:r>
              <a:rPr lang="en-IN" dirty="0"/>
              <a:t> cut -d: -f1 /etc/passwd</a:t>
            </a:r>
          </a:p>
          <a:p>
            <a:r>
              <a:rPr lang="en-IN" dirty="0" err="1"/>
              <a:t>ps</a:t>
            </a:r>
            <a:r>
              <a:rPr lang="en-IN" dirty="0"/>
              <a:t> aux</a:t>
            </a:r>
          </a:p>
        </p:txBody>
      </p:sp>
      <p:sp>
        <p:nvSpPr>
          <p:cNvPr id="3" name="Title 2">
            <a:extLst>
              <a:ext uri="{FF2B5EF4-FFF2-40B4-BE49-F238E27FC236}">
                <a16:creationId xmlns:a16="http://schemas.microsoft.com/office/drawing/2014/main" id="{BBBE98AA-63A4-4863-A82A-31BDB28D58CC}"/>
              </a:ext>
            </a:extLst>
          </p:cNvPr>
          <p:cNvSpPr>
            <a:spLocks noGrp="1"/>
          </p:cNvSpPr>
          <p:nvPr>
            <p:ph type="title"/>
          </p:nvPr>
        </p:nvSpPr>
        <p:spPr/>
        <p:txBody>
          <a:bodyPr/>
          <a:lstStyle/>
          <a:p>
            <a:r>
              <a:rPr lang="en-IN" dirty="0"/>
              <a:t>List user accounts</a:t>
            </a:r>
          </a:p>
        </p:txBody>
      </p:sp>
    </p:spTree>
    <p:extLst>
      <p:ext uri="{BB962C8B-B14F-4D97-AF65-F5344CB8AC3E}">
        <p14:creationId xmlns:p14="http://schemas.microsoft.com/office/powerpoint/2010/main" val="32317449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E7BF88-C3DA-4928-8514-2985779ABA07}"/>
              </a:ext>
            </a:extLst>
          </p:cNvPr>
          <p:cNvSpPr>
            <a:spLocks noGrp="1"/>
          </p:cNvSpPr>
          <p:nvPr>
            <p:ph sz="quarter" idx="12"/>
          </p:nvPr>
        </p:nvSpPr>
        <p:spPr/>
        <p:txBody>
          <a:bodyPr/>
          <a:lstStyle/>
          <a:p>
            <a:r>
              <a:rPr lang="en-IN" dirty="0"/>
              <a:t>sudo </a:t>
            </a:r>
            <a:r>
              <a:rPr lang="en-IN" dirty="0" err="1"/>
              <a:t>adduser</a:t>
            </a:r>
            <a:r>
              <a:rPr lang="en-IN" dirty="0"/>
              <a:t> </a:t>
            </a:r>
            <a:r>
              <a:rPr lang="en-IN" dirty="0" err="1"/>
              <a:t>mohan</a:t>
            </a:r>
            <a:endParaRPr lang="en-IN" dirty="0"/>
          </a:p>
        </p:txBody>
      </p:sp>
      <p:sp>
        <p:nvSpPr>
          <p:cNvPr id="3" name="Title 2">
            <a:extLst>
              <a:ext uri="{FF2B5EF4-FFF2-40B4-BE49-F238E27FC236}">
                <a16:creationId xmlns:a16="http://schemas.microsoft.com/office/drawing/2014/main" id="{5A024FBF-62CA-47E0-9B56-B0688B9A2BCF}"/>
              </a:ext>
            </a:extLst>
          </p:cNvPr>
          <p:cNvSpPr>
            <a:spLocks noGrp="1"/>
          </p:cNvSpPr>
          <p:nvPr>
            <p:ph type="title"/>
          </p:nvPr>
        </p:nvSpPr>
        <p:spPr/>
        <p:txBody>
          <a:bodyPr/>
          <a:lstStyle/>
          <a:p>
            <a:r>
              <a:rPr lang="en-IN" dirty="0"/>
              <a:t>Create User</a:t>
            </a:r>
          </a:p>
        </p:txBody>
      </p:sp>
    </p:spTree>
    <p:extLst>
      <p:ext uri="{BB962C8B-B14F-4D97-AF65-F5344CB8AC3E}">
        <p14:creationId xmlns:p14="http://schemas.microsoft.com/office/powerpoint/2010/main" val="32212341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92500" lnSpcReduction="10000"/>
          </a:bodyPr>
          <a:lstStyle/>
          <a:p>
            <a:r>
              <a:rPr lang="en-US" b="1" dirty="0">
                <a:solidFill>
                  <a:srgbClr val="FF0000"/>
                </a:solidFill>
              </a:rPr>
              <a:t>Changing the Owner of a File</a:t>
            </a:r>
          </a:p>
          <a:p>
            <a:r>
              <a:rPr lang="en-US" dirty="0"/>
              <a:t>Every file has an owner. When you create a file, you are automatically its owner. </a:t>
            </a:r>
          </a:p>
          <a:p>
            <a:r>
              <a:rPr lang="en-US" dirty="0"/>
              <a:t>The owner usually has broader permissions for manipulating the file than other users.</a:t>
            </a:r>
          </a:p>
          <a:p>
            <a:r>
              <a:rPr lang="en-US" dirty="0"/>
              <a:t>Sometimes you need to change the owner of a file; for example, if you take over responsibility for a file that previously belonged to another user. </a:t>
            </a:r>
          </a:p>
          <a:p>
            <a:r>
              <a:rPr lang="en-US" dirty="0"/>
              <a:t>Even if someone else “gives” you a file by moving it to your directory that does not make you the owner. </a:t>
            </a:r>
          </a:p>
          <a:p>
            <a:r>
              <a:rPr lang="en-US" dirty="0"/>
              <a:t>One way to become the owner of a file is to make a copy of it-when you make a copy, you are the owner of the new file.</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606907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75A8D1-E850-44A8-947A-AFC2C026095E}"/>
              </a:ext>
            </a:extLst>
          </p:cNvPr>
          <p:cNvSpPr>
            <a:spLocks noGrp="1"/>
          </p:cNvSpPr>
          <p:nvPr>
            <p:ph sz="quarter" idx="12"/>
          </p:nvPr>
        </p:nvSpPr>
        <p:spPr>
          <a:xfrm>
            <a:off x="457201" y="1381124"/>
            <a:ext cx="8228012" cy="5172076"/>
          </a:xfrm>
        </p:spPr>
        <p:txBody>
          <a:bodyPr>
            <a:normAutofit fontScale="85000" lnSpcReduction="10000"/>
          </a:bodyPr>
          <a:lstStyle/>
          <a:p>
            <a:r>
              <a:rPr lang="en-US" b="1" dirty="0">
                <a:solidFill>
                  <a:srgbClr val="FF0000"/>
                </a:solidFill>
              </a:rPr>
              <a:t>Changing the Owner of a File</a:t>
            </a:r>
          </a:p>
          <a:p>
            <a:r>
              <a:rPr lang="en-US" dirty="0"/>
              <a:t>However, changing ownership by copying only works when the new owner copies the file from the old owner, which requires the new owner to have read permission on the file. </a:t>
            </a:r>
          </a:p>
          <a:p>
            <a:r>
              <a:rPr lang="en-US" dirty="0"/>
              <a:t>A simpler and more direct way to transfer ownership is to use the </a:t>
            </a:r>
            <a:r>
              <a:rPr lang="en-US" dirty="0" err="1"/>
              <a:t>chown</a:t>
            </a:r>
            <a:r>
              <a:rPr lang="en-US" dirty="0"/>
              <a:t> (change owner) command.</a:t>
            </a:r>
          </a:p>
          <a:p>
            <a:r>
              <a:rPr lang="en-US" dirty="0"/>
              <a:t>The </a:t>
            </a:r>
            <a:r>
              <a:rPr lang="en-US" dirty="0" err="1"/>
              <a:t>chown</a:t>
            </a:r>
            <a:r>
              <a:rPr lang="en-US" dirty="0"/>
              <a:t> command takes two arguments: the login name of the new owner and the name of the file. </a:t>
            </a:r>
          </a:p>
          <a:p>
            <a:r>
              <a:rPr lang="en-US" dirty="0"/>
              <a:t>The following makes </a:t>
            </a:r>
            <a:r>
              <a:rPr lang="en-US" dirty="0" err="1"/>
              <a:t>liz</a:t>
            </a:r>
            <a:r>
              <a:rPr lang="en-US" dirty="0"/>
              <a:t> the new owner of the file </a:t>
            </a:r>
            <a:r>
              <a:rPr lang="en-US" dirty="0" err="1"/>
              <a:t>contact_info</a:t>
            </a:r>
            <a:r>
              <a:rPr lang="en-US" dirty="0"/>
              <a:t>:</a:t>
            </a:r>
          </a:p>
          <a:p>
            <a:r>
              <a:rPr lang="en-US" dirty="0"/>
              <a:t>$ </a:t>
            </a:r>
            <a:r>
              <a:rPr lang="en-US" dirty="0" err="1"/>
              <a:t>chown</a:t>
            </a:r>
            <a:r>
              <a:rPr lang="en-US" dirty="0"/>
              <a:t> </a:t>
            </a:r>
            <a:r>
              <a:rPr lang="en-US" dirty="0" err="1"/>
              <a:t>liz</a:t>
            </a:r>
            <a:r>
              <a:rPr lang="en-US" dirty="0"/>
              <a:t> </a:t>
            </a:r>
            <a:r>
              <a:rPr lang="en-US" dirty="0" err="1"/>
              <a:t>contact_info</a:t>
            </a:r>
            <a:endParaRPr lang="en-US" dirty="0"/>
          </a:p>
          <a:p>
            <a:r>
              <a:rPr lang="en-US" dirty="0"/>
              <a:t>Only the owner of a file (or the superuser) can use </a:t>
            </a:r>
            <a:r>
              <a:rPr lang="en-US" dirty="0" err="1"/>
              <a:t>chown</a:t>
            </a:r>
            <a:r>
              <a:rPr lang="en-US" dirty="0"/>
              <a:t> to change its ownership</a:t>
            </a:r>
          </a:p>
          <a:p>
            <a:r>
              <a:rPr lang="en-US" dirty="0" err="1"/>
              <a:t>chown</a:t>
            </a:r>
            <a:r>
              <a:rPr lang="en-US" dirty="0"/>
              <a:t> -R </a:t>
            </a:r>
            <a:r>
              <a:rPr lang="en-US" dirty="0" err="1"/>
              <a:t>liz</a:t>
            </a:r>
            <a:r>
              <a:rPr lang="en-US" dirty="0"/>
              <a:t> Project</a:t>
            </a:r>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2921743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430205-F3D9-4D75-9DF0-3B0BA3911E1A}"/>
              </a:ext>
            </a:extLst>
          </p:cNvPr>
          <p:cNvSpPr>
            <a:spLocks noGrp="1"/>
          </p:cNvSpPr>
          <p:nvPr>
            <p:ph sz="quarter" idx="12"/>
          </p:nvPr>
        </p:nvSpPr>
        <p:spPr/>
        <p:txBody>
          <a:bodyPr/>
          <a:lstStyle/>
          <a:p>
            <a:r>
              <a:rPr lang="en-IN" dirty="0"/>
              <a:t> cut -d: -f1 /etc/group</a:t>
            </a:r>
          </a:p>
          <a:p>
            <a:r>
              <a:rPr lang="en-IN" dirty="0"/>
              <a:t> sudo </a:t>
            </a:r>
            <a:r>
              <a:rPr lang="en-IN" dirty="0" err="1"/>
              <a:t>groupadd</a:t>
            </a:r>
            <a:r>
              <a:rPr lang="en-IN" dirty="0"/>
              <a:t> </a:t>
            </a:r>
            <a:r>
              <a:rPr lang="en-IN" dirty="0" err="1"/>
              <a:t>unixtraining</a:t>
            </a:r>
            <a:r>
              <a:rPr lang="en-IN" dirty="0"/>
              <a:t>  #create group</a:t>
            </a:r>
          </a:p>
          <a:p>
            <a:r>
              <a:rPr lang="en-US" dirty="0"/>
              <a:t>sudo </a:t>
            </a:r>
            <a:r>
              <a:rPr lang="en-US" dirty="0" err="1"/>
              <a:t>usermod</a:t>
            </a:r>
            <a:r>
              <a:rPr lang="en-US" dirty="0"/>
              <a:t> -a -G </a:t>
            </a:r>
            <a:r>
              <a:rPr lang="en-US" dirty="0" err="1"/>
              <a:t>unixtraining</a:t>
            </a:r>
            <a:r>
              <a:rPr lang="en-US" dirty="0"/>
              <a:t> </a:t>
            </a:r>
            <a:r>
              <a:rPr lang="en-US" dirty="0" err="1"/>
              <a:t>mohan</a:t>
            </a:r>
            <a:r>
              <a:rPr lang="en-US" dirty="0"/>
              <a:t> #add user to group</a:t>
            </a:r>
            <a:endParaRPr lang="en-IN" dirty="0"/>
          </a:p>
        </p:txBody>
      </p:sp>
      <p:sp>
        <p:nvSpPr>
          <p:cNvPr id="3" name="Title 2">
            <a:extLst>
              <a:ext uri="{FF2B5EF4-FFF2-40B4-BE49-F238E27FC236}">
                <a16:creationId xmlns:a16="http://schemas.microsoft.com/office/drawing/2014/main" id="{BBBE98AA-63A4-4863-A82A-31BDB28D58CC}"/>
              </a:ext>
            </a:extLst>
          </p:cNvPr>
          <p:cNvSpPr>
            <a:spLocks noGrp="1"/>
          </p:cNvSpPr>
          <p:nvPr>
            <p:ph type="title"/>
          </p:nvPr>
        </p:nvSpPr>
        <p:spPr/>
        <p:txBody>
          <a:bodyPr/>
          <a:lstStyle/>
          <a:p>
            <a:r>
              <a:rPr lang="en-IN" dirty="0"/>
              <a:t>List Groups</a:t>
            </a:r>
          </a:p>
        </p:txBody>
      </p:sp>
    </p:spTree>
    <p:extLst>
      <p:ext uri="{BB962C8B-B14F-4D97-AF65-F5344CB8AC3E}">
        <p14:creationId xmlns:p14="http://schemas.microsoft.com/office/powerpoint/2010/main" val="14143264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lstStyle/>
          <a:p>
            <a:r>
              <a:rPr lang="en-US" b="1" dirty="0">
                <a:solidFill>
                  <a:srgbClr val="FF0000"/>
                </a:solidFill>
              </a:rPr>
              <a:t>Changing the Group of a File</a:t>
            </a:r>
          </a:p>
          <a:p>
            <a:r>
              <a:rPr lang="en-US" dirty="0"/>
              <a:t>Groups are meant to help sets of users who need to share files more closely than other users on the system. </a:t>
            </a:r>
          </a:p>
          <a:p>
            <a:r>
              <a:rPr lang="en-US" dirty="0"/>
              <a:t>For example, all the students taking a particular class may belong to the same group, so that they can more easily share files when they collaborate on projects</a:t>
            </a:r>
            <a:endParaRPr lang="en-IN"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89856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1190E-B0AB-4D9B-A09C-6DE0ED5086D1}"/>
              </a:ext>
            </a:extLst>
          </p:cNvPr>
          <p:cNvSpPr>
            <a:spLocks noGrp="1"/>
          </p:cNvSpPr>
          <p:nvPr>
            <p:ph type="title"/>
          </p:nvPr>
        </p:nvSpPr>
        <p:spPr/>
        <p:txBody>
          <a:bodyPr/>
          <a:lstStyle/>
          <a:p>
            <a:r>
              <a:rPr lang="en-US" dirty="0"/>
              <a:t>Kernel</a:t>
            </a:r>
            <a:endParaRPr lang="en-IN" dirty="0"/>
          </a:p>
        </p:txBody>
      </p:sp>
      <p:sp>
        <p:nvSpPr>
          <p:cNvPr id="6" name="AutoShape 2">
            <a:extLst>
              <a:ext uri="{FF2B5EF4-FFF2-40B4-BE49-F238E27FC236}">
                <a16:creationId xmlns:a16="http://schemas.microsoft.com/office/drawing/2014/main" id="{683F8828-0D67-45BA-B32B-BF11730E535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a:extLst>
              <a:ext uri="{FF2B5EF4-FFF2-40B4-BE49-F238E27FC236}">
                <a16:creationId xmlns:a16="http://schemas.microsoft.com/office/drawing/2014/main" id="{3AA1801C-E16D-4328-BCFF-74EEAAB4DDFF}"/>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6" name="Picture 6">
            <a:extLst>
              <a:ext uri="{FF2B5EF4-FFF2-40B4-BE49-F238E27FC236}">
                <a16:creationId xmlns:a16="http://schemas.microsoft.com/office/drawing/2014/main" id="{41D0DA87-49CB-4421-B730-631DFC9BC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13114"/>
            <a:ext cx="6324600" cy="500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8895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fontScale="92500" lnSpcReduction="20000"/>
          </a:bodyPr>
          <a:lstStyle/>
          <a:p>
            <a:r>
              <a:rPr lang="en-US" b="1" dirty="0">
                <a:solidFill>
                  <a:srgbClr val="FF0000"/>
                </a:solidFill>
              </a:rPr>
              <a:t>Changing the Group of a File</a:t>
            </a:r>
          </a:p>
          <a:p>
            <a:r>
              <a:rPr lang="en-US" dirty="0"/>
              <a:t>Every file belongs to a group. </a:t>
            </a:r>
          </a:p>
          <a:p>
            <a:r>
              <a:rPr lang="en-US" dirty="0"/>
              <a:t>Sometimes, such as when new groups are set up on a system or when files are copied to a new system, you may want to change the group to which a particular file belongs.</a:t>
            </a:r>
          </a:p>
          <a:p>
            <a:r>
              <a:rPr lang="en-US" dirty="0"/>
              <a:t>This can be done using the </a:t>
            </a:r>
            <a:r>
              <a:rPr lang="en-US" dirty="0" err="1"/>
              <a:t>chgrp</a:t>
            </a:r>
            <a:r>
              <a:rPr lang="en-US" dirty="0"/>
              <a:t> (change group) command. </a:t>
            </a:r>
          </a:p>
          <a:p>
            <a:r>
              <a:rPr lang="en-US" b="1" dirty="0">
                <a:solidFill>
                  <a:srgbClr val="FF0000"/>
                </a:solidFill>
              </a:rPr>
              <a:t>The </a:t>
            </a:r>
            <a:r>
              <a:rPr lang="en-US" b="1" dirty="0" err="1">
                <a:solidFill>
                  <a:srgbClr val="FF0000"/>
                </a:solidFill>
              </a:rPr>
              <a:t>chgrp</a:t>
            </a:r>
            <a:r>
              <a:rPr lang="en-US" b="1" dirty="0">
                <a:solidFill>
                  <a:srgbClr val="FF0000"/>
                </a:solidFill>
              </a:rPr>
              <a:t> command takes two arguments, the name of the new group and the name of the file. </a:t>
            </a:r>
          </a:p>
          <a:p>
            <a:r>
              <a:rPr lang="en-US" dirty="0"/>
              <a:t>The following command changes </a:t>
            </a:r>
            <a:r>
              <a:rPr lang="en-US" dirty="0" err="1"/>
              <a:t>data_file</a:t>
            </a:r>
            <a:r>
              <a:rPr lang="en-US" dirty="0"/>
              <a:t> so that it belongs to the group students:</a:t>
            </a:r>
          </a:p>
          <a:p>
            <a:r>
              <a:rPr lang="en-US" dirty="0"/>
              <a:t>$ </a:t>
            </a:r>
            <a:r>
              <a:rPr lang="en-US" dirty="0" err="1"/>
              <a:t>chgrp</a:t>
            </a:r>
            <a:r>
              <a:rPr lang="en-US" dirty="0"/>
              <a:t> students </a:t>
            </a:r>
            <a:r>
              <a:rPr lang="en-US" dirty="0" err="1"/>
              <a:t>data_file</a:t>
            </a:r>
            <a:endParaRPr lang="en-IN"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0278539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dirty="0"/>
              <a:t>You can use the -R (r </a:t>
            </a:r>
            <a:r>
              <a:rPr lang="en-US" dirty="0" err="1"/>
              <a:t>ecursive</a:t>
            </a:r>
            <a:r>
              <a:rPr lang="en-US" dirty="0"/>
              <a:t>) option of </a:t>
            </a:r>
            <a:r>
              <a:rPr lang="en-US" dirty="0" err="1"/>
              <a:t>chgrp</a:t>
            </a:r>
            <a:r>
              <a:rPr lang="en-US" dirty="0"/>
              <a:t> to change the group to which all the files in a directory belong. </a:t>
            </a:r>
          </a:p>
          <a:p>
            <a:r>
              <a:rPr lang="en-US" dirty="0"/>
              <a:t>It works just like the -R option of </a:t>
            </a:r>
            <a:r>
              <a:rPr lang="en-US" dirty="0" err="1"/>
              <a:t>chown</a:t>
            </a:r>
            <a:r>
              <a:rPr lang="en-US" dirty="0"/>
              <a:t>.</a:t>
            </a:r>
            <a:endParaRPr lang="en-IN"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1204561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Viewing Long Files</a:t>
            </a:r>
          </a:p>
          <a:p>
            <a:r>
              <a:rPr lang="en-US" dirty="0"/>
              <a:t>When you use cat to display a file, it prints the contents on your screen without pausing, so that long files quickly scroll past. </a:t>
            </a:r>
          </a:p>
          <a:p>
            <a:r>
              <a:rPr lang="en-US" dirty="0"/>
              <a:t>A quick solution, when you only need to view a small part of the file, is to use cat and then hit BREAK when the part you want to read comes on the screen. </a:t>
            </a:r>
          </a:p>
          <a:p>
            <a:r>
              <a:rPr lang="en-US" dirty="0"/>
              <a:t>This stops the program, but it leaves the output on the screen, so if your timing is good, you may get what you want.</a:t>
            </a:r>
            <a:endParaRPr lang="en-IN"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2279126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Viewing Long Files</a:t>
            </a:r>
          </a:p>
          <a:p>
            <a:r>
              <a:rPr lang="en-US" dirty="0"/>
              <a:t>A somewhat better solution is to use the sequence CTRL-S, to make the output pause whenever you get a screen you want to look at, and CTRL-Q to resume scrolling. </a:t>
            </a:r>
          </a:p>
          <a:p>
            <a:r>
              <a:rPr lang="en-US" dirty="0"/>
              <a:t>This way of suspending output to the screen works for all UNIX commands, not just cat.</a:t>
            </a:r>
            <a:endParaRPr lang="en-IN"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997972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Viewing Long Files</a:t>
            </a:r>
          </a:p>
          <a:p>
            <a:r>
              <a:rPr lang="en-US" dirty="0"/>
              <a:t>The best solution is to use a pager -a program that is designed specifically for viewing files.</a:t>
            </a:r>
          </a:p>
          <a:p>
            <a:r>
              <a:rPr lang="en-US" dirty="0"/>
              <a:t>UNIX gives you a choice of two pagers, </a:t>
            </a:r>
            <a:r>
              <a:rPr lang="en-US" dirty="0" err="1"/>
              <a:t>pg</a:t>
            </a:r>
            <a:r>
              <a:rPr lang="en-US" dirty="0"/>
              <a:t> and more, which are standard with all versions of UNIX, as well as an enhanced pager called less, available for many versions of UNIX, including Linux. </a:t>
            </a:r>
          </a:p>
          <a:p>
            <a:r>
              <a:rPr lang="en-US" dirty="0"/>
              <a:t>Less has more features than more and has pretty much replaced it. </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114871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Viewing Long Files (more)</a:t>
            </a:r>
          </a:p>
          <a:p>
            <a:r>
              <a:rPr lang="en-US" dirty="0"/>
              <a:t>To display the file </a:t>
            </a:r>
            <a:r>
              <a:rPr lang="en-US" dirty="0" err="1"/>
              <a:t>newyork</a:t>
            </a:r>
            <a:r>
              <a:rPr lang="en-US" dirty="0"/>
              <a:t>, just enter the command</a:t>
            </a:r>
          </a:p>
          <a:p>
            <a:r>
              <a:rPr lang="en-US" dirty="0"/>
              <a:t>$ more </a:t>
            </a:r>
            <a:r>
              <a:rPr lang="en-US" dirty="0" err="1"/>
              <a:t>newyork</a:t>
            </a:r>
            <a:endParaRPr lang="en-US" dirty="0"/>
          </a:p>
          <a:p>
            <a:r>
              <a:rPr lang="en-US" dirty="0"/>
              <a:t>To tell more to move ahead by a screen, press the SPACEBAR. </a:t>
            </a:r>
          </a:p>
          <a:p>
            <a:r>
              <a:rPr lang="en-US" dirty="0"/>
              <a:t>To move ahead one line, press ENTER. </a:t>
            </a:r>
          </a:p>
          <a:p>
            <a:r>
              <a:rPr lang="en-US" dirty="0"/>
              <a:t>The commands for half-screen motions, d and CTRL-D, are the same as in pg. </a:t>
            </a:r>
          </a:p>
          <a:p>
            <a:r>
              <a:rPr lang="en-US" dirty="0"/>
              <a:t>To move backward by a screen, use b or CTRL-B.</a:t>
            </a:r>
            <a:endParaRPr lang="en-IN"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6911608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Viewing Long Files (less)</a:t>
            </a:r>
          </a:p>
          <a:p>
            <a:r>
              <a:rPr lang="en-US" dirty="0"/>
              <a:t>The less command, an enhanced version of the more command, is a feature-rich pager that can be used to interactively display portions of a file. </a:t>
            </a:r>
          </a:p>
          <a:p>
            <a:r>
              <a:rPr lang="en-US" dirty="0"/>
              <a:t>It can be used to move either forward or backward in a file. </a:t>
            </a:r>
          </a:p>
          <a:p>
            <a:r>
              <a:rPr lang="en-US" dirty="0"/>
              <a:t>Since less reads in portions of files, rather than entire files, it is very efficient for large files.</a:t>
            </a:r>
          </a:p>
          <a:p>
            <a:r>
              <a:rPr lang="en-US" dirty="0"/>
              <a:t>This will display the file </a:t>
            </a:r>
            <a:r>
              <a:rPr lang="en-US" dirty="0" err="1"/>
              <a:t>newyork</a:t>
            </a:r>
            <a:r>
              <a:rPr lang="en-US" dirty="0"/>
              <a:t> with less:</a:t>
            </a:r>
          </a:p>
          <a:p>
            <a:r>
              <a:rPr lang="en-US" dirty="0"/>
              <a:t>$ less </a:t>
            </a:r>
            <a:r>
              <a:rPr lang="en-US" dirty="0" err="1"/>
              <a:t>newyork</a:t>
            </a:r>
            <a:endParaRPr lang="en-IN"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1173645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fontScale="85000" lnSpcReduction="20000"/>
          </a:bodyPr>
          <a:lstStyle/>
          <a:p>
            <a:r>
              <a:rPr lang="en-US" b="1" dirty="0">
                <a:solidFill>
                  <a:srgbClr val="FF0000"/>
                </a:solidFill>
              </a:rPr>
              <a:t>Viewing Long Files (less)</a:t>
            </a:r>
          </a:p>
          <a:p>
            <a:r>
              <a:rPr lang="en-US" dirty="0"/>
              <a:t>The less command has many useful options. </a:t>
            </a:r>
          </a:p>
          <a:p>
            <a:r>
              <a:rPr lang="en-US" dirty="0"/>
              <a:t>For example, the -p option can be used to start less at the first occurrence of the pattern you specify (where the pattern is entered after the -p option) </a:t>
            </a:r>
          </a:p>
          <a:p>
            <a:r>
              <a:rPr lang="en-US" dirty="0"/>
              <a:t>To display the file </a:t>
            </a:r>
            <a:r>
              <a:rPr lang="en-US" dirty="0" err="1"/>
              <a:t>sanfrancisco</a:t>
            </a:r>
            <a:r>
              <a:rPr lang="en-US" dirty="0"/>
              <a:t>, beginning with the first time the </a:t>
            </a:r>
            <a:r>
              <a:rPr lang="en-US" b="1" dirty="0">
                <a:solidFill>
                  <a:srgbClr val="FF0000"/>
                </a:solidFill>
              </a:rPr>
              <a:t>pattern “SFO" appears</a:t>
            </a:r>
            <a:r>
              <a:rPr lang="en-US" dirty="0"/>
              <a:t>, you can use</a:t>
            </a:r>
          </a:p>
          <a:p>
            <a:r>
              <a:rPr lang="en-US" dirty="0"/>
              <a:t>$ </a:t>
            </a:r>
            <a:r>
              <a:rPr lang="en-US" b="1" dirty="0">
                <a:solidFill>
                  <a:srgbClr val="FF0000"/>
                </a:solidFill>
              </a:rPr>
              <a:t>less -p SFO </a:t>
            </a:r>
            <a:r>
              <a:rPr lang="en-US" b="1" dirty="0" err="1">
                <a:solidFill>
                  <a:srgbClr val="FF0000"/>
                </a:solidFill>
              </a:rPr>
              <a:t>sanfrancisco</a:t>
            </a:r>
            <a:endParaRPr lang="en-US" b="1" dirty="0">
              <a:solidFill>
                <a:srgbClr val="FF0000"/>
              </a:solidFill>
            </a:endParaRPr>
          </a:p>
          <a:p>
            <a:r>
              <a:rPr lang="en-US" dirty="0"/>
              <a:t>Among the other options supported by less are -s, which squeezes consecutive blank lines into a single blank line; </a:t>
            </a:r>
          </a:p>
          <a:p>
            <a:r>
              <a:rPr lang="en-US" dirty="0"/>
              <a:t>-S, which chops off lines longer than the screen (discarding them instead of folding them into the next line); and -U, which displays backspaces and carriage returns as control characters.</a:t>
            </a:r>
            <a:endParaRPr lang="en-IN"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1764776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fontScale="92500" lnSpcReduction="20000"/>
          </a:bodyPr>
          <a:lstStyle/>
          <a:p>
            <a:r>
              <a:rPr lang="en-US" b="1" dirty="0">
                <a:solidFill>
                  <a:srgbClr val="FF0000"/>
                </a:solidFill>
              </a:rPr>
              <a:t>Viewing Long Files (less)</a:t>
            </a:r>
          </a:p>
          <a:p>
            <a:r>
              <a:rPr lang="en-US" dirty="0"/>
              <a:t>Many commands can be used with the less pager to display different parts of a file. </a:t>
            </a:r>
          </a:p>
          <a:p>
            <a:r>
              <a:rPr lang="en-US" dirty="0"/>
              <a:t>For example, you can scroll forward one window by entering SPACEBAR or f, and you can scroll backward one window by entering b. </a:t>
            </a:r>
          </a:p>
          <a:p>
            <a:r>
              <a:rPr lang="en-US" dirty="0"/>
              <a:t>You can scroll forward one line by entering e or pressing ENTER, and you can scroll backward one line by entering y. </a:t>
            </a:r>
          </a:p>
          <a:p>
            <a:r>
              <a:rPr lang="en-US" dirty="0"/>
              <a:t>You can scroll to the next occurrence of the string “pattern” using the command /pattern, and you can scroll to the preceding occurrence of this string using the command ? pattern. </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9882436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fontScale="77500" lnSpcReduction="20000"/>
          </a:bodyPr>
          <a:lstStyle/>
          <a:p>
            <a:r>
              <a:rPr lang="en-US" b="1" dirty="0">
                <a:solidFill>
                  <a:srgbClr val="FF0000"/>
                </a:solidFill>
              </a:rPr>
              <a:t>Viewing Long Files (less)</a:t>
            </a:r>
          </a:p>
          <a:p>
            <a:r>
              <a:rPr lang="en-US" dirty="0"/>
              <a:t>You can find the next and preceding lines that do not contain the string “pattern” using the commands /!pattern and ?!pattern, respectively.</a:t>
            </a:r>
          </a:p>
          <a:p>
            <a:r>
              <a:rPr lang="en-US" dirty="0"/>
              <a:t>You can use various commands to move the cursor when using less to display files. </a:t>
            </a:r>
          </a:p>
          <a:p>
            <a:r>
              <a:rPr lang="en-US" dirty="0"/>
              <a:t>For example, you can move one space left using the LEFT ARROW key or ESC-H; you can move one space right using the RIGHT ARROW key or ESC-L. </a:t>
            </a:r>
          </a:p>
          <a:p>
            <a:r>
              <a:rPr lang="en-US" dirty="0"/>
              <a:t>You can move one word to the left with ESC-B and one word to the right with ESC-W.</a:t>
            </a:r>
          </a:p>
          <a:p>
            <a:r>
              <a:rPr lang="en-US" dirty="0"/>
              <a:t> You can also do some editing: BACKSPACE deletes the character to the left of the cursor, DELETE deletes the character under the cursor, CTRL-BACKSPACE deletes the word to the left of the cursor, and CTRL-DELETE deletes the word under the cursor.</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66972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CEEF0-3800-4C32-8A5D-F64AB251598D}"/>
              </a:ext>
            </a:extLst>
          </p:cNvPr>
          <p:cNvSpPr>
            <a:spLocks noGrp="1"/>
          </p:cNvSpPr>
          <p:nvPr>
            <p:ph sz="quarter" idx="12"/>
          </p:nvPr>
        </p:nvSpPr>
        <p:spPr/>
        <p:txBody>
          <a:bodyPr>
            <a:normAutofit/>
          </a:bodyPr>
          <a:lstStyle/>
          <a:p>
            <a:r>
              <a:rPr lang="en-US" dirty="0"/>
              <a:t>The kernel is the part of the operating system that interacts directly with the hardware of a computer, through device drivers that are built into the kernel. </a:t>
            </a:r>
          </a:p>
          <a:p>
            <a:r>
              <a:rPr lang="en-US" dirty="0"/>
              <a:t>It provides sets of services that can be used by programs, insulating these programs from the underlying hardware. </a:t>
            </a:r>
          </a:p>
          <a:p>
            <a:r>
              <a:rPr lang="en-US" dirty="0"/>
              <a:t>The major functions of the kernel are to </a:t>
            </a:r>
          </a:p>
          <a:p>
            <a:pPr lvl="1"/>
            <a:r>
              <a:rPr lang="en-US" dirty="0"/>
              <a:t>manage computer memory</a:t>
            </a:r>
          </a:p>
          <a:p>
            <a:pPr lvl="1"/>
            <a:r>
              <a:rPr lang="en-US" dirty="0"/>
              <a:t>control access to the computer</a:t>
            </a:r>
          </a:p>
          <a:p>
            <a:pPr lvl="1"/>
            <a:r>
              <a:rPr lang="en-US" dirty="0"/>
              <a:t>maintain the file system</a:t>
            </a:r>
          </a:p>
        </p:txBody>
      </p:sp>
      <p:sp>
        <p:nvSpPr>
          <p:cNvPr id="3" name="Title 2">
            <a:extLst>
              <a:ext uri="{FF2B5EF4-FFF2-40B4-BE49-F238E27FC236}">
                <a16:creationId xmlns:a16="http://schemas.microsoft.com/office/drawing/2014/main" id="{DBB1190E-B0AB-4D9B-A09C-6DE0ED5086D1}"/>
              </a:ext>
            </a:extLst>
          </p:cNvPr>
          <p:cNvSpPr>
            <a:spLocks noGrp="1"/>
          </p:cNvSpPr>
          <p:nvPr>
            <p:ph type="title"/>
          </p:nvPr>
        </p:nvSpPr>
        <p:spPr/>
        <p:txBody>
          <a:bodyPr/>
          <a:lstStyle/>
          <a:p>
            <a:r>
              <a:rPr lang="en-US" dirty="0"/>
              <a:t>Kernel</a:t>
            </a:r>
            <a:endParaRPr lang="en-IN" dirty="0"/>
          </a:p>
        </p:txBody>
      </p:sp>
    </p:spTree>
    <p:extLst>
      <p:ext uri="{BB962C8B-B14F-4D97-AF65-F5344CB8AC3E}">
        <p14:creationId xmlns:p14="http://schemas.microsoft.com/office/powerpoint/2010/main" val="38844885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lnSpcReduction="10000"/>
          </a:bodyPr>
          <a:lstStyle/>
          <a:p>
            <a:r>
              <a:rPr lang="en-US" b="1" dirty="0">
                <a:solidFill>
                  <a:srgbClr val="FF0000"/>
                </a:solidFill>
              </a:rPr>
              <a:t>Viewing the Beginning or End of a File</a:t>
            </a:r>
          </a:p>
          <a:p>
            <a:r>
              <a:rPr lang="en-US" dirty="0"/>
              <a:t>The head and tail commands are specifically designed for these jobs.</a:t>
            </a:r>
          </a:p>
          <a:p>
            <a:r>
              <a:rPr lang="en-US" dirty="0"/>
              <a:t>head shows you the beginning of a file, and tail shows you the end. </a:t>
            </a:r>
          </a:p>
          <a:p>
            <a:r>
              <a:rPr lang="en-US" dirty="0"/>
              <a:t>For example, the command shown here displays the first ten lines of transactions.</a:t>
            </a:r>
          </a:p>
          <a:p>
            <a:r>
              <a:rPr lang="en-US" dirty="0"/>
              <a:t>$ head transactions</a:t>
            </a:r>
          </a:p>
          <a:p>
            <a:pPr marL="0" indent="0">
              <a:buNone/>
            </a:pPr>
            <a:r>
              <a:rPr lang="en-US" dirty="0"/>
              <a:t>and the following command displays the last ten lines:</a:t>
            </a:r>
          </a:p>
          <a:p>
            <a:r>
              <a:rPr lang="en-US" dirty="0"/>
              <a:t>$ tail transactions</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4883318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fontScale="77500" lnSpcReduction="20000"/>
          </a:bodyPr>
          <a:lstStyle/>
          <a:p>
            <a:r>
              <a:rPr lang="en-US" b="1" dirty="0">
                <a:solidFill>
                  <a:srgbClr val="FF0000"/>
                </a:solidFill>
              </a:rPr>
              <a:t>Viewing the Beginning or End of a File</a:t>
            </a:r>
          </a:p>
          <a:p>
            <a:r>
              <a:rPr lang="en-US" dirty="0"/>
              <a:t>To display some other number, say the last three lines, you give head or tail a numerical argument.</a:t>
            </a:r>
          </a:p>
          <a:p>
            <a:r>
              <a:rPr lang="en-US" dirty="0"/>
              <a:t>This command shows only the last three lines:</a:t>
            </a:r>
          </a:p>
          <a:p>
            <a:r>
              <a:rPr lang="en-US" dirty="0"/>
              <a:t>$ tail -3 transactions</a:t>
            </a:r>
          </a:p>
          <a:p>
            <a:r>
              <a:rPr lang="en-US" dirty="0"/>
              <a:t>A useful feature of tail is the -f (f </a:t>
            </a:r>
            <a:r>
              <a:rPr lang="en-US" dirty="0" err="1"/>
              <a:t>ollow</a:t>
            </a:r>
            <a:r>
              <a:rPr lang="en-US" dirty="0"/>
              <a:t>) option. </a:t>
            </a:r>
          </a:p>
          <a:p>
            <a:r>
              <a:rPr lang="en-US" b="1" dirty="0">
                <a:solidFill>
                  <a:srgbClr val="FF0000"/>
                </a:solidFill>
              </a:rPr>
              <a:t>This lets you use tail to check on the progress of a program that writes its output to a file. </a:t>
            </a:r>
          </a:p>
          <a:p>
            <a:r>
              <a:rPr lang="en-US" dirty="0"/>
              <a:t>Suppose a file transfer program is getting information from a remote system and putting it in the file </a:t>
            </a:r>
            <a:r>
              <a:rPr lang="en-US" dirty="0" err="1"/>
              <a:t>newdata</a:t>
            </a:r>
            <a:r>
              <a:rPr lang="en-US" dirty="0"/>
              <a:t>. </a:t>
            </a:r>
          </a:p>
          <a:p>
            <a:r>
              <a:rPr lang="en-US" dirty="0"/>
              <a:t>In this example, tail displays the last three lines of </a:t>
            </a:r>
            <a:r>
              <a:rPr lang="en-US" dirty="0" err="1"/>
              <a:t>newdata</a:t>
            </a:r>
            <a:r>
              <a:rPr lang="en-US" dirty="0"/>
              <a:t>, waits (sleeps) for a short time, looks to see if there has been any new input, displays any new lines, and so on:</a:t>
            </a:r>
          </a:p>
          <a:p>
            <a:r>
              <a:rPr lang="en-US" dirty="0"/>
              <a:t>$ tail -3 -f </a:t>
            </a:r>
            <a:r>
              <a:rPr lang="en-US" dirty="0" err="1"/>
              <a:t>newdata</a:t>
            </a:r>
            <a:endParaRPr lang="en-US"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2331014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Printing Files</a:t>
            </a:r>
          </a:p>
          <a:p>
            <a:r>
              <a:rPr lang="en-US" dirty="0"/>
              <a:t>The UNIX System includes a collection of programs, called the </a:t>
            </a:r>
            <a:r>
              <a:rPr lang="en-US" dirty="0" err="1"/>
              <a:t>lp</a:t>
            </a:r>
            <a:r>
              <a:rPr lang="en-US" dirty="0"/>
              <a:t> system, for printing files and documents.</a:t>
            </a:r>
          </a:p>
          <a:p>
            <a:r>
              <a:rPr lang="en-US" dirty="0"/>
              <a:t>You can use it to print everything from simple text files to large documents with complex formats. </a:t>
            </a:r>
          </a:p>
          <a:p>
            <a:r>
              <a:rPr lang="en-US" dirty="0"/>
              <a:t>It provides a simple, uniform interface to a wide variety of printers.</a:t>
            </a:r>
          </a:p>
          <a:p>
            <a:r>
              <a:rPr lang="en-US" dirty="0"/>
              <a:t>The </a:t>
            </a:r>
            <a:r>
              <a:rPr lang="en-US" dirty="0" err="1"/>
              <a:t>lp</a:t>
            </a:r>
            <a:r>
              <a:rPr lang="en-US" dirty="0"/>
              <a:t> system is itself large and complex, but fortunately its complexity is well hidden from users.</a:t>
            </a:r>
          </a:p>
          <a:p>
            <a:endParaRPr lang="en-US"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6235702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Printing Files</a:t>
            </a:r>
          </a:p>
          <a:p>
            <a:r>
              <a:rPr lang="en-US" dirty="0"/>
              <a:t>In fact, three basic commands, </a:t>
            </a:r>
            <a:r>
              <a:rPr lang="en-US" dirty="0" err="1"/>
              <a:t>lp</a:t>
            </a:r>
            <a:r>
              <a:rPr lang="en-US" dirty="0"/>
              <a:t>, </a:t>
            </a:r>
            <a:r>
              <a:rPr lang="en-US" dirty="0" err="1"/>
              <a:t>lpstat</a:t>
            </a:r>
            <a:r>
              <a:rPr lang="en-US" dirty="0"/>
              <a:t>, and cancel, are all you need to know to use this system.</a:t>
            </a:r>
          </a:p>
          <a:p>
            <a:r>
              <a:rPr lang="en-US" dirty="0"/>
              <a:t>(On Linux, these three basic commands have different names; they are </a:t>
            </a:r>
            <a:r>
              <a:rPr lang="en-US" dirty="0" err="1"/>
              <a:t>lpr</a:t>
            </a:r>
            <a:r>
              <a:rPr lang="en-US" dirty="0"/>
              <a:t>, </a:t>
            </a:r>
            <a:r>
              <a:rPr lang="en-US" dirty="0" err="1"/>
              <a:t>lpq</a:t>
            </a:r>
            <a:r>
              <a:rPr lang="en-US" dirty="0"/>
              <a:t>, and </a:t>
            </a:r>
            <a:r>
              <a:rPr lang="en-US" dirty="0" err="1"/>
              <a:t>lprm</a:t>
            </a:r>
            <a:r>
              <a:rPr lang="en-US" dirty="0"/>
              <a:t>, respectively)</a:t>
            </a:r>
          </a:p>
          <a:p>
            <a:endParaRPr lang="en-US"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13118693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Sending Output to the Printer</a:t>
            </a:r>
          </a:p>
          <a:p>
            <a:r>
              <a:rPr lang="en-US" dirty="0"/>
              <a:t>The basic command for printing a file is </a:t>
            </a:r>
            <a:r>
              <a:rPr lang="en-US" dirty="0" err="1"/>
              <a:t>lp</a:t>
            </a:r>
            <a:r>
              <a:rPr lang="en-US" dirty="0"/>
              <a:t> (line printer) (or on Linux, </a:t>
            </a:r>
            <a:r>
              <a:rPr lang="en-US" dirty="0" err="1"/>
              <a:t>lpr</a:t>
            </a:r>
            <a:r>
              <a:rPr lang="en-US" dirty="0"/>
              <a:t>). This command prints the file </a:t>
            </a:r>
            <a:r>
              <a:rPr lang="en-US" dirty="0" err="1"/>
              <a:t>research.nov</a:t>
            </a:r>
            <a:r>
              <a:rPr lang="en-US" dirty="0"/>
              <a:t> as follows:</a:t>
            </a:r>
          </a:p>
          <a:p>
            <a:r>
              <a:rPr lang="en-US" dirty="0"/>
              <a:t>$ </a:t>
            </a:r>
            <a:r>
              <a:rPr lang="en-US" dirty="0" err="1"/>
              <a:t>lp</a:t>
            </a:r>
            <a:r>
              <a:rPr lang="en-US" dirty="0"/>
              <a:t> </a:t>
            </a:r>
            <a:r>
              <a:rPr lang="en-US" dirty="0" err="1"/>
              <a:t>research.nov</a:t>
            </a:r>
            <a:endParaRPr lang="en-US" dirty="0"/>
          </a:p>
          <a:p>
            <a:pPr lvl="1"/>
            <a:r>
              <a:rPr lang="en-US" dirty="0"/>
              <a:t>request id is lsr1–142 (1 file)</a:t>
            </a:r>
          </a:p>
          <a:p>
            <a:r>
              <a:rPr lang="en-US" dirty="0"/>
              <a:t>You can print several files at once by including all of them in the arguments to </a:t>
            </a:r>
            <a:r>
              <a:rPr lang="en-US" dirty="0" err="1"/>
              <a:t>lp</a:t>
            </a:r>
            <a:r>
              <a:rPr lang="en-US" dirty="0"/>
              <a:t>. For instance,</a:t>
            </a:r>
          </a:p>
          <a:p>
            <a:r>
              <a:rPr lang="en-US" dirty="0"/>
              <a:t>$ </a:t>
            </a:r>
            <a:r>
              <a:rPr lang="en-US" dirty="0" err="1"/>
              <a:t>lp</a:t>
            </a:r>
            <a:r>
              <a:rPr lang="en-US" dirty="0"/>
              <a:t> res*</a:t>
            </a:r>
          </a:p>
          <a:p>
            <a:pPr lvl="1"/>
            <a:r>
              <a:rPr lang="en-US" dirty="0"/>
              <a:t>request id is lsr1–154 (3 files)</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3296395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Specifying a Printer</a:t>
            </a:r>
          </a:p>
          <a:p>
            <a:r>
              <a:rPr lang="en-US" dirty="0"/>
              <a:t>The </a:t>
            </a:r>
            <a:r>
              <a:rPr lang="en-US" dirty="0" err="1"/>
              <a:t>lp</a:t>
            </a:r>
            <a:r>
              <a:rPr lang="en-US" dirty="0"/>
              <a:t> command does not ask you which printer to use. </a:t>
            </a:r>
          </a:p>
          <a:p>
            <a:r>
              <a:rPr lang="en-US" dirty="0"/>
              <a:t>There may be several printers on the system, but one of them will be the system default. </a:t>
            </a:r>
          </a:p>
          <a:p>
            <a:r>
              <a:rPr lang="en-US" dirty="0"/>
              <a:t>Unless you specify otherwise, this is the printer that </a:t>
            </a:r>
            <a:r>
              <a:rPr lang="en-US" dirty="0" err="1"/>
              <a:t>lp</a:t>
            </a:r>
            <a:r>
              <a:rPr lang="en-US" dirty="0"/>
              <a:t> uses. </a:t>
            </a:r>
          </a:p>
          <a:p>
            <a:r>
              <a:rPr lang="en-US" dirty="0"/>
              <a:t>To find out which printers are available, you can ask your system administrator</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4930367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Specifying a Printer</a:t>
            </a:r>
          </a:p>
          <a:p>
            <a:r>
              <a:rPr lang="en-US" dirty="0"/>
              <a:t>The </a:t>
            </a:r>
            <a:r>
              <a:rPr lang="en-US" dirty="0" err="1"/>
              <a:t>lp</a:t>
            </a:r>
            <a:r>
              <a:rPr lang="en-US" dirty="0"/>
              <a:t> command does not ask you which printer to use. </a:t>
            </a:r>
          </a:p>
          <a:p>
            <a:r>
              <a:rPr lang="en-US" dirty="0"/>
              <a:t>There may be several printers on the system, but one of them will be the system default. </a:t>
            </a:r>
          </a:p>
          <a:p>
            <a:r>
              <a:rPr lang="en-US" dirty="0"/>
              <a:t>Unless you specify otherwise, this is the printer that </a:t>
            </a:r>
            <a:r>
              <a:rPr lang="en-US" dirty="0" err="1"/>
              <a:t>lp</a:t>
            </a:r>
            <a:r>
              <a:rPr lang="en-US" dirty="0"/>
              <a:t> uses. </a:t>
            </a:r>
          </a:p>
          <a:p>
            <a:r>
              <a:rPr lang="en-US" dirty="0"/>
              <a:t>To find out which printers are available, you can ask your system administrator</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7669204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Specifying a Printer</a:t>
            </a:r>
          </a:p>
          <a:p>
            <a:r>
              <a:rPr lang="en-US" dirty="0"/>
              <a:t>To specify a particular printer, use the –d (destination) option, followed by the printer’s name. </a:t>
            </a:r>
          </a:p>
          <a:p>
            <a:r>
              <a:rPr lang="en-US" dirty="0"/>
              <a:t>For example,</a:t>
            </a:r>
          </a:p>
          <a:p>
            <a:r>
              <a:rPr lang="en-US" dirty="0"/>
              <a:t>$ </a:t>
            </a:r>
            <a:r>
              <a:rPr lang="en-US" dirty="0" err="1"/>
              <a:t>lp</a:t>
            </a:r>
            <a:r>
              <a:rPr lang="en-US" dirty="0"/>
              <a:t> -d laser2 </a:t>
            </a:r>
            <a:r>
              <a:rPr lang="en-US" dirty="0" err="1"/>
              <a:t>flightinfo</a:t>
            </a:r>
            <a:endParaRPr lang="en-US" dirty="0"/>
          </a:p>
          <a:p>
            <a:r>
              <a:rPr lang="en-US" dirty="0"/>
              <a:t>sends </a:t>
            </a:r>
            <a:r>
              <a:rPr lang="en-US" dirty="0" err="1"/>
              <a:t>flightinfo</a:t>
            </a:r>
            <a:r>
              <a:rPr lang="en-US" dirty="0"/>
              <a:t> to the printer named laser2.</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36655972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Print Spooling</a:t>
            </a:r>
          </a:p>
          <a:p>
            <a:r>
              <a:rPr lang="en-US" dirty="0"/>
              <a:t>When you print a file on the UNIX System, you do not have to wait until the file is printed (or until it is sent to the printer) before continuing with other work, and you do not have to wait until one print job is finished before sending another. </a:t>
            </a:r>
          </a:p>
          <a:p>
            <a:r>
              <a:rPr lang="en-US" dirty="0" err="1"/>
              <a:t>lp</a:t>
            </a:r>
            <a:r>
              <a:rPr lang="en-US" dirty="0"/>
              <a:t> spools its input to the UNIX print system, which means that it tells the print system what file to print and how to print it, and then leaves the work of getting the file through the printer to the system.</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40860854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Print Spooling</a:t>
            </a:r>
          </a:p>
          <a:p>
            <a:r>
              <a:rPr lang="en-US" dirty="0"/>
              <a:t>Your job is submitted and spooled, but it is not printed at the precise time you enter the </a:t>
            </a:r>
            <a:r>
              <a:rPr lang="en-US" dirty="0" err="1"/>
              <a:t>lp</a:t>
            </a:r>
            <a:r>
              <a:rPr lang="en-US" dirty="0"/>
              <a:t> command, and </a:t>
            </a:r>
            <a:r>
              <a:rPr lang="en-US" dirty="0" err="1"/>
              <a:t>lp</a:t>
            </a:r>
            <a:r>
              <a:rPr lang="en-US" dirty="0"/>
              <a:t> does not automatically tell you when your job is actually finished. </a:t>
            </a:r>
          </a:p>
          <a:p>
            <a:r>
              <a:rPr lang="en-US" dirty="0"/>
              <a:t>If you want to be notified when it is printed, use the -m (mail) option. </a:t>
            </a:r>
          </a:p>
          <a:p>
            <a:r>
              <a:rPr lang="en-US" dirty="0"/>
              <a:t>For example,</a:t>
            </a:r>
          </a:p>
          <a:p>
            <a:r>
              <a:rPr lang="en-US" dirty="0"/>
              <a:t>$ </a:t>
            </a:r>
            <a:r>
              <a:rPr lang="en-US" dirty="0" err="1"/>
              <a:t>lp</a:t>
            </a:r>
            <a:r>
              <a:rPr lang="en-US" dirty="0"/>
              <a:t> -m -d laser2 </a:t>
            </a:r>
            <a:r>
              <a:rPr lang="en-US" dirty="0" err="1"/>
              <a:t>flightinfo</a:t>
            </a:r>
            <a:endParaRPr lang="en-US" dirty="0"/>
          </a:p>
          <a:p>
            <a:r>
              <a:rPr lang="en-US" dirty="0"/>
              <a:t>sends you mail when your file is successfully printed.</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2055010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CEEF0-3800-4C32-8A5D-F64AB251598D}"/>
              </a:ext>
            </a:extLst>
          </p:cNvPr>
          <p:cNvSpPr>
            <a:spLocks noGrp="1"/>
          </p:cNvSpPr>
          <p:nvPr>
            <p:ph sz="quarter" idx="12"/>
          </p:nvPr>
        </p:nvSpPr>
        <p:spPr/>
        <p:txBody>
          <a:bodyPr>
            <a:normAutofit/>
          </a:bodyPr>
          <a:lstStyle/>
          <a:p>
            <a:pPr lvl="1"/>
            <a:r>
              <a:rPr lang="en-US" dirty="0"/>
              <a:t>handle interrupts (signals to terminate execution)</a:t>
            </a:r>
          </a:p>
          <a:p>
            <a:pPr lvl="1"/>
            <a:r>
              <a:rPr lang="en-US" dirty="0"/>
              <a:t>handle errors</a:t>
            </a:r>
          </a:p>
          <a:p>
            <a:pPr lvl="1"/>
            <a:r>
              <a:rPr lang="en-US" dirty="0"/>
              <a:t>perform input and output services (which allow computers to interact with terminals, storage devices, and printers)</a:t>
            </a:r>
          </a:p>
          <a:p>
            <a:pPr lvl="1"/>
            <a:r>
              <a:rPr lang="en-US" dirty="0"/>
              <a:t>allocate the resources of the computer (such as the CPU or input/output devices) among users.</a:t>
            </a:r>
          </a:p>
        </p:txBody>
      </p:sp>
      <p:sp>
        <p:nvSpPr>
          <p:cNvPr id="3" name="Title 2">
            <a:extLst>
              <a:ext uri="{FF2B5EF4-FFF2-40B4-BE49-F238E27FC236}">
                <a16:creationId xmlns:a16="http://schemas.microsoft.com/office/drawing/2014/main" id="{DBB1190E-B0AB-4D9B-A09C-6DE0ED5086D1}"/>
              </a:ext>
            </a:extLst>
          </p:cNvPr>
          <p:cNvSpPr>
            <a:spLocks noGrp="1"/>
          </p:cNvSpPr>
          <p:nvPr>
            <p:ph type="title"/>
          </p:nvPr>
        </p:nvSpPr>
        <p:spPr/>
        <p:txBody>
          <a:bodyPr/>
          <a:lstStyle/>
          <a:p>
            <a:r>
              <a:rPr lang="en-US" dirty="0"/>
              <a:t>Kernel</a:t>
            </a:r>
            <a:endParaRPr lang="en-IN" dirty="0"/>
          </a:p>
        </p:txBody>
      </p:sp>
    </p:spTree>
    <p:extLst>
      <p:ext uri="{BB962C8B-B14F-4D97-AF65-F5344CB8AC3E}">
        <p14:creationId xmlns:p14="http://schemas.microsoft.com/office/powerpoint/2010/main" val="154217311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fontScale="85000" lnSpcReduction="20000"/>
          </a:bodyPr>
          <a:lstStyle/>
          <a:p>
            <a:r>
              <a:rPr lang="en-US" b="1" dirty="0">
                <a:solidFill>
                  <a:srgbClr val="FF0000"/>
                </a:solidFill>
              </a:rPr>
              <a:t>Print Spooling</a:t>
            </a:r>
          </a:p>
          <a:p>
            <a:r>
              <a:rPr lang="en-US" dirty="0"/>
              <a:t>If you change the file between the time you issue the </a:t>
            </a:r>
            <a:r>
              <a:rPr lang="en-US" dirty="0" err="1"/>
              <a:t>lp</a:t>
            </a:r>
            <a:r>
              <a:rPr lang="en-US" dirty="0"/>
              <a:t> command and the time it actually goes to the printer, it is the changed file that will be printed. </a:t>
            </a:r>
          </a:p>
          <a:p>
            <a:r>
              <a:rPr lang="en-US" dirty="0"/>
              <a:t>In particular, if you delete the file, or rename it, or move it to another directory the print system will not find it, and it will not be printed. </a:t>
            </a:r>
          </a:p>
          <a:p>
            <a:r>
              <a:rPr lang="en-US" dirty="0"/>
              <a:t>To avoid this, use the -c (copy) option. </a:t>
            </a:r>
          </a:p>
          <a:p>
            <a:r>
              <a:rPr lang="en-US" dirty="0"/>
              <a:t>The command</a:t>
            </a:r>
          </a:p>
          <a:p>
            <a:r>
              <a:rPr lang="en-US" dirty="0"/>
              <a:t>$ </a:t>
            </a:r>
            <a:r>
              <a:rPr lang="en-US" dirty="0" err="1"/>
              <a:t>lp</a:t>
            </a:r>
            <a:r>
              <a:rPr lang="en-US" dirty="0"/>
              <a:t> -c -d laser2 </a:t>
            </a:r>
            <a:r>
              <a:rPr lang="en-US" dirty="0" err="1"/>
              <a:t>flightinfo</a:t>
            </a:r>
            <a:endParaRPr lang="en-US" dirty="0"/>
          </a:p>
          <a:p>
            <a:r>
              <a:rPr lang="en-US" dirty="0"/>
              <a:t>copies </a:t>
            </a:r>
            <a:r>
              <a:rPr lang="en-US" dirty="0" err="1"/>
              <a:t>flightinfo</a:t>
            </a:r>
            <a:r>
              <a:rPr lang="en-US" dirty="0"/>
              <a:t> to a temporary file in the print system and uses that copy as the input to the printer.</a:t>
            </a:r>
          </a:p>
          <a:p>
            <a:r>
              <a:rPr lang="en-US" dirty="0"/>
              <a:t>Any changes you make to </a:t>
            </a:r>
            <a:r>
              <a:rPr lang="en-US" dirty="0" err="1"/>
              <a:t>flightinfo</a:t>
            </a:r>
            <a:r>
              <a:rPr lang="en-US" dirty="0"/>
              <a:t> after you issue this command will not appear in the printed output.</a:t>
            </a:r>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4015669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fontScale="92500"/>
          </a:bodyPr>
          <a:lstStyle/>
          <a:p>
            <a:r>
              <a:rPr lang="en-US" b="1" dirty="0">
                <a:solidFill>
                  <a:srgbClr val="FF0000"/>
                </a:solidFill>
              </a:rPr>
              <a:t>Using </a:t>
            </a:r>
            <a:r>
              <a:rPr lang="en-US" b="1" dirty="0" err="1">
                <a:solidFill>
                  <a:srgbClr val="FF0000"/>
                </a:solidFill>
              </a:rPr>
              <a:t>lpstat</a:t>
            </a:r>
            <a:r>
              <a:rPr lang="en-US" b="1" dirty="0">
                <a:solidFill>
                  <a:srgbClr val="FF0000"/>
                </a:solidFill>
              </a:rPr>
              <a:t> to Monitor the Print System</a:t>
            </a:r>
          </a:p>
          <a:p>
            <a:r>
              <a:rPr lang="en-US" dirty="0"/>
              <a:t>The </a:t>
            </a:r>
            <a:r>
              <a:rPr lang="en-US" dirty="0" err="1"/>
              <a:t>lpstat</a:t>
            </a:r>
            <a:r>
              <a:rPr lang="en-US" dirty="0"/>
              <a:t> command (on LINUX this is the </a:t>
            </a:r>
            <a:r>
              <a:rPr lang="en-US" dirty="0" err="1"/>
              <a:t>lpq</a:t>
            </a:r>
            <a:r>
              <a:rPr lang="en-US" dirty="0"/>
              <a:t> command) provides a way to get this and other useful information, such as which printers are currently available on the system and how many other print jobs are scheduled.</a:t>
            </a:r>
          </a:p>
          <a:p>
            <a:r>
              <a:rPr lang="en-US" dirty="0"/>
              <a:t>One of the most important uses of </a:t>
            </a:r>
            <a:r>
              <a:rPr lang="en-US" dirty="0" err="1"/>
              <a:t>lpstat</a:t>
            </a:r>
            <a:r>
              <a:rPr lang="en-US" dirty="0"/>
              <a:t> is to see if your print jobs are being taken care of or if there is some problem with the system. </a:t>
            </a:r>
          </a:p>
          <a:p>
            <a:r>
              <a:rPr lang="en-US" dirty="0"/>
              <a:t>The following shows that a job is scheduled for printing but has not yet started printing:</a:t>
            </a:r>
          </a:p>
          <a:p>
            <a:r>
              <a:rPr lang="en-US" dirty="0"/>
              <a:t>$ </a:t>
            </a:r>
            <a:r>
              <a:rPr lang="en-US" dirty="0" err="1"/>
              <a:t>lpstat</a:t>
            </a:r>
            <a:endParaRPr lang="en-US"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1589112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84F8BE-BD92-4FB5-9D9D-63FC76C58B42}"/>
              </a:ext>
            </a:extLst>
          </p:cNvPr>
          <p:cNvSpPr>
            <a:spLocks noGrp="1"/>
          </p:cNvSpPr>
          <p:nvPr>
            <p:ph sz="quarter" idx="12"/>
          </p:nvPr>
        </p:nvSpPr>
        <p:spPr/>
        <p:txBody>
          <a:bodyPr>
            <a:normAutofit/>
          </a:bodyPr>
          <a:lstStyle/>
          <a:p>
            <a:r>
              <a:rPr lang="en-US" b="1" dirty="0">
                <a:solidFill>
                  <a:srgbClr val="FF0000"/>
                </a:solidFill>
              </a:rPr>
              <a:t>Canceling Print Jobs</a:t>
            </a:r>
          </a:p>
          <a:p>
            <a:r>
              <a:rPr lang="en-US" dirty="0"/>
              <a:t>cancel inkjet-133</a:t>
            </a:r>
          </a:p>
          <a:p>
            <a:endParaRPr lang="en-US" dirty="0"/>
          </a:p>
        </p:txBody>
      </p:sp>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6655189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DC851-D445-46CA-8CBF-C3373441384C}"/>
              </a:ext>
            </a:extLst>
          </p:cNvPr>
          <p:cNvSpPr>
            <a:spLocks noGrp="1"/>
          </p:cNvSpPr>
          <p:nvPr>
            <p:ph type="title"/>
          </p:nvPr>
        </p:nvSpPr>
        <p:spPr/>
        <p:txBody>
          <a:bodyPr/>
          <a:lstStyle/>
          <a:p>
            <a:r>
              <a:rPr lang="en-IN" dirty="0"/>
              <a:t>UNIX System File Types</a:t>
            </a:r>
          </a:p>
        </p:txBody>
      </p:sp>
      <p:pic>
        <p:nvPicPr>
          <p:cNvPr id="7" name="Picture 6">
            <a:extLst>
              <a:ext uri="{FF2B5EF4-FFF2-40B4-BE49-F238E27FC236}">
                <a16:creationId xmlns:a16="http://schemas.microsoft.com/office/drawing/2014/main" id="{2DF0B5BC-714A-4BAB-99C9-A24F7DAF252D}"/>
              </a:ext>
            </a:extLst>
          </p:cNvPr>
          <p:cNvPicPr>
            <a:picLocks noChangeAspect="1"/>
          </p:cNvPicPr>
          <p:nvPr/>
        </p:nvPicPr>
        <p:blipFill>
          <a:blip r:embed="rId2"/>
          <a:stretch>
            <a:fillRect/>
          </a:stretch>
        </p:blipFill>
        <p:spPr>
          <a:xfrm>
            <a:off x="762000" y="1295400"/>
            <a:ext cx="8077200" cy="5175697"/>
          </a:xfrm>
          <a:prstGeom prst="rect">
            <a:avLst/>
          </a:prstGeom>
        </p:spPr>
      </p:pic>
    </p:spTree>
    <p:extLst>
      <p:ext uri="{BB962C8B-B14F-4D97-AF65-F5344CB8AC3E}">
        <p14:creationId xmlns:p14="http://schemas.microsoft.com/office/powerpoint/2010/main" val="35373971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ED43-860B-4C61-A14A-192B1D65428B}"/>
              </a:ext>
            </a:extLst>
          </p:cNvPr>
          <p:cNvSpPr>
            <a:spLocks noGrp="1"/>
          </p:cNvSpPr>
          <p:nvPr>
            <p:ph type="title"/>
          </p:nvPr>
        </p:nvSpPr>
        <p:spPr/>
        <p:txBody>
          <a:bodyPr/>
          <a:lstStyle/>
          <a:p>
            <a:r>
              <a:rPr lang="en-US" dirty="0"/>
              <a:t>A list of the commonly used variables in Linux</a:t>
            </a:r>
            <a:endParaRPr lang="en-IN" dirty="0"/>
          </a:p>
        </p:txBody>
      </p:sp>
      <p:graphicFrame>
        <p:nvGraphicFramePr>
          <p:cNvPr id="4" name="Table 3">
            <a:extLst>
              <a:ext uri="{FF2B5EF4-FFF2-40B4-BE49-F238E27FC236}">
                <a16:creationId xmlns:a16="http://schemas.microsoft.com/office/drawing/2014/main" id="{D966B5CC-6AA7-4567-8929-D9B64C99C952}"/>
              </a:ext>
            </a:extLst>
          </p:cNvPr>
          <p:cNvGraphicFramePr>
            <a:graphicFrameLocks noGrp="1"/>
          </p:cNvGraphicFramePr>
          <p:nvPr>
            <p:extLst>
              <p:ext uri="{D42A27DB-BD31-4B8C-83A1-F6EECF244321}">
                <p14:modId xmlns:p14="http://schemas.microsoft.com/office/powerpoint/2010/main" val="1975141571"/>
              </p:ext>
            </p:extLst>
          </p:nvPr>
        </p:nvGraphicFramePr>
        <p:xfrm>
          <a:off x="533400" y="1457258"/>
          <a:ext cx="7772400" cy="5227510"/>
        </p:xfrm>
        <a:graphic>
          <a:graphicData uri="http://schemas.openxmlformats.org/drawingml/2006/table">
            <a:tbl>
              <a:tblPr/>
              <a:tblGrid>
                <a:gridCol w="2286000">
                  <a:extLst>
                    <a:ext uri="{9D8B030D-6E8A-4147-A177-3AD203B41FA5}">
                      <a16:colId xmlns:a16="http://schemas.microsoft.com/office/drawing/2014/main" val="3356334190"/>
                    </a:ext>
                  </a:extLst>
                </a:gridCol>
                <a:gridCol w="2895600">
                  <a:extLst>
                    <a:ext uri="{9D8B030D-6E8A-4147-A177-3AD203B41FA5}">
                      <a16:colId xmlns:a16="http://schemas.microsoft.com/office/drawing/2014/main" val="1056930239"/>
                    </a:ext>
                  </a:extLst>
                </a:gridCol>
                <a:gridCol w="2590800">
                  <a:extLst>
                    <a:ext uri="{9D8B030D-6E8A-4147-A177-3AD203B41FA5}">
                      <a16:colId xmlns:a16="http://schemas.microsoft.com/office/drawing/2014/main" val="901539816"/>
                    </a:ext>
                  </a:extLst>
                </a:gridCol>
              </a:tblGrid>
              <a:tr h="376907">
                <a:tc>
                  <a:txBody>
                    <a:bodyPr/>
                    <a:lstStyle/>
                    <a:p>
                      <a:pPr algn="l"/>
                      <a:r>
                        <a:rPr lang="en-IN" sz="1600" b="1">
                          <a:effectLst/>
                        </a:rPr>
                        <a:t>System Variable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1">
                          <a:effectLst/>
                        </a:rPr>
                        <a:t>Meaning</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1">
                          <a:effectLst/>
                        </a:rPr>
                        <a:t>To View Variable Value Type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74821939"/>
                  </a:ext>
                </a:extLst>
              </a:tr>
              <a:tr h="489979">
                <a:tc>
                  <a:txBody>
                    <a:bodyPr/>
                    <a:lstStyle/>
                    <a:p>
                      <a:pPr algn="l"/>
                      <a:r>
                        <a:rPr lang="en-IN" sz="1600" b="0">
                          <a:effectLst/>
                        </a:rPr>
                        <a:t>BASH_VERSION</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0">
                          <a:effectLst/>
                        </a:rPr>
                        <a:t>Holds the version of this instance of bash.</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0">
                          <a:effectLst/>
                        </a:rPr>
                        <a:t>echo $BASH_VERSION</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901759059"/>
                  </a:ext>
                </a:extLst>
              </a:tr>
              <a:tr h="376907">
                <a:tc>
                  <a:txBody>
                    <a:bodyPr/>
                    <a:lstStyle/>
                    <a:p>
                      <a:pPr algn="l"/>
                      <a:r>
                        <a:rPr lang="en-IN" sz="1600" b="0">
                          <a:effectLst/>
                        </a:rPr>
                        <a:t>HOSTNAME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0">
                          <a:effectLst/>
                        </a:rPr>
                        <a:t>The name of the your computer.</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0">
                          <a:effectLst/>
                        </a:rPr>
                        <a:t>echo $HOSTNAME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082195852"/>
                  </a:ext>
                </a:extLst>
              </a:tr>
              <a:tr h="489979">
                <a:tc>
                  <a:txBody>
                    <a:bodyPr/>
                    <a:lstStyle/>
                    <a:p>
                      <a:pPr algn="l"/>
                      <a:r>
                        <a:rPr lang="en-IN" sz="1600" b="0">
                          <a:effectLst/>
                        </a:rPr>
                        <a:t>CDPATH</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0">
                          <a:effectLst/>
                        </a:rPr>
                        <a:t>The search path for the cd command.</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0">
                          <a:effectLst/>
                        </a:rPr>
                        <a:t>echo $CDPATH</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280802810"/>
                  </a:ext>
                </a:extLst>
              </a:tr>
              <a:tr h="716124">
                <a:tc>
                  <a:txBody>
                    <a:bodyPr/>
                    <a:lstStyle/>
                    <a:p>
                      <a:pPr algn="l"/>
                      <a:r>
                        <a:rPr lang="en-IN" sz="1600" b="0">
                          <a:effectLst/>
                        </a:rPr>
                        <a:t>HISTFILE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0">
                          <a:effectLst/>
                        </a:rPr>
                        <a:t>The name of the file in which command history is saved.</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0" dirty="0">
                          <a:effectLst/>
                        </a:rPr>
                        <a:t>echo $HISTFILE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800841960"/>
                  </a:ext>
                </a:extLst>
              </a:tr>
              <a:tr h="829196">
                <a:tc>
                  <a:txBody>
                    <a:bodyPr/>
                    <a:lstStyle/>
                    <a:p>
                      <a:pPr algn="l"/>
                      <a:r>
                        <a:rPr lang="en-IN" sz="1600" b="0">
                          <a:effectLst/>
                        </a:rPr>
                        <a:t>HISTFILESIZE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0">
                          <a:effectLst/>
                        </a:rPr>
                        <a:t>The maximum number of lines contained in the history file.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0">
                          <a:effectLst/>
                        </a:rPr>
                        <a:t>echo $HISTFILESIZE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410452050"/>
                  </a:ext>
                </a:extLst>
              </a:tr>
              <a:tr h="1055340">
                <a:tc>
                  <a:txBody>
                    <a:bodyPr/>
                    <a:lstStyle/>
                    <a:p>
                      <a:pPr algn="l"/>
                      <a:r>
                        <a:rPr lang="en-IN" sz="1600" b="0">
                          <a:effectLst/>
                        </a:rPr>
                        <a:t>HISTSIZE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0">
                          <a:effectLst/>
                        </a:rPr>
                        <a:t>The number of commands to remember in the command history. The default value is 500.</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0">
                          <a:effectLst/>
                        </a:rPr>
                        <a:t>echo $HISTSIZE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533835857"/>
                  </a:ext>
                </a:extLst>
              </a:tr>
              <a:tr h="489979">
                <a:tc>
                  <a:txBody>
                    <a:bodyPr/>
                    <a:lstStyle/>
                    <a:p>
                      <a:pPr algn="l"/>
                      <a:r>
                        <a:rPr lang="en-IN" sz="1600" b="0">
                          <a:effectLst/>
                        </a:rPr>
                        <a:t>HOME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0">
                          <a:effectLst/>
                        </a:rPr>
                        <a:t>The home directory of the current user.</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0" dirty="0">
                          <a:effectLst/>
                        </a:rPr>
                        <a:t>echo $HOME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000780530"/>
                  </a:ext>
                </a:extLst>
              </a:tr>
            </a:tbl>
          </a:graphicData>
        </a:graphic>
      </p:graphicFrame>
    </p:spTree>
    <p:extLst>
      <p:ext uri="{BB962C8B-B14F-4D97-AF65-F5344CB8AC3E}">
        <p14:creationId xmlns:p14="http://schemas.microsoft.com/office/powerpoint/2010/main" val="2018105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ED43-860B-4C61-A14A-192B1D65428B}"/>
              </a:ext>
            </a:extLst>
          </p:cNvPr>
          <p:cNvSpPr>
            <a:spLocks noGrp="1"/>
          </p:cNvSpPr>
          <p:nvPr>
            <p:ph type="title"/>
          </p:nvPr>
        </p:nvSpPr>
        <p:spPr/>
        <p:txBody>
          <a:bodyPr/>
          <a:lstStyle/>
          <a:p>
            <a:r>
              <a:rPr lang="en-US" dirty="0"/>
              <a:t>A list of the commonly used variables in Linux</a:t>
            </a:r>
            <a:endParaRPr lang="en-IN" dirty="0"/>
          </a:p>
        </p:txBody>
      </p:sp>
      <p:graphicFrame>
        <p:nvGraphicFramePr>
          <p:cNvPr id="4" name="Table 3">
            <a:extLst>
              <a:ext uri="{FF2B5EF4-FFF2-40B4-BE49-F238E27FC236}">
                <a16:creationId xmlns:a16="http://schemas.microsoft.com/office/drawing/2014/main" id="{D966B5CC-6AA7-4567-8929-D9B64C99C952}"/>
              </a:ext>
            </a:extLst>
          </p:cNvPr>
          <p:cNvGraphicFramePr>
            <a:graphicFrameLocks noGrp="1"/>
          </p:cNvGraphicFramePr>
          <p:nvPr>
            <p:extLst>
              <p:ext uri="{D42A27DB-BD31-4B8C-83A1-F6EECF244321}">
                <p14:modId xmlns:p14="http://schemas.microsoft.com/office/powerpoint/2010/main" val="2306372319"/>
              </p:ext>
            </p:extLst>
          </p:nvPr>
        </p:nvGraphicFramePr>
        <p:xfrm>
          <a:off x="533400" y="1600200"/>
          <a:ext cx="7924800" cy="4495800"/>
        </p:xfrm>
        <a:graphic>
          <a:graphicData uri="http://schemas.openxmlformats.org/drawingml/2006/table">
            <a:tbl>
              <a:tblPr/>
              <a:tblGrid>
                <a:gridCol w="2330824">
                  <a:extLst>
                    <a:ext uri="{9D8B030D-6E8A-4147-A177-3AD203B41FA5}">
                      <a16:colId xmlns:a16="http://schemas.microsoft.com/office/drawing/2014/main" val="3356334190"/>
                    </a:ext>
                  </a:extLst>
                </a:gridCol>
                <a:gridCol w="2952376">
                  <a:extLst>
                    <a:ext uri="{9D8B030D-6E8A-4147-A177-3AD203B41FA5}">
                      <a16:colId xmlns:a16="http://schemas.microsoft.com/office/drawing/2014/main" val="1056930239"/>
                    </a:ext>
                  </a:extLst>
                </a:gridCol>
                <a:gridCol w="2641600">
                  <a:extLst>
                    <a:ext uri="{9D8B030D-6E8A-4147-A177-3AD203B41FA5}">
                      <a16:colId xmlns:a16="http://schemas.microsoft.com/office/drawing/2014/main" val="901539816"/>
                    </a:ext>
                  </a:extLst>
                </a:gridCol>
              </a:tblGrid>
              <a:tr h="552581">
                <a:tc>
                  <a:txBody>
                    <a:bodyPr/>
                    <a:lstStyle/>
                    <a:p>
                      <a:pPr algn="l"/>
                      <a:r>
                        <a:rPr lang="en-IN" sz="1600" b="1">
                          <a:effectLst/>
                        </a:rPr>
                        <a:t>System Variable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1">
                          <a:effectLst/>
                        </a:rPr>
                        <a:t>Meaning</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1">
                          <a:effectLst/>
                        </a:rPr>
                        <a:t>To View Variable Value Type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74821939"/>
                  </a:ext>
                </a:extLst>
              </a:tr>
              <a:tr h="2404402">
                <a:tc>
                  <a:txBody>
                    <a:bodyPr/>
                    <a:lstStyle/>
                    <a:p>
                      <a:pPr algn="l"/>
                      <a:r>
                        <a:rPr lang="en-IN" b="0">
                          <a:effectLst/>
                        </a:rPr>
                        <a:t>FS</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b="0">
                          <a:effectLst/>
                        </a:rPr>
                        <a:t>The Internal Field Separator that is used for word splitting after expansion and to split lines into words with</a:t>
                      </a:r>
                      <a:br>
                        <a:rPr lang="en-US" b="0">
                          <a:effectLst/>
                        </a:rPr>
                      </a:br>
                      <a:r>
                        <a:rPr lang="en-US" b="0">
                          <a:effectLst/>
                        </a:rPr>
                        <a:t>the read builtin command. The default value is &lt;space&gt;&lt;tab&gt;&lt;newline&gt;.</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b="0">
                          <a:effectLst/>
                        </a:rPr>
                        <a:t>echo $IFS</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901759059"/>
                  </a:ext>
                </a:extLst>
              </a:tr>
              <a:tr h="1538817">
                <a:tc>
                  <a:txBody>
                    <a:bodyPr/>
                    <a:lstStyle/>
                    <a:p>
                      <a:pPr algn="l"/>
                      <a:r>
                        <a:rPr lang="en-IN" b="0">
                          <a:effectLst/>
                        </a:rPr>
                        <a:t>LANG</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b="0" dirty="0">
                          <a:effectLst/>
                        </a:rPr>
                        <a:t>Used to determine the locale category for any category not specifically selected with a variable starting with LC_.</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b="0" dirty="0">
                          <a:effectLst/>
                        </a:rPr>
                        <a:t>echo $LANG</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082195852"/>
                  </a:ext>
                </a:extLst>
              </a:tr>
            </a:tbl>
          </a:graphicData>
        </a:graphic>
      </p:graphicFrame>
    </p:spTree>
    <p:extLst>
      <p:ext uri="{BB962C8B-B14F-4D97-AF65-F5344CB8AC3E}">
        <p14:creationId xmlns:p14="http://schemas.microsoft.com/office/powerpoint/2010/main" val="15996928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ED43-860B-4C61-A14A-192B1D65428B}"/>
              </a:ext>
            </a:extLst>
          </p:cNvPr>
          <p:cNvSpPr>
            <a:spLocks noGrp="1"/>
          </p:cNvSpPr>
          <p:nvPr>
            <p:ph type="title"/>
          </p:nvPr>
        </p:nvSpPr>
        <p:spPr/>
        <p:txBody>
          <a:bodyPr/>
          <a:lstStyle/>
          <a:p>
            <a:r>
              <a:rPr lang="en-US" dirty="0"/>
              <a:t>A list of the commonly used variables in Linux</a:t>
            </a:r>
            <a:endParaRPr lang="en-IN" dirty="0"/>
          </a:p>
        </p:txBody>
      </p:sp>
      <p:graphicFrame>
        <p:nvGraphicFramePr>
          <p:cNvPr id="4" name="Table 3">
            <a:extLst>
              <a:ext uri="{FF2B5EF4-FFF2-40B4-BE49-F238E27FC236}">
                <a16:creationId xmlns:a16="http://schemas.microsoft.com/office/drawing/2014/main" id="{D966B5CC-6AA7-4567-8929-D9B64C99C952}"/>
              </a:ext>
            </a:extLst>
          </p:cNvPr>
          <p:cNvGraphicFramePr>
            <a:graphicFrameLocks noGrp="1"/>
          </p:cNvGraphicFramePr>
          <p:nvPr>
            <p:extLst>
              <p:ext uri="{D42A27DB-BD31-4B8C-83A1-F6EECF244321}">
                <p14:modId xmlns:p14="http://schemas.microsoft.com/office/powerpoint/2010/main" val="3903772607"/>
              </p:ext>
            </p:extLst>
          </p:nvPr>
        </p:nvGraphicFramePr>
        <p:xfrm>
          <a:off x="533400" y="1600200"/>
          <a:ext cx="7924800" cy="4495800"/>
        </p:xfrm>
        <a:graphic>
          <a:graphicData uri="http://schemas.openxmlformats.org/drawingml/2006/table">
            <a:tbl>
              <a:tblPr/>
              <a:tblGrid>
                <a:gridCol w="2330824">
                  <a:extLst>
                    <a:ext uri="{9D8B030D-6E8A-4147-A177-3AD203B41FA5}">
                      <a16:colId xmlns:a16="http://schemas.microsoft.com/office/drawing/2014/main" val="3356334190"/>
                    </a:ext>
                  </a:extLst>
                </a:gridCol>
                <a:gridCol w="2952376">
                  <a:extLst>
                    <a:ext uri="{9D8B030D-6E8A-4147-A177-3AD203B41FA5}">
                      <a16:colId xmlns:a16="http://schemas.microsoft.com/office/drawing/2014/main" val="1056930239"/>
                    </a:ext>
                  </a:extLst>
                </a:gridCol>
                <a:gridCol w="2641600">
                  <a:extLst>
                    <a:ext uri="{9D8B030D-6E8A-4147-A177-3AD203B41FA5}">
                      <a16:colId xmlns:a16="http://schemas.microsoft.com/office/drawing/2014/main" val="901539816"/>
                    </a:ext>
                  </a:extLst>
                </a:gridCol>
              </a:tblGrid>
              <a:tr h="552581">
                <a:tc>
                  <a:txBody>
                    <a:bodyPr/>
                    <a:lstStyle/>
                    <a:p>
                      <a:pPr algn="l"/>
                      <a:r>
                        <a:rPr lang="en-IN" sz="1600" b="1">
                          <a:effectLst/>
                        </a:rPr>
                        <a:t>System Variable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1">
                          <a:effectLst/>
                        </a:rPr>
                        <a:t>Meaning</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1">
                          <a:effectLst/>
                        </a:rPr>
                        <a:t>To View Variable Value Type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74821939"/>
                  </a:ext>
                </a:extLst>
              </a:tr>
              <a:tr h="2404402">
                <a:tc>
                  <a:txBody>
                    <a:bodyPr/>
                    <a:lstStyle/>
                    <a:p>
                      <a:pPr algn="l"/>
                      <a:r>
                        <a:rPr lang="en-IN" b="0">
                          <a:effectLst/>
                        </a:rPr>
                        <a:t>PATH</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b="0">
                          <a:effectLst/>
                        </a:rPr>
                        <a:t>The search path for commands. It is a colon-separated list of directories in which the shell looks for commands.</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b="0">
                          <a:effectLst/>
                        </a:rPr>
                        <a:t>echo $PATH</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901759059"/>
                  </a:ext>
                </a:extLst>
              </a:tr>
              <a:tr h="1538817">
                <a:tc>
                  <a:txBody>
                    <a:bodyPr/>
                    <a:lstStyle/>
                    <a:p>
                      <a:pPr algn="l"/>
                      <a:r>
                        <a:rPr lang="en-IN" b="0">
                          <a:effectLst/>
                        </a:rPr>
                        <a:t>PS1</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b="0">
                          <a:effectLst/>
                        </a:rPr>
                        <a:t>Your prompt settings.</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b="0" dirty="0">
                          <a:effectLst/>
                        </a:rPr>
                        <a:t>echo $PS1</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082195852"/>
                  </a:ext>
                </a:extLst>
              </a:tr>
            </a:tbl>
          </a:graphicData>
        </a:graphic>
      </p:graphicFrame>
    </p:spTree>
    <p:extLst>
      <p:ext uri="{BB962C8B-B14F-4D97-AF65-F5344CB8AC3E}">
        <p14:creationId xmlns:p14="http://schemas.microsoft.com/office/powerpoint/2010/main" val="11975143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ED43-860B-4C61-A14A-192B1D65428B}"/>
              </a:ext>
            </a:extLst>
          </p:cNvPr>
          <p:cNvSpPr>
            <a:spLocks noGrp="1"/>
          </p:cNvSpPr>
          <p:nvPr>
            <p:ph type="title"/>
          </p:nvPr>
        </p:nvSpPr>
        <p:spPr/>
        <p:txBody>
          <a:bodyPr/>
          <a:lstStyle/>
          <a:p>
            <a:r>
              <a:rPr lang="en-US" dirty="0"/>
              <a:t>A list of the commonly used variables in Linux</a:t>
            </a:r>
            <a:endParaRPr lang="en-IN" dirty="0"/>
          </a:p>
        </p:txBody>
      </p:sp>
      <p:graphicFrame>
        <p:nvGraphicFramePr>
          <p:cNvPr id="4" name="Table 3">
            <a:extLst>
              <a:ext uri="{FF2B5EF4-FFF2-40B4-BE49-F238E27FC236}">
                <a16:creationId xmlns:a16="http://schemas.microsoft.com/office/drawing/2014/main" id="{D966B5CC-6AA7-4567-8929-D9B64C99C952}"/>
              </a:ext>
            </a:extLst>
          </p:cNvPr>
          <p:cNvGraphicFramePr>
            <a:graphicFrameLocks noGrp="1"/>
          </p:cNvGraphicFramePr>
          <p:nvPr>
            <p:extLst>
              <p:ext uri="{D42A27DB-BD31-4B8C-83A1-F6EECF244321}">
                <p14:modId xmlns:p14="http://schemas.microsoft.com/office/powerpoint/2010/main" val="143734140"/>
              </p:ext>
            </p:extLst>
          </p:nvPr>
        </p:nvGraphicFramePr>
        <p:xfrm>
          <a:off x="533400" y="1600200"/>
          <a:ext cx="7924800" cy="4495800"/>
        </p:xfrm>
        <a:graphic>
          <a:graphicData uri="http://schemas.openxmlformats.org/drawingml/2006/table">
            <a:tbl>
              <a:tblPr/>
              <a:tblGrid>
                <a:gridCol w="2330824">
                  <a:extLst>
                    <a:ext uri="{9D8B030D-6E8A-4147-A177-3AD203B41FA5}">
                      <a16:colId xmlns:a16="http://schemas.microsoft.com/office/drawing/2014/main" val="3356334190"/>
                    </a:ext>
                  </a:extLst>
                </a:gridCol>
                <a:gridCol w="2952376">
                  <a:extLst>
                    <a:ext uri="{9D8B030D-6E8A-4147-A177-3AD203B41FA5}">
                      <a16:colId xmlns:a16="http://schemas.microsoft.com/office/drawing/2014/main" val="1056930239"/>
                    </a:ext>
                  </a:extLst>
                </a:gridCol>
                <a:gridCol w="2641600">
                  <a:extLst>
                    <a:ext uri="{9D8B030D-6E8A-4147-A177-3AD203B41FA5}">
                      <a16:colId xmlns:a16="http://schemas.microsoft.com/office/drawing/2014/main" val="901539816"/>
                    </a:ext>
                  </a:extLst>
                </a:gridCol>
              </a:tblGrid>
              <a:tr h="552581">
                <a:tc>
                  <a:txBody>
                    <a:bodyPr/>
                    <a:lstStyle/>
                    <a:p>
                      <a:pPr algn="l"/>
                      <a:r>
                        <a:rPr lang="en-IN" sz="1600" b="1">
                          <a:effectLst/>
                        </a:rPr>
                        <a:t>System Variable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1">
                          <a:effectLst/>
                        </a:rPr>
                        <a:t>Meaning</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1">
                          <a:effectLst/>
                        </a:rPr>
                        <a:t>To View Variable Value Type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74821939"/>
                  </a:ext>
                </a:extLst>
              </a:tr>
              <a:tr h="2404402">
                <a:tc>
                  <a:txBody>
                    <a:bodyPr/>
                    <a:lstStyle/>
                    <a:p>
                      <a:pPr algn="l"/>
                      <a:r>
                        <a:rPr lang="en-IN" b="0">
                          <a:effectLst/>
                        </a:rPr>
                        <a:t>TMOUT</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b="0">
                          <a:effectLst/>
                        </a:rPr>
                        <a:t>The default timeout for the read builtin command. Also in an interactive shell, the value is interpreted as</a:t>
                      </a:r>
                      <a:br>
                        <a:rPr lang="en-US" b="0">
                          <a:effectLst/>
                        </a:rPr>
                      </a:br>
                      <a:r>
                        <a:rPr lang="en-US" b="0">
                          <a:effectLst/>
                        </a:rPr>
                        <a:t>the number of seconds to wait for input after issuing the command. If not input provided it will logout user.</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b="0">
                          <a:effectLst/>
                        </a:rPr>
                        <a:t>echo $TMOUT</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901759059"/>
                  </a:ext>
                </a:extLst>
              </a:tr>
              <a:tr h="1538817">
                <a:tc>
                  <a:txBody>
                    <a:bodyPr/>
                    <a:lstStyle/>
                    <a:p>
                      <a:pPr algn="l"/>
                      <a:r>
                        <a:rPr lang="en-IN" b="0">
                          <a:effectLst/>
                        </a:rPr>
                        <a:t>TERM</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b="0">
                          <a:effectLst/>
                        </a:rPr>
                        <a:t>Your login terminal type.</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b="0" dirty="0">
                          <a:effectLst/>
                        </a:rPr>
                        <a:t>echo $TERM</a:t>
                      </a:r>
                      <a:br>
                        <a:rPr lang="en-US" b="0" dirty="0">
                          <a:effectLst/>
                        </a:rPr>
                      </a:br>
                      <a:r>
                        <a:rPr lang="en-US" b="0" dirty="0">
                          <a:effectLst/>
                        </a:rPr>
                        <a:t>export TERM=vt100</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082195852"/>
                  </a:ext>
                </a:extLst>
              </a:tr>
            </a:tbl>
          </a:graphicData>
        </a:graphic>
      </p:graphicFrame>
    </p:spTree>
    <p:extLst>
      <p:ext uri="{BB962C8B-B14F-4D97-AF65-F5344CB8AC3E}">
        <p14:creationId xmlns:p14="http://schemas.microsoft.com/office/powerpoint/2010/main" val="22224035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ED43-860B-4C61-A14A-192B1D65428B}"/>
              </a:ext>
            </a:extLst>
          </p:cNvPr>
          <p:cNvSpPr>
            <a:spLocks noGrp="1"/>
          </p:cNvSpPr>
          <p:nvPr>
            <p:ph type="title"/>
          </p:nvPr>
        </p:nvSpPr>
        <p:spPr/>
        <p:txBody>
          <a:bodyPr/>
          <a:lstStyle/>
          <a:p>
            <a:r>
              <a:rPr lang="en-US" dirty="0"/>
              <a:t>A list of the commonly used variables in Linux</a:t>
            </a:r>
            <a:endParaRPr lang="en-IN" dirty="0"/>
          </a:p>
        </p:txBody>
      </p:sp>
      <p:graphicFrame>
        <p:nvGraphicFramePr>
          <p:cNvPr id="4" name="Table 3">
            <a:extLst>
              <a:ext uri="{FF2B5EF4-FFF2-40B4-BE49-F238E27FC236}">
                <a16:creationId xmlns:a16="http://schemas.microsoft.com/office/drawing/2014/main" id="{D966B5CC-6AA7-4567-8929-D9B64C99C952}"/>
              </a:ext>
            </a:extLst>
          </p:cNvPr>
          <p:cNvGraphicFramePr>
            <a:graphicFrameLocks noGrp="1"/>
          </p:cNvGraphicFramePr>
          <p:nvPr>
            <p:extLst>
              <p:ext uri="{D42A27DB-BD31-4B8C-83A1-F6EECF244321}">
                <p14:modId xmlns:p14="http://schemas.microsoft.com/office/powerpoint/2010/main" val="248106692"/>
              </p:ext>
            </p:extLst>
          </p:nvPr>
        </p:nvGraphicFramePr>
        <p:xfrm>
          <a:off x="533400" y="1600200"/>
          <a:ext cx="7924800" cy="3672417"/>
        </p:xfrm>
        <a:graphic>
          <a:graphicData uri="http://schemas.openxmlformats.org/drawingml/2006/table">
            <a:tbl>
              <a:tblPr/>
              <a:tblGrid>
                <a:gridCol w="2330824">
                  <a:extLst>
                    <a:ext uri="{9D8B030D-6E8A-4147-A177-3AD203B41FA5}">
                      <a16:colId xmlns:a16="http://schemas.microsoft.com/office/drawing/2014/main" val="3356334190"/>
                    </a:ext>
                  </a:extLst>
                </a:gridCol>
                <a:gridCol w="2952376">
                  <a:extLst>
                    <a:ext uri="{9D8B030D-6E8A-4147-A177-3AD203B41FA5}">
                      <a16:colId xmlns:a16="http://schemas.microsoft.com/office/drawing/2014/main" val="1056930239"/>
                    </a:ext>
                  </a:extLst>
                </a:gridCol>
                <a:gridCol w="2641600">
                  <a:extLst>
                    <a:ext uri="{9D8B030D-6E8A-4147-A177-3AD203B41FA5}">
                      <a16:colId xmlns:a16="http://schemas.microsoft.com/office/drawing/2014/main" val="901539816"/>
                    </a:ext>
                  </a:extLst>
                </a:gridCol>
              </a:tblGrid>
              <a:tr h="552581">
                <a:tc>
                  <a:txBody>
                    <a:bodyPr/>
                    <a:lstStyle/>
                    <a:p>
                      <a:pPr algn="l"/>
                      <a:r>
                        <a:rPr lang="en-IN" sz="1600" b="1">
                          <a:effectLst/>
                        </a:rPr>
                        <a:t>System Variable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1600" b="1">
                          <a:effectLst/>
                        </a:rPr>
                        <a:t>Meaning</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sz="1600" b="1">
                          <a:effectLst/>
                        </a:rPr>
                        <a:t>To View Variable Value Type</a:t>
                      </a:r>
                    </a:p>
                  </a:txBody>
                  <a:tcPr marL="37691" marR="37691" marT="18845" marB="18845"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74821939"/>
                  </a:ext>
                </a:extLst>
              </a:tr>
              <a:tr h="1581019">
                <a:tc>
                  <a:txBody>
                    <a:bodyPr/>
                    <a:lstStyle/>
                    <a:p>
                      <a:pPr algn="l"/>
                      <a:r>
                        <a:rPr lang="en-IN" b="0">
                          <a:effectLst/>
                        </a:rPr>
                        <a:t>SHELL</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b="0">
                          <a:effectLst/>
                        </a:rPr>
                        <a:t>Set path to login shell.</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b="0">
                          <a:effectLst/>
                        </a:rPr>
                        <a:t>echo $SHELL</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901759059"/>
                  </a:ext>
                </a:extLst>
              </a:tr>
              <a:tr h="1538817">
                <a:tc>
                  <a:txBody>
                    <a:bodyPr/>
                    <a:lstStyle/>
                    <a:p>
                      <a:pPr algn="l"/>
                      <a:r>
                        <a:rPr lang="en-IN" b="0" dirty="0">
                          <a:effectLst/>
                        </a:rPr>
                        <a:t>DISPLAY</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b="0" dirty="0">
                          <a:effectLst/>
                        </a:rPr>
                        <a:t>Set X display name</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b="0" dirty="0">
                          <a:effectLst/>
                        </a:rPr>
                        <a:t>echo $DISPLAY</a:t>
                      </a:r>
                      <a:br>
                        <a:rPr lang="en-US" b="0" dirty="0">
                          <a:effectLst/>
                        </a:rPr>
                      </a:br>
                      <a:r>
                        <a:rPr lang="en-US" b="0" dirty="0">
                          <a:effectLst/>
                        </a:rPr>
                        <a:t>export DISPLAY=:0.1</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082195852"/>
                  </a:ext>
                </a:extLst>
              </a:tr>
            </a:tbl>
          </a:graphicData>
        </a:graphic>
      </p:graphicFrame>
      <p:graphicFrame>
        <p:nvGraphicFramePr>
          <p:cNvPr id="2" name="Table 1">
            <a:extLst>
              <a:ext uri="{FF2B5EF4-FFF2-40B4-BE49-F238E27FC236}">
                <a16:creationId xmlns:a16="http://schemas.microsoft.com/office/drawing/2014/main" id="{A38FF5B0-4E2F-42D7-AA3A-0344649FB234}"/>
              </a:ext>
            </a:extLst>
          </p:cNvPr>
          <p:cNvGraphicFramePr>
            <a:graphicFrameLocks noGrp="1"/>
          </p:cNvGraphicFramePr>
          <p:nvPr>
            <p:extLst>
              <p:ext uri="{D42A27DB-BD31-4B8C-83A1-F6EECF244321}">
                <p14:modId xmlns:p14="http://schemas.microsoft.com/office/powerpoint/2010/main" val="2597064602"/>
              </p:ext>
            </p:extLst>
          </p:nvPr>
        </p:nvGraphicFramePr>
        <p:xfrm>
          <a:off x="548950" y="5272617"/>
          <a:ext cx="7909248" cy="640080"/>
        </p:xfrm>
        <a:graphic>
          <a:graphicData uri="http://schemas.openxmlformats.org/drawingml/2006/table">
            <a:tbl>
              <a:tblPr/>
              <a:tblGrid>
                <a:gridCol w="2346650">
                  <a:extLst>
                    <a:ext uri="{9D8B030D-6E8A-4147-A177-3AD203B41FA5}">
                      <a16:colId xmlns:a16="http://schemas.microsoft.com/office/drawing/2014/main" val="4287506144"/>
                    </a:ext>
                  </a:extLst>
                </a:gridCol>
                <a:gridCol w="2926182">
                  <a:extLst>
                    <a:ext uri="{9D8B030D-6E8A-4147-A177-3AD203B41FA5}">
                      <a16:colId xmlns:a16="http://schemas.microsoft.com/office/drawing/2014/main" val="2856475458"/>
                    </a:ext>
                  </a:extLst>
                </a:gridCol>
                <a:gridCol w="2636416">
                  <a:extLst>
                    <a:ext uri="{9D8B030D-6E8A-4147-A177-3AD203B41FA5}">
                      <a16:colId xmlns:a16="http://schemas.microsoft.com/office/drawing/2014/main" val="3755413266"/>
                    </a:ext>
                  </a:extLst>
                </a:gridCol>
              </a:tblGrid>
              <a:tr h="0">
                <a:tc>
                  <a:txBody>
                    <a:bodyPr/>
                    <a:lstStyle/>
                    <a:p>
                      <a:pPr algn="l"/>
                      <a:r>
                        <a:rPr lang="en-IN" b="0" dirty="0">
                          <a:effectLst/>
                        </a:rPr>
                        <a:t>EDITOR</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US" b="0">
                          <a:effectLst/>
                        </a:rPr>
                        <a:t>Set name of default text editor.</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de-DE" b="0" dirty="0">
                          <a:effectLst/>
                        </a:rPr>
                        <a:t>export EDITOR=/usr/bin/vim</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594640914"/>
                  </a:ext>
                </a:extLst>
              </a:tr>
            </a:tbl>
          </a:graphicData>
        </a:graphic>
      </p:graphicFrame>
    </p:spTree>
    <p:extLst>
      <p:ext uri="{BB962C8B-B14F-4D97-AF65-F5344CB8AC3E}">
        <p14:creationId xmlns:p14="http://schemas.microsoft.com/office/powerpoint/2010/main" val="8650354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ED43-860B-4C61-A14A-192B1D65428B}"/>
              </a:ext>
            </a:extLst>
          </p:cNvPr>
          <p:cNvSpPr>
            <a:spLocks noGrp="1"/>
          </p:cNvSpPr>
          <p:nvPr>
            <p:ph type="title"/>
          </p:nvPr>
        </p:nvSpPr>
        <p:spPr/>
        <p:txBody>
          <a:bodyPr/>
          <a:lstStyle/>
          <a:p>
            <a:r>
              <a:rPr lang="en-US" dirty="0"/>
              <a:t>A list of the commonly used variables in Linux</a:t>
            </a:r>
            <a:endParaRPr lang="en-IN" dirty="0"/>
          </a:p>
        </p:txBody>
      </p:sp>
      <p:pic>
        <p:nvPicPr>
          <p:cNvPr id="6" name="Picture 5">
            <a:extLst>
              <a:ext uri="{FF2B5EF4-FFF2-40B4-BE49-F238E27FC236}">
                <a16:creationId xmlns:a16="http://schemas.microsoft.com/office/drawing/2014/main" id="{D108A7C6-C95D-4EA7-81BA-BD4665B9D0BA}"/>
              </a:ext>
            </a:extLst>
          </p:cNvPr>
          <p:cNvPicPr>
            <a:picLocks noChangeAspect="1"/>
          </p:cNvPicPr>
          <p:nvPr/>
        </p:nvPicPr>
        <p:blipFill rotWithShape="1">
          <a:blip r:embed="rId2"/>
          <a:srcRect b="4100"/>
          <a:stretch/>
        </p:blipFill>
        <p:spPr>
          <a:xfrm>
            <a:off x="3110" y="1544378"/>
            <a:ext cx="9144000" cy="4932622"/>
          </a:xfrm>
          <a:prstGeom prst="rect">
            <a:avLst/>
          </a:prstGeom>
        </p:spPr>
      </p:pic>
    </p:spTree>
    <p:extLst>
      <p:ext uri="{BB962C8B-B14F-4D97-AF65-F5344CB8AC3E}">
        <p14:creationId xmlns:p14="http://schemas.microsoft.com/office/powerpoint/2010/main" val="192653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CEEF0-3800-4C32-8A5D-F64AB251598D}"/>
              </a:ext>
            </a:extLst>
          </p:cNvPr>
          <p:cNvSpPr>
            <a:spLocks noGrp="1"/>
          </p:cNvSpPr>
          <p:nvPr>
            <p:ph sz="quarter" idx="12"/>
          </p:nvPr>
        </p:nvSpPr>
        <p:spPr>
          <a:xfrm>
            <a:off x="457201" y="1381124"/>
            <a:ext cx="8228012" cy="5019675"/>
          </a:xfrm>
        </p:spPr>
        <p:txBody>
          <a:bodyPr>
            <a:normAutofit fontScale="92500" lnSpcReduction="20000"/>
          </a:bodyPr>
          <a:lstStyle/>
          <a:p>
            <a:r>
              <a:rPr lang="en-US" dirty="0"/>
              <a:t>Programs interact with the kernel through system calls. </a:t>
            </a:r>
          </a:p>
          <a:p>
            <a:r>
              <a:rPr lang="en-US" dirty="0"/>
              <a:t>System calls tell the kernel to carry out various tasks for the program, such as </a:t>
            </a:r>
          </a:p>
          <a:p>
            <a:r>
              <a:rPr lang="en-US" dirty="0"/>
              <a:t>Opening a file, writing to a file, obtaining information about a file, executing a program, terminating a process, changing the priority of a process.</a:t>
            </a:r>
          </a:p>
          <a:p>
            <a:r>
              <a:rPr lang="en-US" dirty="0"/>
              <a:t>Getting the time of day Different implementations of a variant of the UNIX system may have compatible system calls, with each call having the same functionality.</a:t>
            </a:r>
          </a:p>
          <a:p>
            <a:r>
              <a:rPr lang="en-US" dirty="0"/>
              <a:t>However, the internals, programs that perform the functions of system calls (usually written in the C language), and the system architecture in two different UNIX variants or even two different implementations of a particular UNIX variant may bear little resemblance to one another.</a:t>
            </a:r>
          </a:p>
        </p:txBody>
      </p:sp>
      <p:sp>
        <p:nvSpPr>
          <p:cNvPr id="3" name="Title 2">
            <a:extLst>
              <a:ext uri="{FF2B5EF4-FFF2-40B4-BE49-F238E27FC236}">
                <a16:creationId xmlns:a16="http://schemas.microsoft.com/office/drawing/2014/main" id="{DBB1190E-B0AB-4D9B-A09C-6DE0ED5086D1}"/>
              </a:ext>
            </a:extLst>
          </p:cNvPr>
          <p:cNvSpPr>
            <a:spLocks noGrp="1"/>
          </p:cNvSpPr>
          <p:nvPr>
            <p:ph type="title"/>
          </p:nvPr>
        </p:nvSpPr>
        <p:spPr/>
        <p:txBody>
          <a:bodyPr/>
          <a:lstStyle/>
          <a:p>
            <a:r>
              <a:rPr lang="en-US" dirty="0"/>
              <a:t>Kernel</a:t>
            </a:r>
            <a:endParaRPr lang="en-IN" dirty="0"/>
          </a:p>
        </p:txBody>
      </p:sp>
    </p:spTree>
    <p:extLst>
      <p:ext uri="{BB962C8B-B14F-4D97-AF65-F5344CB8AC3E}">
        <p14:creationId xmlns:p14="http://schemas.microsoft.com/office/powerpoint/2010/main" val="14800900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5CB89-F827-48DE-9843-B7AA3B181CC0}"/>
              </a:ext>
            </a:extLst>
          </p:cNvPr>
          <p:cNvSpPr>
            <a:spLocks noGrp="1"/>
          </p:cNvSpPr>
          <p:nvPr>
            <p:ph sz="quarter" idx="12"/>
          </p:nvPr>
        </p:nvSpPr>
        <p:spPr/>
        <p:txBody>
          <a:bodyPr/>
          <a:lstStyle/>
          <a:p>
            <a:r>
              <a:rPr lang="en-US" dirty="0"/>
              <a:t>There are 3 special permission that are available for executable files and directories. These are :</a:t>
            </a:r>
          </a:p>
          <a:p>
            <a:r>
              <a:rPr lang="en-US" dirty="0"/>
              <a:t>1. SUID permission</a:t>
            </a:r>
          </a:p>
          <a:p>
            <a:r>
              <a:rPr lang="en-US" dirty="0"/>
              <a:t>2. SGID permission</a:t>
            </a:r>
          </a:p>
          <a:p>
            <a:r>
              <a:rPr lang="en-US" dirty="0"/>
              <a:t>3. Sticky bit</a:t>
            </a:r>
            <a:endParaRPr lang="en-IN" dirty="0"/>
          </a:p>
        </p:txBody>
      </p:sp>
      <p:sp>
        <p:nvSpPr>
          <p:cNvPr id="3" name="Title 2">
            <a:extLst>
              <a:ext uri="{FF2B5EF4-FFF2-40B4-BE49-F238E27FC236}">
                <a16:creationId xmlns:a16="http://schemas.microsoft.com/office/drawing/2014/main" id="{CB602711-B664-4109-81C9-53CF3C044FAE}"/>
              </a:ext>
            </a:extLst>
          </p:cNvPr>
          <p:cNvSpPr>
            <a:spLocks noGrp="1"/>
          </p:cNvSpPr>
          <p:nvPr>
            <p:ph type="title"/>
          </p:nvPr>
        </p:nvSpPr>
        <p:spPr/>
        <p:txBody>
          <a:bodyPr/>
          <a:lstStyle/>
          <a:p>
            <a:r>
              <a:rPr lang="en-US" dirty="0"/>
              <a:t>What is SUID and SGID?</a:t>
            </a:r>
            <a:endParaRPr lang="en-IN" dirty="0"/>
          </a:p>
        </p:txBody>
      </p:sp>
    </p:spTree>
    <p:extLst>
      <p:ext uri="{BB962C8B-B14F-4D97-AF65-F5344CB8AC3E}">
        <p14:creationId xmlns:p14="http://schemas.microsoft.com/office/powerpoint/2010/main" val="17857216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5CB89-F827-48DE-9843-B7AA3B181CC0}"/>
              </a:ext>
            </a:extLst>
          </p:cNvPr>
          <p:cNvSpPr>
            <a:spLocks noGrp="1"/>
          </p:cNvSpPr>
          <p:nvPr>
            <p:ph sz="quarter" idx="12"/>
          </p:nvPr>
        </p:nvSpPr>
        <p:spPr>
          <a:xfrm>
            <a:off x="457201" y="1381125"/>
            <a:ext cx="8228012" cy="3495675"/>
          </a:xfrm>
        </p:spPr>
        <p:txBody>
          <a:bodyPr/>
          <a:lstStyle/>
          <a:p>
            <a:r>
              <a:rPr lang="en-US" b="1" dirty="0">
                <a:solidFill>
                  <a:srgbClr val="FF0000"/>
                </a:solidFill>
              </a:rPr>
              <a:t>Set-user Identification (SUID)</a:t>
            </a:r>
          </a:p>
          <a:p>
            <a:r>
              <a:rPr lang="en-US" dirty="0"/>
              <a:t>Have you ever thought, how a non-root user can change his own password when he does not have write permission to the /</a:t>
            </a:r>
            <a:r>
              <a:rPr lang="en-US" dirty="0" err="1"/>
              <a:t>etc</a:t>
            </a:r>
            <a:r>
              <a:rPr lang="en-US" dirty="0"/>
              <a:t>/shadow file. </a:t>
            </a:r>
          </a:p>
          <a:p>
            <a:r>
              <a:rPr lang="en-US" dirty="0"/>
              <a:t> Well to understand the trick check for the permission of /</a:t>
            </a:r>
            <a:r>
              <a:rPr lang="en-US" dirty="0" err="1"/>
              <a:t>usr</a:t>
            </a:r>
            <a:r>
              <a:rPr lang="en-US" dirty="0"/>
              <a:t>/bin/passwd command :</a:t>
            </a:r>
          </a:p>
          <a:p>
            <a:r>
              <a:rPr lang="en-US" dirty="0"/>
              <a:t># ls -</a:t>
            </a:r>
            <a:r>
              <a:rPr lang="en-US" dirty="0" err="1"/>
              <a:t>lrt</a:t>
            </a:r>
            <a:r>
              <a:rPr lang="en-US" dirty="0"/>
              <a:t> /</a:t>
            </a:r>
            <a:r>
              <a:rPr lang="en-US" dirty="0" err="1"/>
              <a:t>usr</a:t>
            </a:r>
            <a:r>
              <a:rPr lang="en-US" dirty="0"/>
              <a:t>/bin/passwd</a:t>
            </a:r>
            <a:endParaRPr lang="en-IN" dirty="0"/>
          </a:p>
        </p:txBody>
      </p:sp>
      <p:sp>
        <p:nvSpPr>
          <p:cNvPr id="3" name="Title 2">
            <a:extLst>
              <a:ext uri="{FF2B5EF4-FFF2-40B4-BE49-F238E27FC236}">
                <a16:creationId xmlns:a16="http://schemas.microsoft.com/office/drawing/2014/main" id="{CB602711-B664-4109-81C9-53CF3C044FAE}"/>
              </a:ext>
            </a:extLst>
          </p:cNvPr>
          <p:cNvSpPr>
            <a:spLocks noGrp="1"/>
          </p:cNvSpPr>
          <p:nvPr>
            <p:ph type="title"/>
          </p:nvPr>
        </p:nvSpPr>
        <p:spPr/>
        <p:txBody>
          <a:bodyPr/>
          <a:lstStyle/>
          <a:p>
            <a:r>
              <a:rPr lang="en-US" dirty="0"/>
              <a:t>What is SUID and SGID?</a:t>
            </a:r>
            <a:endParaRPr lang="en-IN" dirty="0"/>
          </a:p>
        </p:txBody>
      </p:sp>
      <p:pic>
        <p:nvPicPr>
          <p:cNvPr id="5" name="Picture 4">
            <a:extLst>
              <a:ext uri="{FF2B5EF4-FFF2-40B4-BE49-F238E27FC236}">
                <a16:creationId xmlns:a16="http://schemas.microsoft.com/office/drawing/2014/main" id="{C53E40B7-8328-451C-A719-80DD8C9DD443}"/>
              </a:ext>
            </a:extLst>
          </p:cNvPr>
          <p:cNvPicPr>
            <a:picLocks noChangeAspect="1"/>
          </p:cNvPicPr>
          <p:nvPr/>
        </p:nvPicPr>
        <p:blipFill rotWithShape="1">
          <a:blip r:embed="rId2"/>
          <a:srcRect r="21803" b="78148"/>
          <a:stretch/>
        </p:blipFill>
        <p:spPr>
          <a:xfrm>
            <a:off x="475031" y="4842588"/>
            <a:ext cx="8458742" cy="1329612"/>
          </a:xfrm>
          <a:prstGeom prst="rect">
            <a:avLst/>
          </a:prstGeom>
        </p:spPr>
      </p:pic>
    </p:spTree>
    <p:extLst>
      <p:ext uri="{BB962C8B-B14F-4D97-AF65-F5344CB8AC3E}">
        <p14:creationId xmlns:p14="http://schemas.microsoft.com/office/powerpoint/2010/main" val="33046370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5CB89-F827-48DE-9843-B7AA3B181CC0}"/>
              </a:ext>
            </a:extLst>
          </p:cNvPr>
          <p:cNvSpPr>
            <a:spLocks noGrp="1"/>
          </p:cNvSpPr>
          <p:nvPr>
            <p:ph sz="quarter" idx="12"/>
          </p:nvPr>
        </p:nvSpPr>
        <p:spPr>
          <a:xfrm>
            <a:off x="457201" y="1381125"/>
            <a:ext cx="8228012" cy="3495675"/>
          </a:xfrm>
        </p:spPr>
        <p:txBody>
          <a:bodyPr>
            <a:normAutofit/>
          </a:bodyPr>
          <a:lstStyle/>
          <a:p>
            <a:r>
              <a:rPr lang="en-US" b="1" dirty="0">
                <a:solidFill>
                  <a:srgbClr val="FF0000"/>
                </a:solidFill>
              </a:rPr>
              <a:t>Set-user Identification (SUID)</a:t>
            </a:r>
          </a:p>
          <a:p>
            <a:r>
              <a:rPr lang="en-US" dirty="0"/>
              <a:t> If you check carefully, you would find the S’s in the permission field. </a:t>
            </a:r>
          </a:p>
          <a:p>
            <a:r>
              <a:rPr lang="en-US" dirty="0"/>
              <a:t>The first s stands for the SUID</a:t>
            </a:r>
          </a:p>
          <a:p>
            <a:r>
              <a:rPr lang="en-US" dirty="0"/>
              <a:t>– When a command or script with SUID bit set is run, its effective UID becomes that of the owner of the file, rather than of the user who is running it.</a:t>
            </a:r>
            <a:endParaRPr lang="en-IN" dirty="0"/>
          </a:p>
        </p:txBody>
      </p:sp>
      <p:sp>
        <p:nvSpPr>
          <p:cNvPr id="3" name="Title 2">
            <a:extLst>
              <a:ext uri="{FF2B5EF4-FFF2-40B4-BE49-F238E27FC236}">
                <a16:creationId xmlns:a16="http://schemas.microsoft.com/office/drawing/2014/main" id="{CB602711-B664-4109-81C9-53CF3C044FAE}"/>
              </a:ext>
            </a:extLst>
          </p:cNvPr>
          <p:cNvSpPr>
            <a:spLocks noGrp="1"/>
          </p:cNvSpPr>
          <p:nvPr>
            <p:ph type="title"/>
          </p:nvPr>
        </p:nvSpPr>
        <p:spPr/>
        <p:txBody>
          <a:bodyPr/>
          <a:lstStyle/>
          <a:p>
            <a:r>
              <a:rPr lang="en-US" dirty="0"/>
              <a:t>What is SUID and SGID?</a:t>
            </a:r>
            <a:endParaRPr lang="en-IN" dirty="0"/>
          </a:p>
        </p:txBody>
      </p:sp>
      <p:pic>
        <p:nvPicPr>
          <p:cNvPr id="5" name="Picture 4">
            <a:extLst>
              <a:ext uri="{FF2B5EF4-FFF2-40B4-BE49-F238E27FC236}">
                <a16:creationId xmlns:a16="http://schemas.microsoft.com/office/drawing/2014/main" id="{C53E40B7-8328-451C-A719-80DD8C9DD443}"/>
              </a:ext>
            </a:extLst>
          </p:cNvPr>
          <p:cNvPicPr>
            <a:picLocks noChangeAspect="1"/>
          </p:cNvPicPr>
          <p:nvPr/>
        </p:nvPicPr>
        <p:blipFill rotWithShape="1">
          <a:blip r:embed="rId2"/>
          <a:srcRect r="21803" b="78148"/>
          <a:stretch/>
        </p:blipFill>
        <p:spPr>
          <a:xfrm>
            <a:off x="475031" y="4842588"/>
            <a:ext cx="8458742" cy="1329612"/>
          </a:xfrm>
          <a:prstGeom prst="rect">
            <a:avLst/>
          </a:prstGeom>
        </p:spPr>
      </p:pic>
    </p:spTree>
    <p:extLst>
      <p:ext uri="{BB962C8B-B14F-4D97-AF65-F5344CB8AC3E}">
        <p14:creationId xmlns:p14="http://schemas.microsoft.com/office/powerpoint/2010/main" val="23379351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5CB89-F827-48DE-9843-B7AA3B181CC0}"/>
              </a:ext>
            </a:extLst>
          </p:cNvPr>
          <p:cNvSpPr>
            <a:spLocks noGrp="1"/>
          </p:cNvSpPr>
          <p:nvPr>
            <p:ph sz="quarter" idx="12"/>
          </p:nvPr>
        </p:nvSpPr>
        <p:spPr>
          <a:xfrm>
            <a:off x="457201" y="1381125"/>
            <a:ext cx="8228012" cy="3495675"/>
          </a:xfrm>
        </p:spPr>
        <p:txBody>
          <a:bodyPr>
            <a:normAutofit/>
          </a:bodyPr>
          <a:lstStyle/>
          <a:p>
            <a:r>
              <a:rPr lang="en-US" b="1" dirty="0">
                <a:solidFill>
                  <a:srgbClr val="FF0000"/>
                </a:solidFill>
              </a:rPr>
              <a:t>Set-user Identification (SUID)</a:t>
            </a:r>
          </a:p>
          <a:p>
            <a:r>
              <a:rPr lang="en-US" dirty="0"/>
              <a:t> How to set SUID on a file?</a:t>
            </a:r>
          </a:p>
          <a:p>
            <a:r>
              <a:rPr lang="en-US" dirty="0"/>
              <a:t># </a:t>
            </a:r>
            <a:r>
              <a:rPr lang="en-US" dirty="0" err="1"/>
              <a:t>chmod</a:t>
            </a:r>
            <a:r>
              <a:rPr lang="en-US" dirty="0"/>
              <a:t> 4555 [</a:t>
            </a:r>
            <a:r>
              <a:rPr lang="en-US" dirty="0" err="1"/>
              <a:t>path_to_file</a:t>
            </a:r>
            <a:r>
              <a:rPr lang="en-US" dirty="0"/>
              <a:t>]</a:t>
            </a:r>
          </a:p>
          <a:p>
            <a:r>
              <a:rPr lang="en-US" dirty="0"/>
              <a:t>If a capital “S” appears in the owner’s execute field, it indicates that the </a:t>
            </a:r>
            <a:r>
              <a:rPr lang="en-US" dirty="0" err="1"/>
              <a:t>setuid</a:t>
            </a:r>
            <a:r>
              <a:rPr lang="en-US" dirty="0"/>
              <a:t> bit is on, and the execute bit “x” for the owner of the file is off or denied.</a:t>
            </a:r>
            <a:endParaRPr lang="en-IN" dirty="0"/>
          </a:p>
        </p:txBody>
      </p:sp>
      <p:sp>
        <p:nvSpPr>
          <p:cNvPr id="3" name="Title 2">
            <a:extLst>
              <a:ext uri="{FF2B5EF4-FFF2-40B4-BE49-F238E27FC236}">
                <a16:creationId xmlns:a16="http://schemas.microsoft.com/office/drawing/2014/main" id="{CB602711-B664-4109-81C9-53CF3C044FAE}"/>
              </a:ext>
            </a:extLst>
          </p:cNvPr>
          <p:cNvSpPr>
            <a:spLocks noGrp="1"/>
          </p:cNvSpPr>
          <p:nvPr>
            <p:ph type="title"/>
          </p:nvPr>
        </p:nvSpPr>
        <p:spPr/>
        <p:txBody>
          <a:bodyPr/>
          <a:lstStyle/>
          <a:p>
            <a:r>
              <a:rPr lang="en-US" dirty="0"/>
              <a:t>What is SUID and SGID?</a:t>
            </a:r>
            <a:endParaRPr lang="en-IN" dirty="0"/>
          </a:p>
        </p:txBody>
      </p:sp>
    </p:spTree>
    <p:extLst>
      <p:ext uri="{BB962C8B-B14F-4D97-AF65-F5344CB8AC3E}">
        <p14:creationId xmlns:p14="http://schemas.microsoft.com/office/powerpoint/2010/main" val="21895217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5CB89-F827-48DE-9843-B7AA3B181CC0}"/>
              </a:ext>
            </a:extLst>
          </p:cNvPr>
          <p:cNvSpPr>
            <a:spLocks noGrp="1"/>
          </p:cNvSpPr>
          <p:nvPr>
            <p:ph sz="quarter" idx="12"/>
          </p:nvPr>
        </p:nvSpPr>
        <p:spPr>
          <a:xfrm>
            <a:off x="457201" y="1381125"/>
            <a:ext cx="8228012" cy="3495675"/>
          </a:xfrm>
        </p:spPr>
        <p:txBody>
          <a:bodyPr>
            <a:normAutofit fontScale="92500" lnSpcReduction="10000"/>
          </a:bodyPr>
          <a:lstStyle/>
          <a:p>
            <a:r>
              <a:rPr lang="en-US" b="1" dirty="0">
                <a:solidFill>
                  <a:srgbClr val="FF0000"/>
                </a:solidFill>
              </a:rPr>
              <a:t>Set-group identification (SGID)</a:t>
            </a:r>
          </a:p>
          <a:p>
            <a:r>
              <a:rPr lang="en-US" dirty="0"/>
              <a:t>SGID permission on executable file</a:t>
            </a:r>
          </a:p>
          <a:p>
            <a:r>
              <a:rPr lang="en-US" dirty="0"/>
              <a:t>– SGID permission is similar to the SUID permission, only difference is – when the script or command with SGID on is run, it runs as if it were a member of the same group in which the file is a member.</a:t>
            </a:r>
          </a:p>
          <a:p>
            <a:endParaRPr lang="en-US" dirty="0"/>
          </a:p>
          <a:p>
            <a:r>
              <a:rPr lang="en-US" dirty="0"/>
              <a:t># ls -l /</a:t>
            </a:r>
            <a:r>
              <a:rPr lang="en-US" dirty="0" err="1"/>
              <a:t>usr</a:t>
            </a:r>
            <a:r>
              <a:rPr lang="en-US" dirty="0"/>
              <a:t>/bin/write</a:t>
            </a:r>
            <a:endParaRPr lang="en-IN" dirty="0"/>
          </a:p>
        </p:txBody>
      </p:sp>
      <p:sp>
        <p:nvSpPr>
          <p:cNvPr id="3" name="Title 2">
            <a:extLst>
              <a:ext uri="{FF2B5EF4-FFF2-40B4-BE49-F238E27FC236}">
                <a16:creationId xmlns:a16="http://schemas.microsoft.com/office/drawing/2014/main" id="{CB602711-B664-4109-81C9-53CF3C044FAE}"/>
              </a:ext>
            </a:extLst>
          </p:cNvPr>
          <p:cNvSpPr>
            <a:spLocks noGrp="1"/>
          </p:cNvSpPr>
          <p:nvPr>
            <p:ph type="title"/>
          </p:nvPr>
        </p:nvSpPr>
        <p:spPr/>
        <p:txBody>
          <a:bodyPr/>
          <a:lstStyle/>
          <a:p>
            <a:r>
              <a:rPr lang="en-US" dirty="0"/>
              <a:t>What is SUID and SGID?</a:t>
            </a:r>
            <a:endParaRPr lang="en-IN" dirty="0"/>
          </a:p>
        </p:txBody>
      </p:sp>
      <p:pic>
        <p:nvPicPr>
          <p:cNvPr id="5" name="Picture 4">
            <a:extLst>
              <a:ext uri="{FF2B5EF4-FFF2-40B4-BE49-F238E27FC236}">
                <a16:creationId xmlns:a16="http://schemas.microsoft.com/office/drawing/2014/main" id="{BF60407E-FD4B-4BBC-9E30-D37FDA1E300E}"/>
              </a:ext>
            </a:extLst>
          </p:cNvPr>
          <p:cNvPicPr>
            <a:picLocks noChangeAspect="1"/>
          </p:cNvPicPr>
          <p:nvPr/>
        </p:nvPicPr>
        <p:blipFill rotWithShape="1">
          <a:blip r:embed="rId2"/>
          <a:srcRect r="20833" b="73704"/>
          <a:stretch/>
        </p:blipFill>
        <p:spPr>
          <a:xfrm>
            <a:off x="473476" y="4800600"/>
            <a:ext cx="8156620" cy="1524000"/>
          </a:xfrm>
          <a:prstGeom prst="rect">
            <a:avLst/>
          </a:prstGeom>
        </p:spPr>
      </p:pic>
    </p:spTree>
    <p:extLst>
      <p:ext uri="{BB962C8B-B14F-4D97-AF65-F5344CB8AC3E}">
        <p14:creationId xmlns:p14="http://schemas.microsoft.com/office/powerpoint/2010/main" val="27430944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5CB89-F827-48DE-9843-B7AA3B181CC0}"/>
              </a:ext>
            </a:extLst>
          </p:cNvPr>
          <p:cNvSpPr>
            <a:spLocks noGrp="1"/>
          </p:cNvSpPr>
          <p:nvPr>
            <p:ph sz="quarter" idx="12"/>
          </p:nvPr>
        </p:nvSpPr>
        <p:spPr>
          <a:xfrm>
            <a:off x="457201" y="1381125"/>
            <a:ext cx="8228012" cy="3495675"/>
          </a:xfrm>
        </p:spPr>
        <p:txBody>
          <a:bodyPr>
            <a:normAutofit/>
          </a:bodyPr>
          <a:lstStyle/>
          <a:p>
            <a:r>
              <a:rPr lang="en-US" b="1" dirty="0">
                <a:solidFill>
                  <a:srgbClr val="FF0000"/>
                </a:solidFill>
              </a:rPr>
              <a:t>How to set GUID on a file?</a:t>
            </a:r>
          </a:p>
          <a:p>
            <a:r>
              <a:rPr lang="en-US" b="1" dirty="0">
                <a:solidFill>
                  <a:srgbClr val="FF0000"/>
                </a:solidFill>
              </a:rPr>
              <a:t># </a:t>
            </a:r>
            <a:r>
              <a:rPr lang="en-US" b="1" dirty="0" err="1">
                <a:solidFill>
                  <a:srgbClr val="FF0000"/>
                </a:solidFill>
              </a:rPr>
              <a:t>chmod</a:t>
            </a:r>
            <a:r>
              <a:rPr lang="en-US" b="1" dirty="0">
                <a:solidFill>
                  <a:srgbClr val="FF0000"/>
                </a:solidFill>
              </a:rPr>
              <a:t> 2555 [</a:t>
            </a:r>
            <a:r>
              <a:rPr lang="en-US" b="1" dirty="0" err="1">
                <a:solidFill>
                  <a:srgbClr val="FF0000"/>
                </a:solidFill>
              </a:rPr>
              <a:t>path_to_file</a:t>
            </a:r>
            <a:r>
              <a:rPr lang="en-US" b="1" dirty="0">
                <a:solidFill>
                  <a:srgbClr val="FF0000"/>
                </a:solidFill>
              </a:rPr>
              <a:t>]</a:t>
            </a:r>
            <a:endParaRPr lang="en-IN" dirty="0"/>
          </a:p>
        </p:txBody>
      </p:sp>
      <p:sp>
        <p:nvSpPr>
          <p:cNvPr id="3" name="Title 2">
            <a:extLst>
              <a:ext uri="{FF2B5EF4-FFF2-40B4-BE49-F238E27FC236}">
                <a16:creationId xmlns:a16="http://schemas.microsoft.com/office/drawing/2014/main" id="{CB602711-B664-4109-81C9-53CF3C044FAE}"/>
              </a:ext>
            </a:extLst>
          </p:cNvPr>
          <p:cNvSpPr>
            <a:spLocks noGrp="1"/>
          </p:cNvSpPr>
          <p:nvPr>
            <p:ph type="title"/>
          </p:nvPr>
        </p:nvSpPr>
        <p:spPr/>
        <p:txBody>
          <a:bodyPr/>
          <a:lstStyle/>
          <a:p>
            <a:r>
              <a:rPr lang="en-US" dirty="0"/>
              <a:t>What is SUID and SGID?</a:t>
            </a:r>
            <a:endParaRPr lang="en-IN" dirty="0"/>
          </a:p>
        </p:txBody>
      </p:sp>
    </p:spTree>
    <p:extLst>
      <p:ext uri="{BB962C8B-B14F-4D97-AF65-F5344CB8AC3E}">
        <p14:creationId xmlns:p14="http://schemas.microsoft.com/office/powerpoint/2010/main" val="16433609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5CB89-F827-48DE-9843-B7AA3B181CC0}"/>
              </a:ext>
            </a:extLst>
          </p:cNvPr>
          <p:cNvSpPr>
            <a:spLocks noGrp="1"/>
          </p:cNvSpPr>
          <p:nvPr>
            <p:ph sz="quarter" idx="12"/>
          </p:nvPr>
        </p:nvSpPr>
        <p:spPr>
          <a:xfrm>
            <a:off x="457201" y="1381125"/>
            <a:ext cx="8228012" cy="4943475"/>
          </a:xfrm>
        </p:spPr>
        <p:txBody>
          <a:bodyPr>
            <a:normAutofit lnSpcReduction="10000"/>
          </a:bodyPr>
          <a:lstStyle/>
          <a:p>
            <a:r>
              <a:rPr lang="en-US" b="1" dirty="0">
                <a:solidFill>
                  <a:srgbClr val="FF0000"/>
                </a:solidFill>
              </a:rPr>
              <a:t>SGID on a directory</a:t>
            </a:r>
          </a:p>
          <a:p>
            <a:r>
              <a:rPr lang="en-US" dirty="0"/>
              <a:t>– When SGID permission is set on a directory, files created in the directory belong to the group of which the directory is a member.</a:t>
            </a:r>
          </a:p>
          <a:p>
            <a:r>
              <a:rPr lang="en-US" dirty="0"/>
              <a:t>– For example if a user having write permission in the directory creates a file there, that file is a member of the same group as the directory and not the user’s group.</a:t>
            </a:r>
          </a:p>
          <a:p>
            <a:r>
              <a:rPr lang="en-US" dirty="0"/>
              <a:t>– This is very useful in creating shared directories.</a:t>
            </a:r>
          </a:p>
          <a:p>
            <a:r>
              <a:rPr lang="en-US" dirty="0"/>
              <a:t>How to set SGID on a directory</a:t>
            </a:r>
          </a:p>
          <a:p>
            <a:r>
              <a:rPr lang="en-US" dirty="0"/>
              <a:t># </a:t>
            </a:r>
            <a:r>
              <a:rPr lang="en-US" dirty="0" err="1"/>
              <a:t>chmod</a:t>
            </a:r>
            <a:r>
              <a:rPr lang="en-US" dirty="0"/>
              <a:t> </a:t>
            </a:r>
            <a:r>
              <a:rPr lang="en-US" dirty="0" err="1"/>
              <a:t>g+s</a:t>
            </a:r>
            <a:r>
              <a:rPr lang="en-US" dirty="0"/>
              <a:t> [</a:t>
            </a:r>
            <a:r>
              <a:rPr lang="en-US" dirty="0" err="1"/>
              <a:t>path_to_directory</a:t>
            </a:r>
            <a:r>
              <a:rPr lang="en-US" dirty="0"/>
              <a:t>]</a:t>
            </a:r>
            <a:endParaRPr lang="en-IN" dirty="0"/>
          </a:p>
        </p:txBody>
      </p:sp>
      <p:sp>
        <p:nvSpPr>
          <p:cNvPr id="3" name="Title 2">
            <a:extLst>
              <a:ext uri="{FF2B5EF4-FFF2-40B4-BE49-F238E27FC236}">
                <a16:creationId xmlns:a16="http://schemas.microsoft.com/office/drawing/2014/main" id="{CB602711-B664-4109-81C9-53CF3C044FAE}"/>
              </a:ext>
            </a:extLst>
          </p:cNvPr>
          <p:cNvSpPr>
            <a:spLocks noGrp="1"/>
          </p:cNvSpPr>
          <p:nvPr>
            <p:ph type="title"/>
          </p:nvPr>
        </p:nvSpPr>
        <p:spPr/>
        <p:txBody>
          <a:bodyPr/>
          <a:lstStyle/>
          <a:p>
            <a:r>
              <a:rPr lang="en-US" dirty="0"/>
              <a:t>What is SUID and SGID?</a:t>
            </a:r>
            <a:endParaRPr lang="en-IN" dirty="0"/>
          </a:p>
        </p:txBody>
      </p:sp>
    </p:spTree>
    <p:extLst>
      <p:ext uri="{BB962C8B-B14F-4D97-AF65-F5344CB8AC3E}">
        <p14:creationId xmlns:p14="http://schemas.microsoft.com/office/powerpoint/2010/main" val="32285167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6C5445-0BC6-4059-9D0D-D1EE1067EAA6}"/>
              </a:ext>
            </a:extLst>
          </p:cNvPr>
          <p:cNvSpPr>
            <a:spLocks noGrp="1"/>
          </p:cNvSpPr>
          <p:nvPr>
            <p:ph sz="quarter" idx="12"/>
          </p:nvPr>
        </p:nvSpPr>
        <p:spPr/>
        <p:txBody>
          <a:bodyPr>
            <a:normAutofit fontScale="85000" lnSpcReduction="20000"/>
          </a:bodyPr>
          <a:lstStyle/>
          <a:p>
            <a:r>
              <a:rPr lang="en-US" dirty="0"/>
              <a:t> A profile file is a start-up file of an UNIX user, like the autoexec.bat file of DOS. </a:t>
            </a:r>
          </a:p>
          <a:p>
            <a:r>
              <a:rPr lang="en-US" dirty="0"/>
              <a:t>When a UNIX user tries to login to his account, the operating system executes a lot of system files to set up the user account before returning the prompt to the user.</a:t>
            </a:r>
          </a:p>
          <a:p>
            <a:r>
              <a:rPr lang="en-US" dirty="0"/>
              <a:t>    In addition to the system settings, the user might wish to have some specific settings for his own account. </a:t>
            </a:r>
          </a:p>
          <a:p>
            <a:r>
              <a:rPr lang="en-US" dirty="0"/>
              <a:t>To achieve this in UNIX, at the end of the login process, the operating system executes a file at the user level, if present. This file is called profile file.</a:t>
            </a:r>
          </a:p>
          <a:p>
            <a:r>
              <a:rPr lang="en-US" dirty="0"/>
              <a:t>   The name of the profile file varies depending on the default shell of the user. </a:t>
            </a:r>
          </a:p>
          <a:p>
            <a:r>
              <a:rPr lang="en-US" dirty="0"/>
              <a:t>The profile file, if present, should always be in the home directory of the user. </a:t>
            </a:r>
            <a:endParaRPr lang="en-IN" dirty="0"/>
          </a:p>
        </p:txBody>
      </p:sp>
      <p:sp>
        <p:nvSpPr>
          <p:cNvPr id="3" name="Title 2">
            <a:extLst>
              <a:ext uri="{FF2B5EF4-FFF2-40B4-BE49-F238E27FC236}">
                <a16:creationId xmlns:a16="http://schemas.microsoft.com/office/drawing/2014/main" id="{895902AE-91A0-4DC2-A6A8-088569F26A11}"/>
              </a:ext>
            </a:extLst>
          </p:cNvPr>
          <p:cNvSpPr>
            <a:spLocks noGrp="1"/>
          </p:cNvSpPr>
          <p:nvPr>
            <p:ph type="title"/>
          </p:nvPr>
        </p:nvSpPr>
        <p:spPr/>
        <p:txBody>
          <a:bodyPr/>
          <a:lstStyle/>
          <a:p>
            <a:r>
              <a:rPr lang="en-US" dirty="0"/>
              <a:t>What is a profile file?</a:t>
            </a:r>
            <a:endParaRPr lang="en-IN" dirty="0"/>
          </a:p>
        </p:txBody>
      </p:sp>
    </p:spTree>
    <p:extLst>
      <p:ext uri="{BB962C8B-B14F-4D97-AF65-F5344CB8AC3E}">
        <p14:creationId xmlns:p14="http://schemas.microsoft.com/office/powerpoint/2010/main" val="12144915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6C5445-0BC6-4059-9D0D-D1EE1067EAA6}"/>
              </a:ext>
            </a:extLst>
          </p:cNvPr>
          <p:cNvSpPr>
            <a:spLocks noGrp="1"/>
          </p:cNvSpPr>
          <p:nvPr>
            <p:ph sz="quarter" idx="12"/>
          </p:nvPr>
        </p:nvSpPr>
        <p:spPr>
          <a:xfrm>
            <a:off x="457201" y="1381125"/>
            <a:ext cx="8228012" cy="2886073"/>
          </a:xfrm>
        </p:spPr>
        <p:txBody>
          <a:bodyPr>
            <a:normAutofit fontScale="92500"/>
          </a:bodyPr>
          <a:lstStyle/>
          <a:p>
            <a:r>
              <a:rPr lang="en-US" dirty="0"/>
              <a:t>The following are the profile files of the commonly used shells:</a:t>
            </a:r>
          </a:p>
          <a:p>
            <a:r>
              <a:rPr lang="en-US" dirty="0"/>
              <a:t>The specific settings which an </a:t>
            </a:r>
            <a:r>
              <a:rPr lang="en-US" dirty="0" err="1"/>
              <a:t>unix</a:t>
            </a:r>
            <a:r>
              <a:rPr lang="en-US" dirty="0"/>
              <a:t> user usually does is:</a:t>
            </a:r>
          </a:p>
          <a:p>
            <a:pPr lvl="1"/>
            <a:r>
              <a:rPr lang="en-US" dirty="0"/>
              <a:t>Setting of any environment variable</a:t>
            </a:r>
          </a:p>
          <a:p>
            <a:pPr lvl="1"/>
            <a:r>
              <a:rPr lang="en-US" dirty="0"/>
              <a:t>Setting of any alias.(Though it is always recommended to keep the aliases in a separate file).</a:t>
            </a:r>
          </a:p>
          <a:p>
            <a:pPr lvl="1"/>
            <a:r>
              <a:rPr lang="en-US" dirty="0"/>
              <a:t>Setting of PATH variable or any other path variables.</a:t>
            </a:r>
            <a:endParaRPr lang="en-IN" dirty="0"/>
          </a:p>
        </p:txBody>
      </p:sp>
      <p:sp>
        <p:nvSpPr>
          <p:cNvPr id="3" name="Title 2">
            <a:extLst>
              <a:ext uri="{FF2B5EF4-FFF2-40B4-BE49-F238E27FC236}">
                <a16:creationId xmlns:a16="http://schemas.microsoft.com/office/drawing/2014/main" id="{895902AE-91A0-4DC2-A6A8-088569F26A11}"/>
              </a:ext>
            </a:extLst>
          </p:cNvPr>
          <p:cNvSpPr>
            <a:spLocks noGrp="1"/>
          </p:cNvSpPr>
          <p:nvPr>
            <p:ph type="title"/>
          </p:nvPr>
        </p:nvSpPr>
        <p:spPr/>
        <p:txBody>
          <a:bodyPr/>
          <a:lstStyle/>
          <a:p>
            <a:r>
              <a:rPr lang="en-US" dirty="0"/>
              <a:t>What is a profile file?</a:t>
            </a:r>
            <a:endParaRPr lang="en-IN" dirty="0"/>
          </a:p>
        </p:txBody>
      </p:sp>
      <p:graphicFrame>
        <p:nvGraphicFramePr>
          <p:cNvPr id="4" name="Table 3">
            <a:extLst>
              <a:ext uri="{FF2B5EF4-FFF2-40B4-BE49-F238E27FC236}">
                <a16:creationId xmlns:a16="http://schemas.microsoft.com/office/drawing/2014/main" id="{8BB67677-4F1B-4A8B-84B4-D7EB725A1C21}"/>
              </a:ext>
            </a:extLst>
          </p:cNvPr>
          <p:cNvGraphicFramePr>
            <a:graphicFrameLocks noGrp="1"/>
          </p:cNvGraphicFramePr>
          <p:nvPr>
            <p:extLst>
              <p:ext uri="{D42A27DB-BD31-4B8C-83A1-F6EECF244321}">
                <p14:modId xmlns:p14="http://schemas.microsoft.com/office/powerpoint/2010/main" val="594971925"/>
              </p:ext>
            </p:extLst>
          </p:nvPr>
        </p:nvGraphicFramePr>
        <p:xfrm>
          <a:off x="609600" y="4572957"/>
          <a:ext cx="2743200" cy="1920240"/>
        </p:xfrm>
        <a:graphic>
          <a:graphicData uri="http://schemas.openxmlformats.org/drawingml/2006/table">
            <a:tbl>
              <a:tblPr/>
              <a:tblGrid>
                <a:gridCol w="1371600">
                  <a:extLst>
                    <a:ext uri="{9D8B030D-6E8A-4147-A177-3AD203B41FA5}">
                      <a16:colId xmlns:a16="http://schemas.microsoft.com/office/drawing/2014/main" val="4043262502"/>
                    </a:ext>
                  </a:extLst>
                </a:gridCol>
                <a:gridCol w="1371600">
                  <a:extLst>
                    <a:ext uri="{9D8B030D-6E8A-4147-A177-3AD203B41FA5}">
                      <a16:colId xmlns:a16="http://schemas.microsoft.com/office/drawing/2014/main" val="3867441119"/>
                    </a:ext>
                  </a:extLst>
                </a:gridCol>
              </a:tblGrid>
              <a:tr h="0">
                <a:tc>
                  <a:txBody>
                    <a:bodyPr/>
                    <a:lstStyle/>
                    <a:p>
                      <a:pPr algn="l"/>
                      <a:r>
                        <a:rPr lang="en-IN" b="1" dirty="0">
                          <a:effectLst/>
                        </a:rPr>
                        <a:t>Shell</a:t>
                      </a:r>
                      <a:endParaRPr lang="en-IN"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IN" b="1">
                          <a:effectLst/>
                        </a:rPr>
                        <a:t>Profile File</a:t>
                      </a:r>
                      <a:endParaRPr lang="en-IN">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2224575"/>
                  </a:ext>
                </a:extLst>
              </a:tr>
              <a:tr h="0">
                <a:tc>
                  <a:txBody>
                    <a:bodyPr/>
                    <a:lstStyle/>
                    <a:p>
                      <a:pPr algn="l"/>
                      <a:r>
                        <a:rPr lang="en-IN" dirty="0" err="1">
                          <a:effectLst/>
                        </a:rPr>
                        <a:t>Ksh</a:t>
                      </a:r>
                      <a:endParaRPr lang="en-IN"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IN">
                          <a:effectLst/>
                        </a:rPr>
                        <a:t>.profile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4954955"/>
                  </a:ext>
                </a:extLst>
              </a:tr>
              <a:tr h="0">
                <a:tc>
                  <a:txBody>
                    <a:bodyPr/>
                    <a:lstStyle/>
                    <a:p>
                      <a:pPr algn="l"/>
                      <a:r>
                        <a:rPr lang="en-IN">
                          <a:effectLst/>
                        </a:rPr>
                        <a:t>Bourne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IN">
                          <a:effectLst/>
                        </a:rPr>
                        <a:t>.profile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4218683"/>
                  </a:ext>
                </a:extLst>
              </a:tr>
              <a:tr h="0">
                <a:tc>
                  <a:txBody>
                    <a:bodyPr/>
                    <a:lstStyle/>
                    <a:p>
                      <a:pPr algn="l"/>
                      <a:r>
                        <a:rPr lang="en-IN">
                          <a:effectLst/>
                        </a:rPr>
                        <a:t>Bash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IN">
                          <a:effectLst/>
                        </a:rPr>
                        <a:t>.bash_profile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1074600"/>
                  </a:ext>
                </a:extLst>
              </a:tr>
              <a:tr h="0">
                <a:tc>
                  <a:txBody>
                    <a:bodyPr/>
                    <a:lstStyle/>
                    <a:p>
                      <a:pPr algn="l"/>
                      <a:r>
                        <a:rPr lang="en-IN">
                          <a:effectLst/>
                        </a:rPr>
                        <a:t>Tcsh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IN">
                          <a:effectLst/>
                        </a:rPr>
                        <a:t>.login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5486202"/>
                  </a:ext>
                </a:extLst>
              </a:tr>
              <a:tr h="0">
                <a:tc>
                  <a:txBody>
                    <a:bodyPr/>
                    <a:lstStyle/>
                    <a:p>
                      <a:pPr algn="l"/>
                      <a:r>
                        <a:rPr lang="en-IN">
                          <a:effectLst/>
                        </a:rPr>
                        <a:t>Csh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IN" dirty="0">
                          <a:effectLst/>
                        </a:rPr>
                        <a:t>.login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231690"/>
                  </a:ext>
                </a:extLst>
              </a:tr>
            </a:tbl>
          </a:graphicData>
        </a:graphic>
      </p:graphicFrame>
      <p:sp>
        <p:nvSpPr>
          <p:cNvPr id="5" name="Rectangle 1">
            <a:extLst>
              <a:ext uri="{FF2B5EF4-FFF2-40B4-BE49-F238E27FC236}">
                <a16:creationId xmlns:a16="http://schemas.microsoft.com/office/drawing/2014/main" id="{BB80702F-2441-4327-B7F9-D2AFEB766A57}"/>
              </a:ext>
            </a:extLst>
          </p:cNvPr>
          <p:cNvSpPr>
            <a:spLocks noChangeArrowheads="1"/>
          </p:cNvSpPr>
          <p:nvPr/>
        </p:nvSpPr>
        <p:spPr bwMode="auto">
          <a:xfrm>
            <a:off x="1294607" y="44200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A120D1A-8FCE-419B-8E04-D79C2C552B74}"/>
              </a:ext>
            </a:extLst>
          </p:cNvPr>
          <p:cNvSpPr txBox="1"/>
          <p:nvPr/>
        </p:nvSpPr>
        <p:spPr>
          <a:xfrm>
            <a:off x="3657600" y="4680207"/>
            <a:ext cx="5160452" cy="646331"/>
          </a:xfrm>
          <a:prstGeom prst="rect">
            <a:avLst/>
          </a:prstGeom>
          <a:noFill/>
        </p:spPr>
        <p:txBody>
          <a:bodyPr wrap="none" rtlCol="0">
            <a:spAutoFit/>
          </a:bodyPr>
          <a:lstStyle/>
          <a:p>
            <a:r>
              <a:rPr lang="en-US" dirty="0">
                <a:solidFill>
                  <a:srgbClr val="FF0000"/>
                </a:solidFill>
              </a:rPr>
              <a:t>A typical </a:t>
            </a:r>
            <a:r>
              <a:rPr lang="en-US" dirty="0" err="1">
                <a:solidFill>
                  <a:srgbClr val="FF0000"/>
                </a:solidFill>
              </a:rPr>
              <a:t>ksh</a:t>
            </a:r>
            <a:r>
              <a:rPr lang="en-US" dirty="0">
                <a:solidFill>
                  <a:srgbClr val="FF0000"/>
                </a:solidFill>
              </a:rPr>
              <a:t> profile file will look as shown below:</a:t>
            </a:r>
          </a:p>
          <a:p>
            <a:r>
              <a:rPr lang="en-US" dirty="0">
                <a:solidFill>
                  <a:srgbClr val="FF0000"/>
                </a:solidFill>
              </a:rPr>
              <a:t>#cat $HOME/.profile</a:t>
            </a:r>
            <a:endParaRPr lang="en-IN" dirty="0">
              <a:solidFill>
                <a:srgbClr val="FF0000"/>
              </a:solidFill>
            </a:endParaRPr>
          </a:p>
        </p:txBody>
      </p:sp>
    </p:spTree>
    <p:extLst>
      <p:ext uri="{BB962C8B-B14F-4D97-AF65-F5344CB8AC3E}">
        <p14:creationId xmlns:p14="http://schemas.microsoft.com/office/powerpoint/2010/main" val="24038475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80A3A-E464-4594-BE30-B5C14D285F1E}"/>
              </a:ext>
            </a:extLst>
          </p:cNvPr>
          <p:cNvSpPr>
            <a:spLocks noGrp="1"/>
          </p:cNvSpPr>
          <p:nvPr>
            <p:ph sz="quarter" idx="12"/>
          </p:nvPr>
        </p:nvSpPr>
        <p:spPr>
          <a:xfrm>
            <a:off x="457201" y="1381125"/>
            <a:ext cx="8228012" cy="2657475"/>
          </a:xfrm>
        </p:spPr>
        <p:txBody>
          <a:bodyPr/>
          <a:lstStyle/>
          <a:p>
            <a:r>
              <a:rPr lang="en-IN" dirty="0"/>
              <a:t>$ echo $TERM</a:t>
            </a:r>
          </a:p>
          <a:p>
            <a:r>
              <a:rPr lang="en-IN" dirty="0"/>
              <a:t>echo $SHELL</a:t>
            </a:r>
          </a:p>
          <a:p>
            <a:r>
              <a:rPr lang="en-IN" dirty="0"/>
              <a:t>export TERM=xterm-256color</a:t>
            </a:r>
          </a:p>
          <a:p>
            <a:r>
              <a:rPr lang="en-IN" dirty="0"/>
              <a:t>echo $LS_COLORS</a:t>
            </a:r>
          </a:p>
          <a:p>
            <a:endParaRPr lang="en-IN" dirty="0"/>
          </a:p>
          <a:p>
            <a:endParaRPr lang="en-IN" dirty="0"/>
          </a:p>
        </p:txBody>
      </p:sp>
      <p:sp>
        <p:nvSpPr>
          <p:cNvPr id="3" name="Title 2">
            <a:extLst>
              <a:ext uri="{FF2B5EF4-FFF2-40B4-BE49-F238E27FC236}">
                <a16:creationId xmlns:a16="http://schemas.microsoft.com/office/drawing/2014/main" id="{627D0F83-0BA6-49CD-B5FB-97D07684546B}"/>
              </a:ext>
            </a:extLst>
          </p:cNvPr>
          <p:cNvSpPr>
            <a:spLocks noGrp="1"/>
          </p:cNvSpPr>
          <p:nvPr>
            <p:ph type="title"/>
          </p:nvPr>
        </p:nvSpPr>
        <p:spPr/>
        <p:txBody>
          <a:bodyPr/>
          <a:lstStyle/>
          <a:p>
            <a:r>
              <a:rPr lang="en-IN" dirty="0"/>
              <a:t>Setting the Terminal Type: </a:t>
            </a:r>
          </a:p>
        </p:txBody>
      </p:sp>
      <p:graphicFrame>
        <p:nvGraphicFramePr>
          <p:cNvPr id="4" name="Table 3">
            <a:extLst>
              <a:ext uri="{FF2B5EF4-FFF2-40B4-BE49-F238E27FC236}">
                <a16:creationId xmlns:a16="http://schemas.microsoft.com/office/drawing/2014/main" id="{24534141-6FA0-40F0-A8E8-C86D72A32958}"/>
              </a:ext>
            </a:extLst>
          </p:cNvPr>
          <p:cNvGraphicFramePr>
            <a:graphicFrameLocks noGrp="1"/>
          </p:cNvGraphicFramePr>
          <p:nvPr>
            <p:extLst>
              <p:ext uri="{D42A27DB-BD31-4B8C-83A1-F6EECF244321}">
                <p14:modId xmlns:p14="http://schemas.microsoft.com/office/powerpoint/2010/main" val="1521062101"/>
              </p:ext>
            </p:extLst>
          </p:nvPr>
        </p:nvGraphicFramePr>
        <p:xfrm>
          <a:off x="457201" y="4542764"/>
          <a:ext cx="8149566" cy="1584960"/>
        </p:xfrm>
        <a:graphic>
          <a:graphicData uri="http://schemas.openxmlformats.org/drawingml/2006/table">
            <a:tbl>
              <a:tblPr/>
              <a:tblGrid>
                <a:gridCol w="3272766">
                  <a:extLst>
                    <a:ext uri="{9D8B030D-6E8A-4147-A177-3AD203B41FA5}">
                      <a16:colId xmlns:a16="http://schemas.microsoft.com/office/drawing/2014/main" val="3326959909"/>
                    </a:ext>
                  </a:extLst>
                </a:gridCol>
                <a:gridCol w="4876800">
                  <a:extLst>
                    <a:ext uri="{9D8B030D-6E8A-4147-A177-3AD203B41FA5}">
                      <a16:colId xmlns:a16="http://schemas.microsoft.com/office/drawing/2014/main" val="3465744051"/>
                    </a:ext>
                  </a:extLst>
                </a:gridCol>
              </a:tblGrid>
              <a:tr h="0">
                <a:tc>
                  <a:txBody>
                    <a:bodyPr/>
                    <a:lstStyle/>
                    <a:p>
                      <a:pPr algn="l" fontAlgn="b"/>
                      <a:r>
                        <a:rPr lang="en-IN" b="1">
                          <a:effectLst/>
                          <a:latin typeface="BentonSans"/>
                        </a:rPr>
                        <a:t>Shell</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00ED33"/>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b="1">
                          <a:effectLst/>
                          <a:latin typeface="BentonSans"/>
                        </a:rPr>
                        <a:t>Command</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00F533"/>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49187976"/>
                  </a:ext>
                </a:extLst>
              </a:tr>
              <a:tr h="0">
                <a:tc>
                  <a:txBody>
                    <a:bodyPr/>
                    <a:lstStyle/>
                    <a:p>
                      <a:pPr algn="l" fontAlgn="t"/>
                      <a:r>
                        <a:rPr lang="en-IN">
                          <a:effectLst/>
                        </a:rPr>
                        <a:t>csh or tcsh</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dirty="0" err="1">
                          <a:effectLst/>
                        </a:rPr>
                        <a:t>setenv</a:t>
                      </a:r>
                      <a:r>
                        <a:rPr lang="en-IN" dirty="0">
                          <a:effectLst/>
                        </a:rPr>
                        <a:t> TERM vt100</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34886725"/>
                  </a:ext>
                </a:extLst>
              </a:tr>
              <a:tr h="0">
                <a:tc>
                  <a:txBody>
                    <a:bodyPr/>
                    <a:lstStyle/>
                    <a:p>
                      <a:pPr algn="l" fontAlgn="t"/>
                      <a:r>
                        <a:rPr lang="en-IN">
                          <a:effectLst/>
                        </a:rPr>
                        <a:t>sh</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a:effectLst/>
                        </a:rPr>
                        <a:t>TERM=vt100; export TERM</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8426699"/>
                  </a:ext>
                </a:extLst>
              </a:tr>
              <a:tr h="0">
                <a:tc>
                  <a:txBody>
                    <a:bodyPr/>
                    <a:lstStyle/>
                    <a:p>
                      <a:pPr algn="l" fontAlgn="t"/>
                      <a:r>
                        <a:rPr lang="en-IN">
                          <a:effectLst/>
                        </a:rPr>
                        <a:t>ksh, bash, or zsh</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dirty="0">
                          <a:effectLst/>
                        </a:rPr>
                        <a:t>export TERM=vt100</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10977703"/>
                  </a:ext>
                </a:extLst>
              </a:tr>
            </a:tbl>
          </a:graphicData>
        </a:graphic>
      </p:graphicFrame>
    </p:spTree>
    <p:extLst>
      <p:ext uri="{BB962C8B-B14F-4D97-AF65-F5344CB8AC3E}">
        <p14:creationId xmlns:p14="http://schemas.microsoft.com/office/powerpoint/2010/main" val="4008082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IN" dirty="0"/>
              <a:t>Unix Architecture</a:t>
            </a:r>
          </a:p>
          <a:p>
            <a:r>
              <a:rPr lang="en-IN" dirty="0"/>
              <a:t>System Bootup</a:t>
            </a:r>
          </a:p>
          <a:p>
            <a:r>
              <a:rPr lang="en-IN" dirty="0"/>
              <a:t>Login Management</a:t>
            </a:r>
          </a:p>
          <a:p>
            <a:r>
              <a:rPr lang="en-IN" dirty="0"/>
              <a:t>Directories and Files</a:t>
            </a:r>
          </a:p>
          <a:p>
            <a:r>
              <a:rPr lang="en-IN" dirty="0"/>
              <a:t>Unix File Management</a:t>
            </a:r>
          </a:p>
          <a:p>
            <a:r>
              <a:rPr lang="en-IN" dirty="0"/>
              <a:t>Standard Unix Streams</a:t>
            </a:r>
          </a:p>
          <a:p>
            <a:r>
              <a:rPr lang="en-IN" dirty="0"/>
              <a:t>Unix Directories</a:t>
            </a:r>
          </a:p>
          <a:p>
            <a:endParaRPr lang="en-IN" dirty="0"/>
          </a:p>
        </p:txBody>
      </p:sp>
      <p:sp>
        <p:nvSpPr>
          <p:cNvPr id="3" name="Title 2"/>
          <p:cNvSpPr>
            <a:spLocks noGrp="1"/>
          </p:cNvSpPr>
          <p:nvPr>
            <p:ph type="title"/>
          </p:nvPr>
        </p:nvSpPr>
        <p:spPr/>
        <p:txBody>
          <a:bodyPr/>
          <a:lstStyle/>
          <a:p>
            <a:r>
              <a:rPr lang="en-US" dirty="0"/>
              <a:t>Unix</a:t>
            </a:r>
            <a:endParaRPr lang="en-IN" dirty="0"/>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1190E-B0AB-4D9B-A09C-6DE0ED5086D1}"/>
              </a:ext>
            </a:extLst>
          </p:cNvPr>
          <p:cNvSpPr>
            <a:spLocks noGrp="1"/>
          </p:cNvSpPr>
          <p:nvPr>
            <p:ph type="title"/>
          </p:nvPr>
        </p:nvSpPr>
        <p:spPr/>
        <p:txBody>
          <a:bodyPr/>
          <a:lstStyle/>
          <a:p>
            <a:r>
              <a:rPr lang="en-US" dirty="0"/>
              <a:t>Kernel</a:t>
            </a:r>
            <a:endParaRPr lang="en-IN" dirty="0"/>
          </a:p>
        </p:txBody>
      </p:sp>
      <p:pic>
        <p:nvPicPr>
          <p:cNvPr id="6146" name="Picture 2" descr="microkernel-vs-monolithic-kernel">
            <a:extLst>
              <a:ext uri="{FF2B5EF4-FFF2-40B4-BE49-F238E27FC236}">
                <a16:creationId xmlns:a16="http://schemas.microsoft.com/office/drawing/2014/main" id="{504FDEE1-F693-4E19-90F3-D84A8CB4D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97" y="1600200"/>
            <a:ext cx="8205260" cy="469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9477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6F64BC-FA74-419B-BB27-9E6BB1301189}"/>
              </a:ext>
            </a:extLst>
          </p:cNvPr>
          <p:cNvSpPr>
            <a:spLocks noGrp="1"/>
          </p:cNvSpPr>
          <p:nvPr>
            <p:ph type="title"/>
          </p:nvPr>
        </p:nvSpPr>
        <p:spPr/>
        <p:txBody>
          <a:bodyPr/>
          <a:lstStyle/>
          <a:p>
            <a:r>
              <a:rPr lang="en-IN" dirty="0"/>
              <a:t>Java Installation</a:t>
            </a:r>
          </a:p>
        </p:txBody>
      </p:sp>
      <p:pic>
        <p:nvPicPr>
          <p:cNvPr id="5" name="Picture 4">
            <a:extLst>
              <a:ext uri="{FF2B5EF4-FFF2-40B4-BE49-F238E27FC236}">
                <a16:creationId xmlns:a16="http://schemas.microsoft.com/office/drawing/2014/main" id="{5E998D79-556F-497C-8672-C4285A74235D}"/>
              </a:ext>
            </a:extLst>
          </p:cNvPr>
          <p:cNvPicPr>
            <a:picLocks noChangeAspect="1"/>
          </p:cNvPicPr>
          <p:nvPr/>
        </p:nvPicPr>
        <p:blipFill rotWithShape="1">
          <a:blip r:embed="rId2"/>
          <a:srcRect t="2963" b="27407"/>
          <a:stretch/>
        </p:blipFill>
        <p:spPr>
          <a:xfrm>
            <a:off x="0" y="2514600"/>
            <a:ext cx="9144000" cy="3581400"/>
          </a:xfrm>
          <a:prstGeom prst="rect">
            <a:avLst/>
          </a:prstGeom>
        </p:spPr>
      </p:pic>
      <p:sp>
        <p:nvSpPr>
          <p:cNvPr id="6" name="TextBox 5">
            <a:extLst>
              <a:ext uri="{FF2B5EF4-FFF2-40B4-BE49-F238E27FC236}">
                <a16:creationId xmlns:a16="http://schemas.microsoft.com/office/drawing/2014/main" id="{AE154D36-D788-424E-AB3F-99409E47F182}"/>
              </a:ext>
            </a:extLst>
          </p:cNvPr>
          <p:cNvSpPr txBox="1"/>
          <p:nvPr/>
        </p:nvSpPr>
        <p:spPr>
          <a:xfrm>
            <a:off x="1828801" y="1365804"/>
            <a:ext cx="4572000" cy="646331"/>
          </a:xfrm>
          <a:prstGeom prst="rect">
            <a:avLst/>
          </a:prstGeom>
          <a:noFill/>
        </p:spPr>
        <p:txBody>
          <a:bodyPr wrap="square" rtlCol="0">
            <a:spAutoFit/>
          </a:bodyPr>
          <a:lstStyle/>
          <a:p>
            <a:r>
              <a:rPr lang="en-IN" b="1" dirty="0">
                <a:solidFill>
                  <a:srgbClr val="FF0000"/>
                </a:solidFill>
              </a:rPr>
              <a:t>sudo apt update</a:t>
            </a:r>
          </a:p>
          <a:p>
            <a:r>
              <a:rPr lang="en-IN" b="1" dirty="0">
                <a:solidFill>
                  <a:srgbClr val="FF0000"/>
                </a:solidFill>
              </a:rPr>
              <a:t>java -version</a:t>
            </a:r>
          </a:p>
        </p:txBody>
      </p:sp>
    </p:spTree>
    <p:extLst>
      <p:ext uri="{BB962C8B-B14F-4D97-AF65-F5344CB8AC3E}">
        <p14:creationId xmlns:p14="http://schemas.microsoft.com/office/powerpoint/2010/main" val="42499869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6F64BC-FA74-419B-BB27-9E6BB1301189}"/>
              </a:ext>
            </a:extLst>
          </p:cNvPr>
          <p:cNvSpPr>
            <a:spLocks noGrp="1"/>
          </p:cNvSpPr>
          <p:nvPr>
            <p:ph type="title"/>
          </p:nvPr>
        </p:nvSpPr>
        <p:spPr/>
        <p:txBody>
          <a:bodyPr/>
          <a:lstStyle/>
          <a:p>
            <a:r>
              <a:rPr lang="en-IN" dirty="0"/>
              <a:t>Java Installation</a:t>
            </a:r>
          </a:p>
        </p:txBody>
      </p:sp>
      <p:sp>
        <p:nvSpPr>
          <p:cNvPr id="6" name="TextBox 5">
            <a:extLst>
              <a:ext uri="{FF2B5EF4-FFF2-40B4-BE49-F238E27FC236}">
                <a16:creationId xmlns:a16="http://schemas.microsoft.com/office/drawing/2014/main" id="{AE154D36-D788-424E-AB3F-99409E47F182}"/>
              </a:ext>
            </a:extLst>
          </p:cNvPr>
          <p:cNvSpPr txBox="1"/>
          <p:nvPr/>
        </p:nvSpPr>
        <p:spPr>
          <a:xfrm>
            <a:off x="1828801" y="1365804"/>
            <a:ext cx="4572000" cy="369332"/>
          </a:xfrm>
          <a:prstGeom prst="rect">
            <a:avLst/>
          </a:prstGeom>
          <a:noFill/>
        </p:spPr>
        <p:txBody>
          <a:bodyPr wrap="square" rtlCol="0">
            <a:spAutoFit/>
          </a:bodyPr>
          <a:lstStyle/>
          <a:p>
            <a:r>
              <a:rPr lang="en-IN" b="1" dirty="0">
                <a:solidFill>
                  <a:srgbClr val="FF0000"/>
                </a:solidFill>
              </a:rPr>
              <a:t>sudo apt install openjdk-8-jre-headless</a:t>
            </a:r>
          </a:p>
        </p:txBody>
      </p:sp>
      <p:pic>
        <p:nvPicPr>
          <p:cNvPr id="4" name="Picture 3">
            <a:extLst>
              <a:ext uri="{FF2B5EF4-FFF2-40B4-BE49-F238E27FC236}">
                <a16:creationId xmlns:a16="http://schemas.microsoft.com/office/drawing/2014/main" id="{F692F5B2-7D59-46E0-B9E3-9CF6432357B3}"/>
              </a:ext>
            </a:extLst>
          </p:cNvPr>
          <p:cNvPicPr>
            <a:picLocks noChangeAspect="1"/>
          </p:cNvPicPr>
          <p:nvPr/>
        </p:nvPicPr>
        <p:blipFill>
          <a:blip r:embed="rId2"/>
          <a:stretch>
            <a:fillRect/>
          </a:stretch>
        </p:blipFill>
        <p:spPr>
          <a:xfrm>
            <a:off x="76200" y="1700504"/>
            <a:ext cx="9144000" cy="5143500"/>
          </a:xfrm>
          <a:prstGeom prst="rect">
            <a:avLst/>
          </a:prstGeom>
        </p:spPr>
      </p:pic>
    </p:spTree>
    <p:extLst>
      <p:ext uri="{BB962C8B-B14F-4D97-AF65-F5344CB8AC3E}">
        <p14:creationId xmlns:p14="http://schemas.microsoft.com/office/powerpoint/2010/main" val="23752356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6F64BC-FA74-419B-BB27-9E6BB1301189}"/>
              </a:ext>
            </a:extLst>
          </p:cNvPr>
          <p:cNvSpPr>
            <a:spLocks noGrp="1"/>
          </p:cNvSpPr>
          <p:nvPr>
            <p:ph type="title"/>
          </p:nvPr>
        </p:nvSpPr>
        <p:spPr/>
        <p:txBody>
          <a:bodyPr/>
          <a:lstStyle/>
          <a:p>
            <a:r>
              <a:rPr lang="en-IN" dirty="0"/>
              <a:t>Java Installation</a:t>
            </a:r>
          </a:p>
        </p:txBody>
      </p:sp>
      <p:sp>
        <p:nvSpPr>
          <p:cNvPr id="6" name="TextBox 5">
            <a:extLst>
              <a:ext uri="{FF2B5EF4-FFF2-40B4-BE49-F238E27FC236}">
                <a16:creationId xmlns:a16="http://schemas.microsoft.com/office/drawing/2014/main" id="{AE154D36-D788-424E-AB3F-99409E47F182}"/>
              </a:ext>
            </a:extLst>
          </p:cNvPr>
          <p:cNvSpPr txBox="1"/>
          <p:nvPr/>
        </p:nvSpPr>
        <p:spPr>
          <a:xfrm>
            <a:off x="1828801" y="1365804"/>
            <a:ext cx="4572000" cy="369332"/>
          </a:xfrm>
          <a:prstGeom prst="rect">
            <a:avLst/>
          </a:prstGeom>
          <a:noFill/>
        </p:spPr>
        <p:txBody>
          <a:bodyPr wrap="square" rtlCol="0">
            <a:spAutoFit/>
          </a:bodyPr>
          <a:lstStyle/>
          <a:p>
            <a:r>
              <a:rPr lang="en-IN" b="1" dirty="0">
                <a:solidFill>
                  <a:srgbClr val="FF0000"/>
                </a:solidFill>
              </a:rPr>
              <a:t>sudo apt install openjdk-8-jre-headless</a:t>
            </a:r>
          </a:p>
        </p:txBody>
      </p:sp>
      <p:pic>
        <p:nvPicPr>
          <p:cNvPr id="5" name="Picture 4">
            <a:extLst>
              <a:ext uri="{FF2B5EF4-FFF2-40B4-BE49-F238E27FC236}">
                <a16:creationId xmlns:a16="http://schemas.microsoft.com/office/drawing/2014/main" id="{47FA7706-7FAF-4F3A-8E70-43F55EC039A0}"/>
              </a:ext>
            </a:extLst>
          </p:cNvPr>
          <p:cNvPicPr>
            <a:picLocks noChangeAspect="1"/>
          </p:cNvPicPr>
          <p:nvPr/>
        </p:nvPicPr>
        <p:blipFill rotWithShape="1">
          <a:blip r:embed="rId2"/>
          <a:srcRect b="29425"/>
          <a:stretch/>
        </p:blipFill>
        <p:spPr>
          <a:xfrm>
            <a:off x="76200" y="2145265"/>
            <a:ext cx="9056822" cy="3595389"/>
          </a:xfrm>
          <a:prstGeom prst="rect">
            <a:avLst/>
          </a:prstGeom>
        </p:spPr>
      </p:pic>
    </p:spTree>
    <p:extLst>
      <p:ext uri="{BB962C8B-B14F-4D97-AF65-F5344CB8AC3E}">
        <p14:creationId xmlns:p14="http://schemas.microsoft.com/office/powerpoint/2010/main" val="22755292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582572-FEE9-44F6-BC14-D3A87ADD0105}"/>
              </a:ext>
            </a:extLst>
          </p:cNvPr>
          <p:cNvSpPr>
            <a:spLocks noGrp="1"/>
          </p:cNvSpPr>
          <p:nvPr>
            <p:ph sz="quarter" idx="12"/>
          </p:nvPr>
        </p:nvSpPr>
        <p:spPr/>
        <p:txBody>
          <a:bodyPr/>
          <a:lstStyle/>
          <a:p>
            <a:r>
              <a:rPr lang="en-IN" dirty="0"/>
              <a:t>sudo apt install openjdk-8-jdk-headless</a:t>
            </a:r>
          </a:p>
        </p:txBody>
      </p:sp>
      <p:sp>
        <p:nvSpPr>
          <p:cNvPr id="3" name="Title 2">
            <a:extLst>
              <a:ext uri="{FF2B5EF4-FFF2-40B4-BE49-F238E27FC236}">
                <a16:creationId xmlns:a16="http://schemas.microsoft.com/office/drawing/2014/main" id="{F3D3555E-8370-4F23-8E46-12FA63490310}"/>
              </a:ext>
            </a:extLst>
          </p:cNvPr>
          <p:cNvSpPr>
            <a:spLocks noGrp="1"/>
          </p:cNvSpPr>
          <p:nvPr>
            <p:ph type="title"/>
          </p:nvPr>
        </p:nvSpPr>
        <p:spPr/>
        <p:txBody>
          <a:bodyPr/>
          <a:lstStyle/>
          <a:p>
            <a:r>
              <a:rPr lang="en-IN" dirty="0"/>
              <a:t>Java Installation</a:t>
            </a:r>
          </a:p>
        </p:txBody>
      </p:sp>
    </p:spTree>
    <p:extLst>
      <p:ext uri="{BB962C8B-B14F-4D97-AF65-F5344CB8AC3E}">
        <p14:creationId xmlns:p14="http://schemas.microsoft.com/office/powerpoint/2010/main" val="13937581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1D3C9-09FB-4824-B65F-763FF91269E3}"/>
              </a:ext>
            </a:extLst>
          </p:cNvPr>
          <p:cNvSpPr>
            <a:spLocks noGrp="1"/>
          </p:cNvSpPr>
          <p:nvPr>
            <p:ph sz="quarter" idx="12"/>
          </p:nvPr>
        </p:nvSpPr>
        <p:spPr/>
        <p:txBody>
          <a:bodyPr/>
          <a:lstStyle/>
          <a:p>
            <a:r>
              <a:rPr lang="en-IN" dirty="0"/>
              <a:t>sudo apt-get remove --purge *</a:t>
            </a:r>
            <a:r>
              <a:rPr lang="en-IN" dirty="0" err="1"/>
              <a:t>mysql</a:t>
            </a:r>
            <a:r>
              <a:rPr lang="en-IN" dirty="0"/>
              <a:t>*</a:t>
            </a:r>
          </a:p>
          <a:p>
            <a:r>
              <a:rPr lang="en-IN" dirty="0"/>
              <a:t>sudo rm -rf /etc/</a:t>
            </a:r>
            <a:r>
              <a:rPr lang="en-IN" dirty="0" err="1"/>
              <a:t>mysql</a:t>
            </a:r>
            <a:r>
              <a:rPr lang="en-IN" dirty="0"/>
              <a:t> /var/lib/</a:t>
            </a:r>
            <a:r>
              <a:rPr lang="en-IN" dirty="0" err="1"/>
              <a:t>mysql</a:t>
            </a:r>
            <a:endParaRPr lang="en-IN" dirty="0"/>
          </a:p>
          <a:p>
            <a:r>
              <a:rPr lang="en-IN" dirty="0"/>
              <a:t>sudo apt-get remove --purge *</a:t>
            </a:r>
            <a:r>
              <a:rPr lang="en-IN" dirty="0" err="1"/>
              <a:t>mariadb</a:t>
            </a:r>
            <a:r>
              <a:rPr lang="en-IN" dirty="0"/>
              <a:t>*</a:t>
            </a:r>
          </a:p>
          <a:p>
            <a:r>
              <a:rPr lang="en-IN" dirty="0"/>
              <a:t>sudo apt-get </a:t>
            </a:r>
            <a:r>
              <a:rPr lang="en-IN" dirty="0" err="1"/>
              <a:t>autoremove</a:t>
            </a:r>
            <a:endParaRPr lang="en-IN" dirty="0"/>
          </a:p>
          <a:p>
            <a:r>
              <a:rPr lang="en-IN" dirty="0"/>
              <a:t>sudo apt-get </a:t>
            </a:r>
            <a:r>
              <a:rPr lang="en-IN" dirty="0" err="1"/>
              <a:t>autoclean</a:t>
            </a:r>
            <a:endParaRPr lang="en-IN" dirty="0"/>
          </a:p>
          <a:p>
            <a:r>
              <a:rPr lang="en-IN" dirty="0" err="1"/>
              <a:t>dpkg</a:t>
            </a:r>
            <a:r>
              <a:rPr lang="en-IN" dirty="0"/>
              <a:t> -l | grep </a:t>
            </a:r>
            <a:r>
              <a:rPr lang="en-IN" dirty="0" err="1"/>
              <a:t>mariadb</a:t>
            </a:r>
            <a:endParaRPr lang="en-IN" dirty="0"/>
          </a:p>
          <a:p>
            <a:r>
              <a:rPr lang="en-IN" dirty="0" err="1"/>
              <a:t>dpkg</a:t>
            </a:r>
            <a:r>
              <a:rPr lang="en-IN" dirty="0"/>
              <a:t> -l | grep </a:t>
            </a:r>
            <a:r>
              <a:rPr lang="en-IN" dirty="0" err="1"/>
              <a:t>mysql</a:t>
            </a:r>
            <a:endParaRPr lang="en-IN" dirty="0"/>
          </a:p>
        </p:txBody>
      </p:sp>
      <p:sp>
        <p:nvSpPr>
          <p:cNvPr id="3" name="Title 2">
            <a:extLst>
              <a:ext uri="{FF2B5EF4-FFF2-40B4-BE49-F238E27FC236}">
                <a16:creationId xmlns:a16="http://schemas.microsoft.com/office/drawing/2014/main" id="{6BB1005C-A2B7-40D0-B5BE-A3C82D4C5807}"/>
              </a:ext>
            </a:extLst>
          </p:cNvPr>
          <p:cNvSpPr>
            <a:spLocks noGrp="1"/>
          </p:cNvSpPr>
          <p:nvPr>
            <p:ph type="title"/>
          </p:nvPr>
        </p:nvSpPr>
        <p:spPr/>
        <p:txBody>
          <a:bodyPr/>
          <a:lstStyle/>
          <a:p>
            <a:r>
              <a:rPr lang="en-IN" dirty="0"/>
              <a:t>Installing MySQL in </a:t>
            </a:r>
            <a:r>
              <a:rPr lang="en-IN" dirty="0" err="1"/>
              <a:t>Ubuntu|Linux|Windows</a:t>
            </a:r>
            <a:r>
              <a:rPr lang="en-IN" dirty="0"/>
              <a:t> Subsystem for Linux from Scratch</a:t>
            </a:r>
          </a:p>
        </p:txBody>
      </p:sp>
    </p:spTree>
    <p:extLst>
      <p:ext uri="{BB962C8B-B14F-4D97-AF65-F5344CB8AC3E}">
        <p14:creationId xmlns:p14="http://schemas.microsoft.com/office/powerpoint/2010/main" val="42435908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1D3C9-09FB-4824-B65F-763FF91269E3}"/>
              </a:ext>
            </a:extLst>
          </p:cNvPr>
          <p:cNvSpPr>
            <a:spLocks noGrp="1"/>
          </p:cNvSpPr>
          <p:nvPr>
            <p:ph sz="quarter" idx="12"/>
          </p:nvPr>
        </p:nvSpPr>
        <p:spPr/>
        <p:txBody>
          <a:bodyPr/>
          <a:lstStyle/>
          <a:p>
            <a:r>
              <a:rPr lang="en-US" dirty="0"/>
              <a:t>Now to fix all broken repositories</a:t>
            </a:r>
          </a:p>
          <a:p>
            <a:r>
              <a:rPr lang="en-US" dirty="0"/>
              <a:t>sudo apt-get install –f</a:t>
            </a:r>
          </a:p>
          <a:p>
            <a:r>
              <a:rPr lang="en-US" dirty="0"/>
              <a:t>Now Upgrading the Repositories</a:t>
            </a:r>
          </a:p>
          <a:p>
            <a:r>
              <a:rPr lang="en-US" dirty="0"/>
              <a:t>sudo apt update</a:t>
            </a:r>
          </a:p>
          <a:p>
            <a:r>
              <a:rPr lang="en-US" dirty="0"/>
              <a:t>sudo apt upgrade</a:t>
            </a:r>
          </a:p>
          <a:p>
            <a:r>
              <a:rPr lang="en-US" dirty="0"/>
              <a:t>Now, to install MySQL 8, simply type:</a:t>
            </a:r>
          </a:p>
          <a:p>
            <a:r>
              <a:rPr lang="en-US" dirty="0"/>
              <a:t>sudo apt install </a:t>
            </a:r>
            <a:r>
              <a:rPr lang="en-US" dirty="0" err="1"/>
              <a:t>mysql</a:t>
            </a:r>
            <a:r>
              <a:rPr lang="en-US" dirty="0"/>
              <a:t>-server</a:t>
            </a:r>
            <a:endParaRPr lang="en-IN" dirty="0"/>
          </a:p>
        </p:txBody>
      </p:sp>
      <p:sp>
        <p:nvSpPr>
          <p:cNvPr id="3" name="Title 2">
            <a:extLst>
              <a:ext uri="{FF2B5EF4-FFF2-40B4-BE49-F238E27FC236}">
                <a16:creationId xmlns:a16="http://schemas.microsoft.com/office/drawing/2014/main" id="{6BB1005C-A2B7-40D0-B5BE-A3C82D4C5807}"/>
              </a:ext>
            </a:extLst>
          </p:cNvPr>
          <p:cNvSpPr>
            <a:spLocks noGrp="1"/>
          </p:cNvSpPr>
          <p:nvPr>
            <p:ph type="title"/>
          </p:nvPr>
        </p:nvSpPr>
        <p:spPr/>
        <p:txBody>
          <a:bodyPr/>
          <a:lstStyle/>
          <a:p>
            <a:r>
              <a:rPr lang="en-IN" dirty="0"/>
              <a:t>Installing MySQL in </a:t>
            </a:r>
            <a:r>
              <a:rPr lang="en-IN" dirty="0" err="1"/>
              <a:t>Ubuntu|Linux|Windows</a:t>
            </a:r>
            <a:r>
              <a:rPr lang="en-IN" dirty="0"/>
              <a:t> Subsystem for Linux from Scratch</a:t>
            </a:r>
          </a:p>
        </p:txBody>
      </p:sp>
    </p:spTree>
    <p:extLst>
      <p:ext uri="{BB962C8B-B14F-4D97-AF65-F5344CB8AC3E}">
        <p14:creationId xmlns:p14="http://schemas.microsoft.com/office/powerpoint/2010/main" val="25509569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1D3C9-09FB-4824-B65F-763FF91269E3}"/>
              </a:ext>
            </a:extLst>
          </p:cNvPr>
          <p:cNvSpPr>
            <a:spLocks noGrp="1"/>
          </p:cNvSpPr>
          <p:nvPr>
            <p:ph sz="quarter" idx="12"/>
          </p:nvPr>
        </p:nvSpPr>
        <p:spPr/>
        <p:txBody>
          <a:bodyPr/>
          <a:lstStyle/>
          <a:p>
            <a:r>
              <a:rPr lang="en-US" dirty="0"/>
              <a:t>Now to fix all broken repositories</a:t>
            </a:r>
          </a:p>
          <a:p>
            <a:r>
              <a:rPr lang="en-US" dirty="0"/>
              <a:t>sudo apt-get install –f</a:t>
            </a:r>
          </a:p>
          <a:p>
            <a:r>
              <a:rPr lang="en-US" dirty="0"/>
              <a:t>Now Upgrading the Repositories</a:t>
            </a:r>
          </a:p>
          <a:p>
            <a:r>
              <a:rPr lang="en-US" dirty="0"/>
              <a:t>sudo apt update</a:t>
            </a:r>
          </a:p>
          <a:p>
            <a:r>
              <a:rPr lang="en-US" dirty="0"/>
              <a:t>sudo apt upgrade</a:t>
            </a:r>
          </a:p>
          <a:p>
            <a:r>
              <a:rPr lang="en-US" dirty="0"/>
              <a:t>Now, to install MySQL 8, simply type:</a:t>
            </a:r>
          </a:p>
          <a:p>
            <a:r>
              <a:rPr lang="en-US" dirty="0"/>
              <a:t>sudo apt install </a:t>
            </a:r>
            <a:r>
              <a:rPr lang="en-US" dirty="0" err="1"/>
              <a:t>mysql</a:t>
            </a:r>
            <a:r>
              <a:rPr lang="en-US" dirty="0"/>
              <a:t>-server</a:t>
            </a:r>
          </a:p>
          <a:p>
            <a:r>
              <a:rPr lang="en-IN" dirty="0"/>
              <a:t>sudo nano /etc/</a:t>
            </a:r>
            <a:r>
              <a:rPr lang="en-IN" dirty="0" err="1"/>
              <a:t>mysql</a:t>
            </a:r>
            <a:r>
              <a:rPr lang="en-IN" dirty="0"/>
              <a:t>/</a:t>
            </a:r>
            <a:r>
              <a:rPr lang="en-IN" dirty="0" err="1"/>
              <a:t>mysql.conf.d</a:t>
            </a:r>
            <a:r>
              <a:rPr lang="en-IN" dirty="0"/>
              <a:t>/</a:t>
            </a:r>
            <a:r>
              <a:rPr lang="en-IN" dirty="0" err="1"/>
              <a:t>mysqld.cnf</a:t>
            </a:r>
            <a:endParaRPr lang="en-IN" dirty="0"/>
          </a:p>
          <a:p>
            <a:r>
              <a:rPr lang="en-IN" dirty="0"/>
              <a:t>(change port)</a:t>
            </a:r>
          </a:p>
        </p:txBody>
      </p:sp>
      <p:sp>
        <p:nvSpPr>
          <p:cNvPr id="3" name="Title 2">
            <a:extLst>
              <a:ext uri="{FF2B5EF4-FFF2-40B4-BE49-F238E27FC236}">
                <a16:creationId xmlns:a16="http://schemas.microsoft.com/office/drawing/2014/main" id="{6BB1005C-A2B7-40D0-B5BE-A3C82D4C5807}"/>
              </a:ext>
            </a:extLst>
          </p:cNvPr>
          <p:cNvSpPr>
            <a:spLocks noGrp="1"/>
          </p:cNvSpPr>
          <p:nvPr>
            <p:ph type="title"/>
          </p:nvPr>
        </p:nvSpPr>
        <p:spPr/>
        <p:txBody>
          <a:bodyPr/>
          <a:lstStyle/>
          <a:p>
            <a:r>
              <a:rPr lang="en-IN" dirty="0"/>
              <a:t>Installing MySQL in </a:t>
            </a:r>
            <a:r>
              <a:rPr lang="en-IN" dirty="0" err="1"/>
              <a:t>Ubuntu|Linux|Windows</a:t>
            </a:r>
            <a:r>
              <a:rPr lang="en-IN" dirty="0"/>
              <a:t> Subsystem for Linux from Scratch</a:t>
            </a:r>
          </a:p>
        </p:txBody>
      </p:sp>
    </p:spTree>
    <p:extLst>
      <p:ext uri="{BB962C8B-B14F-4D97-AF65-F5344CB8AC3E}">
        <p14:creationId xmlns:p14="http://schemas.microsoft.com/office/powerpoint/2010/main" val="35707246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1D3C9-09FB-4824-B65F-763FF91269E3}"/>
              </a:ext>
            </a:extLst>
          </p:cNvPr>
          <p:cNvSpPr>
            <a:spLocks noGrp="1"/>
          </p:cNvSpPr>
          <p:nvPr>
            <p:ph sz="quarter" idx="12"/>
          </p:nvPr>
        </p:nvSpPr>
        <p:spPr>
          <a:xfrm>
            <a:off x="457201" y="1381125"/>
            <a:ext cx="8228012" cy="1819275"/>
          </a:xfrm>
        </p:spPr>
        <p:txBody>
          <a:bodyPr/>
          <a:lstStyle/>
          <a:p>
            <a:r>
              <a:rPr lang="en-US" dirty="0"/>
              <a:t> sudo service </a:t>
            </a:r>
            <a:r>
              <a:rPr lang="en-US" dirty="0" err="1"/>
              <a:t>mysql</a:t>
            </a:r>
            <a:r>
              <a:rPr lang="en-US" dirty="0"/>
              <a:t> start</a:t>
            </a:r>
          </a:p>
          <a:p>
            <a:r>
              <a:rPr lang="en-US" dirty="0"/>
              <a:t>sudo </a:t>
            </a:r>
            <a:r>
              <a:rPr lang="en-US" dirty="0" err="1"/>
              <a:t>mysql_secure_installation</a:t>
            </a:r>
            <a:endParaRPr lang="en-US" dirty="0"/>
          </a:p>
          <a:p>
            <a:r>
              <a:rPr lang="en-IN" dirty="0" err="1"/>
              <a:t>mysql</a:t>
            </a:r>
            <a:r>
              <a:rPr lang="en-IN" dirty="0"/>
              <a:t> -u root  -p</a:t>
            </a:r>
          </a:p>
        </p:txBody>
      </p:sp>
      <p:sp>
        <p:nvSpPr>
          <p:cNvPr id="3" name="Title 2">
            <a:extLst>
              <a:ext uri="{FF2B5EF4-FFF2-40B4-BE49-F238E27FC236}">
                <a16:creationId xmlns:a16="http://schemas.microsoft.com/office/drawing/2014/main" id="{6BB1005C-A2B7-40D0-B5BE-A3C82D4C5807}"/>
              </a:ext>
            </a:extLst>
          </p:cNvPr>
          <p:cNvSpPr>
            <a:spLocks noGrp="1"/>
          </p:cNvSpPr>
          <p:nvPr>
            <p:ph type="title"/>
          </p:nvPr>
        </p:nvSpPr>
        <p:spPr/>
        <p:txBody>
          <a:bodyPr/>
          <a:lstStyle/>
          <a:p>
            <a:r>
              <a:rPr lang="en-IN" dirty="0"/>
              <a:t>Installing MySQL in </a:t>
            </a:r>
            <a:r>
              <a:rPr lang="en-IN" dirty="0" err="1"/>
              <a:t>Ubuntu|Linux|Windows</a:t>
            </a:r>
            <a:r>
              <a:rPr lang="en-IN" dirty="0"/>
              <a:t> Subsystem for Linux from Scratch</a:t>
            </a:r>
          </a:p>
        </p:txBody>
      </p:sp>
      <p:pic>
        <p:nvPicPr>
          <p:cNvPr id="5" name="Picture 4">
            <a:extLst>
              <a:ext uri="{FF2B5EF4-FFF2-40B4-BE49-F238E27FC236}">
                <a16:creationId xmlns:a16="http://schemas.microsoft.com/office/drawing/2014/main" id="{511A3D16-A4AD-407D-B48C-9C9F1B5E5126}"/>
              </a:ext>
            </a:extLst>
          </p:cNvPr>
          <p:cNvPicPr>
            <a:picLocks noChangeAspect="1"/>
          </p:cNvPicPr>
          <p:nvPr/>
        </p:nvPicPr>
        <p:blipFill rotWithShape="1">
          <a:blip r:embed="rId2"/>
          <a:srcRect t="1912" b="39630"/>
          <a:stretch/>
        </p:blipFill>
        <p:spPr>
          <a:xfrm>
            <a:off x="152400" y="3429000"/>
            <a:ext cx="9144000" cy="3006726"/>
          </a:xfrm>
          <a:prstGeom prst="rect">
            <a:avLst/>
          </a:prstGeom>
        </p:spPr>
      </p:pic>
    </p:spTree>
    <p:extLst>
      <p:ext uri="{BB962C8B-B14F-4D97-AF65-F5344CB8AC3E}">
        <p14:creationId xmlns:p14="http://schemas.microsoft.com/office/powerpoint/2010/main" val="42279847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9D58DD-E860-4056-BC83-FA639B989568}"/>
              </a:ext>
            </a:extLst>
          </p:cNvPr>
          <p:cNvSpPr>
            <a:spLocks noGrp="1"/>
          </p:cNvSpPr>
          <p:nvPr>
            <p:ph sz="quarter" idx="12"/>
          </p:nvPr>
        </p:nvSpPr>
        <p:spPr/>
        <p:txBody>
          <a:bodyPr/>
          <a:lstStyle/>
          <a:p>
            <a:r>
              <a:rPr lang="en-IN" dirty="0"/>
              <a:t>sudo apt list –installed</a:t>
            </a:r>
          </a:p>
          <a:p>
            <a:r>
              <a:rPr lang="en-IN" dirty="0"/>
              <a:t>sudo apt remove xfce4</a:t>
            </a:r>
          </a:p>
          <a:p>
            <a:r>
              <a:rPr lang="en-IN" dirty="0"/>
              <a:t>sudo apt-get remove --auto-remove ubuntu-gnome-desktop</a:t>
            </a:r>
          </a:p>
          <a:p>
            <a:r>
              <a:rPr lang="en-IN" dirty="0"/>
              <a:t>sudo apt-get purge --auto-remove ubuntu-gnome-desktop</a:t>
            </a:r>
          </a:p>
        </p:txBody>
      </p:sp>
      <p:sp>
        <p:nvSpPr>
          <p:cNvPr id="3" name="Title 2">
            <a:extLst>
              <a:ext uri="{FF2B5EF4-FFF2-40B4-BE49-F238E27FC236}">
                <a16:creationId xmlns:a16="http://schemas.microsoft.com/office/drawing/2014/main" id="{40766123-C34A-45A8-B3D5-57A18F7D5FFA}"/>
              </a:ext>
            </a:extLst>
          </p:cNvPr>
          <p:cNvSpPr>
            <a:spLocks noGrp="1"/>
          </p:cNvSpPr>
          <p:nvPr>
            <p:ph type="title"/>
          </p:nvPr>
        </p:nvSpPr>
        <p:spPr/>
        <p:txBody>
          <a:bodyPr/>
          <a:lstStyle/>
          <a:p>
            <a:r>
              <a:rPr lang="en-IN" dirty="0"/>
              <a:t>Uninstall packages</a:t>
            </a:r>
          </a:p>
        </p:txBody>
      </p:sp>
    </p:spTree>
    <p:extLst>
      <p:ext uri="{BB962C8B-B14F-4D97-AF65-F5344CB8AC3E}">
        <p14:creationId xmlns:p14="http://schemas.microsoft.com/office/powerpoint/2010/main" val="23093310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A4F8B7-9E0C-4C48-9A63-36A3973D7871}"/>
              </a:ext>
            </a:extLst>
          </p:cNvPr>
          <p:cNvSpPr>
            <a:spLocks noGrp="1"/>
          </p:cNvSpPr>
          <p:nvPr>
            <p:ph sz="quarter" idx="12"/>
          </p:nvPr>
        </p:nvSpPr>
        <p:spPr>
          <a:xfrm>
            <a:off x="434450" y="1524000"/>
            <a:ext cx="8228012" cy="2718966"/>
          </a:xfrm>
        </p:spPr>
        <p:txBody>
          <a:bodyPr>
            <a:normAutofit fontScale="85000" lnSpcReduction="20000"/>
          </a:bodyPr>
          <a:lstStyle/>
          <a:p>
            <a:r>
              <a:rPr lang="en-US" dirty="0"/>
              <a:t>The command gets its input through the channel labeled “standard input.” </a:t>
            </a:r>
          </a:p>
          <a:p>
            <a:r>
              <a:rPr lang="en-US" dirty="0"/>
              <a:t>That input can come from your keyboard (the default), a file, or a command.</a:t>
            </a:r>
          </a:p>
          <a:p>
            <a:r>
              <a:rPr lang="en-US" dirty="0"/>
              <a:t>Similarly, the command delivers its output through the channel labeled “standard output.”</a:t>
            </a:r>
          </a:p>
          <a:p>
            <a:r>
              <a:rPr lang="en-US" dirty="0"/>
              <a:t>The output might go to your screen (the default), a file, or another command.</a:t>
            </a:r>
            <a:endParaRPr lang="en-IN" dirty="0"/>
          </a:p>
        </p:txBody>
      </p:sp>
      <p:sp>
        <p:nvSpPr>
          <p:cNvPr id="3" name="Title 2">
            <a:extLst>
              <a:ext uri="{FF2B5EF4-FFF2-40B4-BE49-F238E27FC236}">
                <a16:creationId xmlns:a16="http://schemas.microsoft.com/office/drawing/2014/main" id="{1D154B0A-E7CE-4503-B7FB-F83A5CD61C64}"/>
              </a:ext>
            </a:extLst>
          </p:cNvPr>
          <p:cNvSpPr>
            <a:spLocks noGrp="1"/>
          </p:cNvSpPr>
          <p:nvPr>
            <p:ph type="title"/>
          </p:nvPr>
        </p:nvSpPr>
        <p:spPr/>
        <p:txBody>
          <a:bodyPr/>
          <a:lstStyle/>
          <a:p>
            <a:r>
              <a:rPr lang="en-IN" dirty="0"/>
              <a:t>Standard Input and Output</a:t>
            </a:r>
          </a:p>
        </p:txBody>
      </p:sp>
      <p:pic>
        <p:nvPicPr>
          <p:cNvPr id="5" name="Picture 4">
            <a:extLst>
              <a:ext uri="{FF2B5EF4-FFF2-40B4-BE49-F238E27FC236}">
                <a16:creationId xmlns:a16="http://schemas.microsoft.com/office/drawing/2014/main" id="{55A8C5A2-7388-469D-A411-898BB97ABCE8}"/>
              </a:ext>
            </a:extLst>
          </p:cNvPr>
          <p:cNvPicPr>
            <a:picLocks noChangeAspect="1"/>
          </p:cNvPicPr>
          <p:nvPr/>
        </p:nvPicPr>
        <p:blipFill>
          <a:blip r:embed="rId2"/>
          <a:stretch>
            <a:fillRect/>
          </a:stretch>
        </p:blipFill>
        <p:spPr>
          <a:xfrm>
            <a:off x="762000" y="4419600"/>
            <a:ext cx="7620000" cy="1905000"/>
          </a:xfrm>
          <a:prstGeom prst="rect">
            <a:avLst/>
          </a:prstGeom>
        </p:spPr>
      </p:pic>
    </p:spTree>
    <p:extLst>
      <p:ext uri="{BB962C8B-B14F-4D97-AF65-F5344CB8AC3E}">
        <p14:creationId xmlns:p14="http://schemas.microsoft.com/office/powerpoint/2010/main" val="2442207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B1190E-B0AB-4D9B-A09C-6DE0ED5086D1}"/>
              </a:ext>
            </a:extLst>
          </p:cNvPr>
          <p:cNvSpPr>
            <a:spLocks noGrp="1"/>
          </p:cNvSpPr>
          <p:nvPr>
            <p:ph type="title"/>
          </p:nvPr>
        </p:nvSpPr>
        <p:spPr/>
        <p:txBody>
          <a:bodyPr/>
          <a:lstStyle/>
          <a:p>
            <a:r>
              <a:rPr lang="en-US" dirty="0"/>
              <a:t>Kernel</a:t>
            </a:r>
            <a:endParaRPr lang="en-IN" dirty="0"/>
          </a:p>
        </p:txBody>
      </p:sp>
      <p:graphicFrame>
        <p:nvGraphicFramePr>
          <p:cNvPr id="2" name="Table 1">
            <a:extLst>
              <a:ext uri="{FF2B5EF4-FFF2-40B4-BE49-F238E27FC236}">
                <a16:creationId xmlns:a16="http://schemas.microsoft.com/office/drawing/2014/main" id="{8CAA01CD-10A1-464A-8F87-E5FC1FD5071D}"/>
              </a:ext>
            </a:extLst>
          </p:cNvPr>
          <p:cNvGraphicFramePr>
            <a:graphicFrameLocks noGrp="1"/>
          </p:cNvGraphicFramePr>
          <p:nvPr>
            <p:extLst>
              <p:ext uri="{D42A27DB-BD31-4B8C-83A1-F6EECF244321}">
                <p14:modId xmlns:p14="http://schemas.microsoft.com/office/powerpoint/2010/main" val="2448015616"/>
              </p:ext>
            </p:extLst>
          </p:nvPr>
        </p:nvGraphicFramePr>
        <p:xfrm>
          <a:off x="133812" y="1200462"/>
          <a:ext cx="8859705" cy="5337127"/>
        </p:xfrm>
        <a:graphic>
          <a:graphicData uri="http://schemas.openxmlformats.org/drawingml/2006/table">
            <a:tbl>
              <a:tblPr/>
              <a:tblGrid>
                <a:gridCol w="1819404">
                  <a:extLst>
                    <a:ext uri="{9D8B030D-6E8A-4147-A177-3AD203B41FA5}">
                      <a16:colId xmlns:a16="http://schemas.microsoft.com/office/drawing/2014/main" val="2283398982"/>
                    </a:ext>
                  </a:extLst>
                </a:gridCol>
                <a:gridCol w="3837984">
                  <a:extLst>
                    <a:ext uri="{9D8B030D-6E8A-4147-A177-3AD203B41FA5}">
                      <a16:colId xmlns:a16="http://schemas.microsoft.com/office/drawing/2014/main" val="1002200485"/>
                    </a:ext>
                  </a:extLst>
                </a:gridCol>
                <a:gridCol w="3202317">
                  <a:extLst>
                    <a:ext uri="{9D8B030D-6E8A-4147-A177-3AD203B41FA5}">
                      <a16:colId xmlns:a16="http://schemas.microsoft.com/office/drawing/2014/main" val="3982652693"/>
                    </a:ext>
                  </a:extLst>
                </a:gridCol>
              </a:tblGrid>
              <a:tr h="349432">
                <a:tc>
                  <a:txBody>
                    <a:bodyPr/>
                    <a:lstStyle/>
                    <a:p>
                      <a:pPr algn="ctr" fontAlgn="ctr"/>
                      <a:r>
                        <a:rPr lang="en-IN" sz="1600" b="1" cap="all">
                          <a:effectLst/>
                        </a:rPr>
                        <a:t>BASIS FOR COMPARISON</a:t>
                      </a:r>
                    </a:p>
                  </a:txBody>
                  <a:tcPr marL="22544" marR="22544" marT="22544" marB="22544"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IN" sz="1600" b="1" cap="all" dirty="0">
                          <a:effectLst/>
                        </a:rPr>
                        <a:t>MICROKERNEL</a:t>
                      </a:r>
                    </a:p>
                  </a:txBody>
                  <a:tcPr marL="22544" marR="22544" marT="22544" marB="22544"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IN" sz="1600" b="1" cap="all" dirty="0">
                          <a:effectLst/>
                        </a:rPr>
                        <a:t>MONOLITHIC KERNEL</a:t>
                      </a:r>
                    </a:p>
                  </a:txBody>
                  <a:tcPr marL="22544" marR="22544" marT="22544" marB="22544" anchor="ctr">
                    <a:lnL>
                      <a:noFill/>
                    </a:lnL>
                    <a:lnR>
                      <a:noFill/>
                    </a:lnR>
                    <a:lnT>
                      <a:noFill/>
                    </a:lnT>
                    <a:lnB w="7620"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4282357003"/>
                  </a:ext>
                </a:extLst>
              </a:tr>
              <a:tr h="856671">
                <a:tc>
                  <a:txBody>
                    <a:bodyPr/>
                    <a:lstStyle/>
                    <a:p>
                      <a:pPr algn="l" fontAlgn="t"/>
                      <a:r>
                        <a:rPr lang="en-IN" sz="1600">
                          <a:effectLst/>
                        </a:rPr>
                        <a:t>Basic</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In microkernel user services and kernel, services are kept in separate address space.</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In monolithic kernel, both user services and kernel services are kept in the same address space.</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418575"/>
                  </a:ext>
                </a:extLst>
              </a:tr>
              <a:tr h="450880">
                <a:tc>
                  <a:txBody>
                    <a:bodyPr/>
                    <a:lstStyle/>
                    <a:p>
                      <a:pPr algn="l" fontAlgn="t"/>
                      <a:r>
                        <a:rPr lang="en-IN" sz="1600">
                          <a:effectLst/>
                        </a:rPr>
                        <a:t>Size</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Microkernel are smaller in size.</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Monolithic kernel is larger than microkernel.</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01355798"/>
                  </a:ext>
                </a:extLst>
              </a:tr>
              <a:tr h="247984">
                <a:tc>
                  <a:txBody>
                    <a:bodyPr/>
                    <a:lstStyle/>
                    <a:p>
                      <a:pPr algn="l" fontAlgn="t"/>
                      <a:r>
                        <a:rPr lang="en-IN" sz="1600">
                          <a:effectLst/>
                        </a:rPr>
                        <a:t>Execution</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Slow execution.</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Fast execution.</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02253531"/>
                  </a:ext>
                </a:extLst>
              </a:tr>
              <a:tr h="450880">
                <a:tc>
                  <a:txBody>
                    <a:bodyPr/>
                    <a:lstStyle/>
                    <a:p>
                      <a:pPr algn="l" fontAlgn="t"/>
                      <a:r>
                        <a:rPr lang="en-IN" sz="1600">
                          <a:effectLst/>
                        </a:rPr>
                        <a:t>Extendible</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The microkernel is easily extendible.</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The monolithic kernel is hard to extend.</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469933125"/>
                  </a:ext>
                </a:extLst>
              </a:tr>
              <a:tr h="653776">
                <a:tc>
                  <a:txBody>
                    <a:bodyPr/>
                    <a:lstStyle/>
                    <a:p>
                      <a:pPr algn="l" fontAlgn="t"/>
                      <a:r>
                        <a:rPr lang="en-IN" sz="1600">
                          <a:effectLst/>
                        </a:rPr>
                        <a:t>Security</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If a service crashes, it does effect on working of microkernel.</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If a service crashes, the whole system crashes in monolithic kernel.</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73561733"/>
                  </a:ext>
                </a:extLst>
              </a:tr>
              <a:tr h="552328">
                <a:tc>
                  <a:txBody>
                    <a:bodyPr/>
                    <a:lstStyle/>
                    <a:p>
                      <a:pPr algn="l" fontAlgn="t"/>
                      <a:r>
                        <a:rPr lang="en-IN" sz="1600">
                          <a:effectLst/>
                        </a:rPr>
                        <a:t>Code</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To write a microkernel, more code is required.</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To write a monolithic kernel, less code is required.</a:t>
                      </a:r>
                    </a:p>
                  </a:txBody>
                  <a:tcPr marL="22544" marR="22544" marT="22544" marB="22544">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078658356"/>
                  </a:ext>
                </a:extLst>
              </a:tr>
              <a:tr h="1262463">
                <a:tc>
                  <a:txBody>
                    <a:bodyPr/>
                    <a:lstStyle/>
                    <a:p>
                      <a:pPr algn="l" fontAlgn="t"/>
                      <a:r>
                        <a:rPr lang="en-IN" sz="1600">
                          <a:effectLst/>
                        </a:rPr>
                        <a:t>Example</a:t>
                      </a:r>
                    </a:p>
                  </a:txBody>
                  <a:tcPr marL="22544" marR="22544" marT="22544" marB="22544">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IN" sz="1600">
                          <a:effectLst/>
                        </a:rPr>
                        <a:t>QNX, Symbian, L4Linux, Singularity, K42, Mac OS X, Integrity, PikeOS, HURD, Minix, and Coyotos.</a:t>
                      </a:r>
                    </a:p>
                  </a:txBody>
                  <a:tcPr marL="22544" marR="22544" marT="22544" marB="22544">
                    <a:lnL>
                      <a:noFill/>
                    </a:lnL>
                    <a:lnR>
                      <a:noFill/>
                    </a:lnR>
                    <a:lnT w="7620"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IN" sz="1600" dirty="0">
                          <a:effectLst/>
                        </a:rPr>
                        <a:t>Linux, BSDs (FreeBSD, OpenBSD, NetBSD), Microsoft Windows (95,98,Me), Solaris, OS-9, AIX, HP-UX, DOS, OpenVMS, XTS-400 etc.</a:t>
                      </a:r>
                    </a:p>
                  </a:txBody>
                  <a:tcPr marL="22544" marR="22544" marT="22544" marB="22544">
                    <a:lnL>
                      <a:noFill/>
                    </a:lnL>
                    <a:lnR>
                      <a:noFill/>
                    </a:lnR>
                    <a:lnT w="7620"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524862709"/>
                  </a:ext>
                </a:extLst>
              </a:tr>
            </a:tbl>
          </a:graphicData>
        </a:graphic>
      </p:graphicFrame>
    </p:spTree>
    <p:extLst>
      <p:ext uri="{BB962C8B-B14F-4D97-AF65-F5344CB8AC3E}">
        <p14:creationId xmlns:p14="http://schemas.microsoft.com/office/powerpoint/2010/main" val="35372488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A4F8B7-9E0C-4C48-9A63-36A3973D7871}"/>
              </a:ext>
            </a:extLst>
          </p:cNvPr>
          <p:cNvSpPr>
            <a:spLocks noGrp="1"/>
          </p:cNvSpPr>
          <p:nvPr>
            <p:ph sz="quarter" idx="12"/>
          </p:nvPr>
        </p:nvSpPr>
        <p:spPr>
          <a:xfrm>
            <a:off x="434450" y="1524000"/>
            <a:ext cx="8228012" cy="2718966"/>
          </a:xfrm>
        </p:spPr>
        <p:txBody>
          <a:bodyPr>
            <a:normAutofit fontScale="92500"/>
          </a:bodyPr>
          <a:lstStyle/>
          <a:p>
            <a:r>
              <a:rPr lang="en-US" dirty="0"/>
              <a:t>The command doesn’t need to know which of these sources the input comes from, or where the output goes. </a:t>
            </a:r>
          </a:p>
          <a:p>
            <a:r>
              <a:rPr lang="en-US" dirty="0"/>
              <a:t>It is the shell that sets up these connections, according to the instructions in your command line. </a:t>
            </a:r>
          </a:p>
          <a:p>
            <a:r>
              <a:rPr lang="en-US" dirty="0"/>
              <a:t>It does this through the I/O redirection mechanisms, which include pipes and file redirection.</a:t>
            </a:r>
            <a:endParaRPr lang="en-IN" dirty="0"/>
          </a:p>
        </p:txBody>
      </p:sp>
      <p:sp>
        <p:nvSpPr>
          <p:cNvPr id="3" name="Title 2">
            <a:extLst>
              <a:ext uri="{FF2B5EF4-FFF2-40B4-BE49-F238E27FC236}">
                <a16:creationId xmlns:a16="http://schemas.microsoft.com/office/drawing/2014/main" id="{1D154B0A-E7CE-4503-B7FB-F83A5CD61C64}"/>
              </a:ext>
            </a:extLst>
          </p:cNvPr>
          <p:cNvSpPr>
            <a:spLocks noGrp="1"/>
          </p:cNvSpPr>
          <p:nvPr>
            <p:ph type="title"/>
          </p:nvPr>
        </p:nvSpPr>
        <p:spPr/>
        <p:txBody>
          <a:bodyPr/>
          <a:lstStyle/>
          <a:p>
            <a:r>
              <a:rPr lang="en-IN" dirty="0"/>
              <a:t>Standard Input and Output</a:t>
            </a:r>
          </a:p>
        </p:txBody>
      </p:sp>
    </p:spTree>
    <p:extLst>
      <p:ext uri="{BB962C8B-B14F-4D97-AF65-F5344CB8AC3E}">
        <p14:creationId xmlns:p14="http://schemas.microsoft.com/office/powerpoint/2010/main" val="6687397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A4F8B7-9E0C-4C48-9A63-36A3973D7871}"/>
              </a:ext>
            </a:extLst>
          </p:cNvPr>
          <p:cNvSpPr>
            <a:spLocks noGrp="1"/>
          </p:cNvSpPr>
          <p:nvPr>
            <p:ph sz="quarter" idx="12"/>
          </p:nvPr>
        </p:nvSpPr>
        <p:spPr>
          <a:xfrm>
            <a:off x="434450" y="1524000"/>
            <a:ext cx="8228012" cy="4572000"/>
          </a:xfrm>
        </p:spPr>
        <p:txBody>
          <a:bodyPr>
            <a:normAutofit fontScale="92500"/>
          </a:bodyPr>
          <a:lstStyle/>
          <a:p>
            <a:r>
              <a:rPr lang="en-US" dirty="0"/>
              <a:t>A typical use of the pipe feature is the following command:</a:t>
            </a:r>
          </a:p>
          <a:p>
            <a:r>
              <a:rPr lang="en-US" dirty="0"/>
              <a:t>$ man find </a:t>
            </a:r>
            <a:r>
              <a:rPr lang="en-US" dirty="0" err="1"/>
              <a:t>lp</a:t>
            </a:r>
            <a:endParaRPr lang="en-US" dirty="0"/>
          </a:p>
          <a:p>
            <a:r>
              <a:rPr lang="en-US" dirty="0"/>
              <a:t>This uses a pipe to send the output from the man command to the </a:t>
            </a:r>
            <a:r>
              <a:rPr lang="en-US" dirty="0" err="1"/>
              <a:t>lp</a:t>
            </a:r>
            <a:r>
              <a:rPr lang="en-US" dirty="0"/>
              <a:t> command, in order to print a hard copy of the manual page for find.</a:t>
            </a:r>
          </a:p>
          <a:p>
            <a:r>
              <a:rPr lang="en-US" dirty="0"/>
              <a:t>An example of file redirection is the following command:</a:t>
            </a:r>
          </a:p>
          <a:p>
            <a:r>
              <a:rPr lang="en-US" dirty="0"/>
              <a:t>$ man find &gt; temp</a:t>
            </a:r>
          </a:p>
          <a:p>
            <a:r>
              <a:rPr lang="en-US" dirty="0"/>
              <a:t>This saves the output from the man command as the file temp</a:t>
            </a:r>
            <a:endParaRPr lang="en-IN" dirty="0"/>
          </a:p>
        </p:txBody>
      </p:sp>
      <p:sp>
        <p:nvSpPr>
          <p:cNvPr id="3" name="Title 2">
            <a:extLst>
              <a:ext uri="{FF2B5EF4-FFF2-40B4-BE49-F238E27FC236}">
                <a16:creationId xmlns:a16="http://schemas.microsoft.com/office/drawing/2014/main" id="{1D154B0A-E7CE-4503-B7FB-F83A5CD61C64}"/>
              </a:ext>
            </a:extLst>
          </p:cNvPr>
          <p:cNvSpPr>
            <a:spLocks noGrp="1"/>
          </p:cNvSpPr>
          <p:nvPr>
            <p:ph type="title"/>
          </p:nvPr>
        </p:nvSpPr>
        <p:spPr/>
        <p:txBody>
          <a:bodyPr/>
          <a:lstStyle/>
          <a:p>
            <a:r>
              <a:rPr lang="en-IN" dirty="0"/>
              <a:t>Standard Input and Output</a:t>
            </a:r>
          </a:p>
        </p:txBody>
      </p:sp>
    </p:spTree>
    <p:extLst>
      <p:ext uri="{BB962C8B-B14F-4D97-AF65-F5344CB8AC3E}">
        <p14:creationId xmlns:p14="http://schemas.microsoft.com/office/powerpoint/2010/main" val="25152294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54B0A-E7CE-4503-B7FB-F83A5CD61C64}"/>
              </a:ext>
            </a:extLst>
          </p:cNvPr>
          <p:cNvSpPr>
            <a:spLocks noGrp="1"/>
          </p:cNvSpPr>
          <p:nvPr>
            <p:ph type="title"/>
          </p:nvPr>
        </p:nvSpPr>
        <p:spPr/>
        <p:txBody>
          <a:bodyPr/>
          <a:lstStyle/>
          <a:p>
            <a:r>
              <a:rPr lang="en-IN" dirty="0"/>
              <a:t>Shell Redirection Output</a:t>
            </a:r>
          </a:p>
        </p:txBody>
      </p:sp>
      <p:pic>
        <p:nvPicPr>
          <p:cNvPr id="7" name="Picture 6">
            <a:extLst>
              <a:ext uri="{FF2B5EF4-FFF2-40B4-BE49-F238E27FC236}">
                <a16:creationId xmlns:a16="http://schemas.microsoft.com/office/drawing/2014/main" id="{DCE24656-0200-44AD-99D8-6F0E424F3D13}"/>
              </a:ext>
            </a:extLst>
          </p:cNvPr>
          <p:cNvPicPr>
            <a:picLocks noChangeAspect="1"/>
          </p:cNvPicPr>
          <p:nvPr/>
        </p:nvPicPr>
        <p:blipFill>
          <a:blip r:embed="rId2"/>
          <a:stretch>
            <a:fillRect/>
          </a:stretch>
        </p:blipFill>
        <p:spPr>
          <a:xfrm>
            <a:off x="461035" y="1580744"/>
            <a:ext cx="8172064" cy="4820056"/>
          </a:xfrm>
          <a:prstGeom prst="rect">
            <a:avLst/>
          </a:prstGeom>
        </p:spPr>
      </p:pic>
    </p:spTree>
    <p:extLst>
      <p:ext uri="{BB962C8B-B14F-4D97-AF65-F5344CB8AC3E}">
        <p14:creationId xmlns:p14="http://schemas.microsoft.com/office/powerpoint/2010/main" val="2075875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6B6D5-C5BA-4DE8-9654-940589306176}"/>
              </a:ext>
            </a:extLst>
          </p:cNvPr>
          <p:cNvSpPr>
            <a:spLocks noGrp="1"/>
          </p:cNvSpPr>
          <p:nvPr>
            <p:ph sz="quarter" idx="12"/>
          </p:nvPr>
        </p:nvSpPr>
        <p:spPr/>
        <p:txBody>
          <a:bodyPr>
            <a:normAutofit fontScale="92500" lnSpcReduction="20000"/>
          </a:bodyPr>
          <a:lstStyle/>
          <a:p>
            <a:r>
              <a:rPr lang="en-US" dirty="0"/>
              <a:t>The pipe symbol (|) tells the shell to take the standard output of one command and use it as the standard input of another command. </a:t>
            </a:r>
          </a:p>
          <a:p>
            <a:r>
              <a:rPr lang="en-US" dirty="0"/>
              <a:t>Using pipes to join individual commands together in pipelines is an easy way to use a sequence of simple commands to carry out a complex task.</a:t>
            </a:r>
          </a:p>
          <a:p>
            <a:r>
              <a:rPr lang="en-US" dirty="0"/>
              <a:t>For example, suppose you want to know if the user named “Ashok” is logged in. </a:t>
            </a:r>
          </a:p>
          <a:p>
            <a:r>
              <a:rPr lang="en-US" dirty="0"/>
              <a:t>One way to find out would be to use the who command to list all of the users currently logged in, and to look for a line listing “Ashok” in the output. </a:t>
            </a:r>
          </a:p>
          <a:p>
            <a:r>
              <a:rPr lang="en-US" dirty="0"/>
              <a:t>However, on a large system there could be many users-enough to make it difficult to find a specific name in the list.</a:t>
            </a:r>
            <a:endParaRPr lang="en-IN" dirty="0"/>
          </a:p>
        </p:txBody>
      </p:sp>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spTree>
    <p:extLst>
      <p:ext uri="{BB962C8B-B14F-4D97-AF65-F5344CB8AC3E}">
        <p14:creationId xmlns:p14="http://schemas.microsoft.com/office/powerpoint/2010/main" val="32350141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pic>
        <p:nvPicPr>
          <p:cNvPr id="7" name="Picture 6">
            <a:extLst>
              <a:ext uri="{FF2B5EF4-FFF2-40B4-BE49-F238E27FC236}">
                <a16:creationId xmlns:a16="http://schemas.microsoft.com/office/drawing/2014/main" id="{2AA5B9B1-C137-4D52-B0E0-44A4416C3880}"/>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14380451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pic>
        <p:nvPicPr>
          <p:cNvPr id="4" name="Picture 3">
            <a:extLst>
              <a:ext uri="{FF2B5EF4-FFF2-40B4-BE49-F238E27FC236}">
                <a16:creationId xmlns:a16="http://schemas.microsoft.com/office/drawing/2014/main" id="{FEC3DE17-CABD-4065-98EA-B81B5660ECCC}"/>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6387091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redirection</a:t>
            </a:r>
          </a:p>
        </p:txBody>
      </p:sp>
      <p:pic>
        <p:nvPicPr>
          <p:cNvPr id="5" name="Picture 4">
            <a:extLst>
              <a:ext uri="{FF2B5EF4-FFF2-40B4-BE49-F238E27FC236}">
                <a16:creationId xmlns:a16="http://schemas.microsoft.com/office/drawing/2014/main" id="{D95943FF-C8D5-424B-82BD-ED06CA740C68}"/>
              </a:ext>
            </a:extLst>
          </p:cNvPr>
          <p:cNvPicPr>
            <a:picLocks noChangeAspect="1"/>
          </p:cNvPicPr>
          <p:nvPr/>
        </p:nvPicPr>
        <p:blipFill>
          <a:blip r:embed="rId2"/>
          <a:stretch>
            <a:fillRect/>
          </a:stretch>
        </p:blipFill>
        <p:spPr>
          <a:xfrm>
            <a:off x="34212" y="1219200"/>
            <a:ext cx="9144000" cy="5143500"/>
          </a:xfrm>
          <a:prstGeom prst="rect">
            <a:avLst/>
          </a:prstGeom>
        </p:spPr>
      </p:pic>
    </p:spTree>
    <p:extLst>
      <p:ext uri="{BB962C8B-B14F-4D97-AF65-F5344CB8AC3E}">
        <p14:creationId xmlns:p14="http://schemas.microsoft.com/office/powerpoint/2010/main" val="2718991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redirection</a:t>
            </a:r>
          </a:p>
        </p:txBody>
      </p:sp>
      <p:pic>
        <p:nvPicPr>
          <p:cNvPr id="4" name="Picture 3">
            <a:extLst>
              <a:ext uri="{FF2B5EF4-FFF2-40B4-BE49-F238E27FC236}">
                <a16:creationId xmlns:a16="http://schemas.microsoft.com/office/drawing/2014/main" id="{5C5AFC41-AE51-4788-AB30-60237E73844A}"/>
              </a:ext>
            </a:extLst>
          </p:cNvPr>
          <p:cNvPicPr>
            <a:picLocks noChangeAspect="1"/>
          </p:cNvPicPr>
          <p:nvPr/>
        </p:nvPicPr>
        <p:blipFill>
          <a:blip r:embed="rId2"/>
          <a:stretch>
            <a:fillRect/>
          </a:stretch>
        </p:blipFill>
        <p:spPr>
          <a:xfrm>
            <a:off x="12441" y="1524162"/>
            <a:ext cx="9144000" cy="5143500"/>
          </a:xfrm>
          <a:prstGeom prst="rect">
            <a:avLst/>
          </a:prstGeom>
        </p:spPr>
      </p:pic>
    </p:spTree>
    <p:extLst>
      <p:ext uri="{BB962C8B-B14F-4D97-AF65-F5344CB8AC3E}">
        <p14:creationId xmlns:p14="http://schemas.microsoft.com/office/powerpoint/2010/main" val="29564776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23CBC-9372-48F7-A7F9-486C7BD50B1C}"/>
              </a:ext>
            </a:extLst>
          </p:cNvPr>
          <p:cNvSpPr>
            <a:spLocks noGrp="1"/>
          </p:cNvSpPr>
          <p:nvPr>
            <p:ph sz="quarter" idx="12"/>
          </p:nvPr>
        </p:nvSpPr>
        <p:spPr/>
        <p:txBody>
          <a:bodyPr/>
          <a:lstStyle/>
          <a:p>
            <a:r>
              <a:rPr lang="en-US" dirty="0"/>
              <a:t>The grep utility searches text file.txt for a pattern and prints all lines that contain that pattern.</a:t>
            </a:r>
          </a:p>
          <a:p>
            <a:r>
              <a:rPr lang="en-US" dirty="0"/>
              <a:t>Syntax: grep [ -options ] limited-regular-expression [filename … ]</a:t>
            </a:r>
            <a:endParaRPr lang="en-IN" dirty="0"/>
          </a:p>
        </p:txBody>
      </p:sp>
      <p:sp>
        <p:nvSpPr>
          <p:cNvPr id="3" name="Title 2">
            <a:extLst>
              <a:ext uri="{FF2B5EF4-FFF2-40B4-BE49-F238E27FC236}">
                <a16:creationId xmlns:a16="http://schemas.microsoft.com/office/drawing/2014/main" id="{4771046C-92DE-4595-8434-B82D1381F7DD}"/>
              </a:ext>
            </a:extLst>
          </p:cNvPr>
          <p:cNvSpPr>
            <a:spLocks noGrp="1"/>
          </p:cNvSpPr>
          <p:nvPr>
            <p:ph type="title"/>
          </p:nvPr>
        </p:nvSpPr>
        <p:spPr/>
        <p:txBody>
          <a:bodyPr/>
          <a:lstStyle/>
          <a:p>
            <a:r>
              <a:rPr lang="en-US" dirty="0"/>
              <a:t>How to use grep command in Unix</a:t>
            </a:r>
            <a:endParaRPr lang="en-IN" dirty="0"/>
          </a:p>
        </p:txBody>
      </p:sp>
    </p:spTree>
    <p:extLst>
      <p:ext uri="{BB962C8B-B14F-4D97-AF65-F5344CB8AC3E}">
        <p14:creationId xmlns:p14="http://schemas.microsoft.com/office/powerpoint/2010/main" val="19538349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23CBC-9372-48F7-A7F9-486C7BD50B1C}"/>
              </a:ext>
            </a:extLst>
          </p:cNvPr>
          <p:cNvSpPr>
            <a:spLocks noGrp="1"/>
          </p:cNvSpPr>
          <p:nvPr>
            <p:ph sz="quarter" idx="12"/>
          </p:nvPr>
        </p:nvSpPr>
        <p:spPr/>
        <p:txBody>
          <a:bodyPr>
            <a:normAutofit fontScale="92500"/>
          </a:bodyPr>
          <a:lstStyle/>
          <a:p>
            <a:r>
              <a:rPr lang="en-US" b="1" dirty="0">
                <a:solidFill>
                  <a:srgbClr val="FF0000"/>
                </a:solidFill>
              </a:rPr>
              <a:t>grep options or grep command options</a:t>
            </a:r>
          </a:p>
          <a:p>
            <a:pPr marL="225425" lvl="1" indent="0">
              <a:buNone/>
            </a:pPr>
            <a:r>
              <a:rPr lang="en-US" dirty="0"/>
              <a:t>-c	Print only a count of the lines that contain the pattern.</a:t>
            </a:r>
          </a:p>
          <a:p>
            <a:pPr marL="225425" lvl="1" indent="0">
              <a:buNone/>
            </a:pPr>
            <a:r>
              <a:rPr lang="en-US" dirty="0"/>
              <a:t>-</a:t>
            </a:r>
            <a:r>
              <a:rPr lang="en-US" dirty="0" err="1"/>
              <a:t>i</a:t>
            </a:r>
            <a:r>
              <a:rPr lang="en-US" dirty="0"/>
              <a:t>	Ignore upper/lower case distinction during comparisons.</a:t>
            </a:r>
          </a:p>
          <a:p>
            <a:pPr marL="225425" lvl="1" indent="0">
              <a:buNone/>
            </a:pPr>
            <a:r>
              <a:rPr lang="en-US" dirty="0"/>
              <a:t>-l	Print only the names of file.txt with matching </a:t>
            </a:r>
            <a:r>
              <a:rPr lang="en-US" dirty="0" err="1"/>
              <a:t>lines,separated</a:t>
            </a:r>
            <a:r>
              <a:rPr lang="en-US" dirty="0"/>
              <a:t> by NEWLINE characters. Does not repeat the names of file.txt when the pattern is found more than once.</a:t>
            </a:r>
          </a:p>
          <a:p>
            <a:pPr marL="225425" lvl="1" indent="0">
              <a:buNone/>
            </a:pPr>
            <a:r>
              <a:rPr lang="en-US" dirty="0"/>
              <a:t>-n	Precede each line by its line number in the file (first line is 1).</a:t>
            </a:r>
          </a:p>
          <a:p>
            <a:pPr marL="225425" lvl="1" indent="0">
              <a:buNone/>
            </a:pPr>
            <a:r>
              <a:rPr lang="en-US" dirty="0"/>
              <a:t>-v	Print all lines except those that contain the pattern.</a:t>
            </a:r>
          </a:p>
          <a:p>
            <a:pPr marL="225425" lvl="1" indent="0">
              <a:buNone/>
            </a:pPr>
            <a:r>
              <a:rPr lang="en-US" dirty="0"/>
              <a:t>-r	It recursively search the pattern in all the file.txt in the current directory and all it’s sub-directory.</a:t>
            </a:r>
          </a:p>
          <a:p>
            <a:pPr marL="225425" lvl="1" indent="0">
              <a:buNone/>
            </a:pPr>
            <a:r>
              <a:rPr lang="en-US" dirty="0"/>
              <a:t>-w	It searches the exact word</a:t>
            </a:r>
            <a:endParaRPr lang="en-IN" dirty="0"/>
          </a:p>
        </p:txBody>
      </p:sp>
      <p:sp>
        <p:nvSpPr>
          <p:cNvPr id="3" name="Title 2">
            <a:extLst>
              <a:ext uri="{FF2B5EF4-FFF2-40B4-BE49-F238E27FC236}">
                <a16:creationId xmlns:a16="http://schemas.microsoft.com/office/drawing/2014/main" id="{4771046C-92DE-4595-8434-B82D1381F7DD}"/>
              </a:ext>
            </a:extLst>
          </p:cNvPr>
          <p:cNvSpPr>
            <a:spLocks noGrp="1"/>
          </p:cNvSpPr>
          <p:nvPr>
            <p:ph type="title"/>
          </p:nvPr>
        </p:nvSpPr>
        <p:spPr/>
        <p:txBody>
          <a:bodyPr/>
          <a:lstStyle/>
          <a:p>
            <a:r>
              <a:rPr lang="en-US" dirty="0"/>
              <a:t>How to use grep command in Unix</a:t>
            </a:r>
            <a:endParaRPr lang="en-IN" dirty="0"/>
          </a:p>
        </p:txBody>
      </p:sp>
    </p:spTree>
    <p:extLst>
      <p:ext uri="{BB962C8B-B14F-4D97-AF65-F5344CB8AC3E}">
        <p14:creationId xmlns:p14="http://schemas.microsoft.com/office/powerpoint/2010/main" val="3605223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332060-591E-470E-BF2A-0A0A26D8C697}"/>
              </a:ext>
            </a:extLst>
          </p:cNvPr>
          <p:cNvSpPr>
            <a:spLocks noGrp="1"/>
          </p:cNvSpPr>
          <p:nvPr>
            <p:ph sz="quarter" idx="12"/>
          </p:nvPr>
        </p:nvSpPr>
        <p:spPr/>
        <p:txBody>
          <a:bodyPr>
            <a:normAutofit fontScale="92500"/>
          </a:bodyPr>
          <a:lstStyle/>
          <a:p>
            <a:r>
              <a:rPr lang="en-US" dirty="0"/>
              <a:t>The UNIX System contains several hundred utilities or user programs. </a:t>
            </a:r>
          </a:p>
          <a:p>
            <a:r>
              <a:rPr lang="en-US" dirty="0"/>
              <a:t>Commands are also known as tools, because they can be used separately or put together in various ways to carry out useful tasks.</a:t>
            </a:r>
          </a:p>
          <a:p>
            <a:r>
              <a:rPr lang="en-US" dirty="0"/>
              <a:t>You execute these utilities by invoking them by name through the shell; this is why they are called commands.</a:t>
            </a:r>
          </a:p>
          <a:p>
            <a:r>
              <a:rPr lang="en-US" dirty="0"/>
              <a:t>A critical difference between UNIX and earlier operating systems is the ease with which new programs can be installed-the shell need only be told where to look for commands, and this is user-definable</a:t>
            </a:r>
            <a:endParaRPr lang="en-IN" dirty="0"/>
          </a:p>
        </p:txBody>
      </p:sp>
      <p:sp>
        <p:nvSpPr>
          <p:cNvPr id="3" name="Title 2">
            <a:extLst>
              <a:ext uri="{FF2B5EF4-FFF2-40B4-BE49-F238E27FC236}">
                <a16:creationId xmlns:a16="http://schemas.microsoft.com/office/drawing/2014/main" id="{7E30454C-41AA-4E9A-8A20-00530A45730B}"/>
              </a:ext>
            </a:extLst>
          </p:cNvPr>
          <p:cNvSpPr>
            <a:spLocks noGrp="1"/>
          </p:cNvSpPr>
          <p:nvPr>
            <p:ph type="title"/>
          </p:nvPr>
        </p:nvSpPr>
        <p:spPr/>
        <p:txBody>
          <a:bodyPr/>
          <a:lstStyle/>
          <a:p>
            <a:r>
              <a:rPr lang="en-IN" dirty="0"/>
              <a:t>Utilities</a:t>
            </a:r>
          </a:p>
        </p:txBody>
      </p:sp>
    </p:spTree>
    <p:extLst>
      <p:ext uri="{BB962C8B-B14F-4D97-AF65-F5344CB8AC3E}">
        <p14:creationId xmlns:p14="http://schemas.microsoft.com/office/powerpoint/2010/main" val="39463662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23CBC-9372-48F7-A7F9-486C7BD50B1C}"/>
              </a:ext>
            </a:extLst>
          </p:cNvPr>
          <p:cNvSpPr>
            <a:spLocks noGrp="1"/>
          </p:cNvSpPr>
          <p:nvPr>
            <p:ph sz="quarter" idx="12"/>
          </p:nvPr>
        </p:nvSpPr>
        <p:spPr/>
        <p:txBody>
          <a:bodyPr>
            <a:normAutofit/>
          </a:bodyPr>
          <a:lstStyle/>
          <a:p>
            <a:r>
              <a:rPr lang="en-US" b="1" dirty="0">
                <a:solidFill>
                  <a:srgbClr val="FF0000"/>
                </a:solidFill>
              </a:rPr>
              <a:t>To find all uses of the word “spring” (in any case) in the multiples file like a*, and write with line numbers:</a:t>
            </a:r>
          </a:p>
          <a:p>
            <a:pPr lvl="1"/>
            <a:r>
              <a:rPr lang="en-IN" dirty="0"/>
              <a:t>grep -</a:t>
            </a:r>
            <a:r>
              <a:rPr lang="en-IN" dirty="0" err="1"/>
              <a:t>i</a:t>
            </a:r>
            <a:r>
              <a:rPr lang="en-IN" dirty="0"/>
              <a:t> -n spring a*</a:t>
            </a:r>
          </a:p>
          <a:p>
            <a:pPr lvl="1"/>
            <a:endParaRPr lang="en-IN" dirty="0"/>
          </a:p>
          <a:p>
            <a:r>
              <a:rPr lang="en-US" dirty="0"/>
              <a:t>search ‘</a:t>
            </a:r>
            <a:r>
              <a:rPr lang="en-US" dirty="0" err="1"/>
              <a:t>application.properties</a:t>
            </a:r>
            <a:r>
              <a:rPr lang="en-US" dirty="0"/>
              <a:t> for ‘Trading’ anywhere in a line</a:t>
            </a:r>
          </a:p>
          <a:p>
            <a:pPr lvl="1"/>
            <a:r>
              <a:rPr lang="en-US" dirty="0"/>
              <a:t>grep Trading </a:t>
            </a:r>
            <a:r>
              <a:rPr lang="en-US" dirty="0" err="1"/>
              <a:t>application.properties</a:t>
            </a:r>
            <a:r>
              <a:rPr lang="en-US" dirty="0"/>
              <a:t> </a:t>
            </a:r>
            <a:endParaRPr lang="en-IN" dirty="0"/>
          </a:p>
        </p:txBody>
      </p:sp>
      <p:sp>
        <p:nvSpPr>
          <p:cNvPr id="3" name="Title 2">
            <a:extLst>
              <a:ext uri="{FF2B5EF4-FFF2-40B4-BE49-F238E27FC236}">
                <a16:creationId xmlns:a16="http://schemas.microsoft.com/office/drawing/2014/main" id="{4771046C-92DE-4595-8434-B82D1381F7DD}"/>
              </a:ext>
            </a:extLst>
          </p:cNvPr>
          <p:cNvSpPr>
            <a:spLocks noGrp="1"/>
          </p:cNvSpPr>
          <p:nvPr>
            <p:ph type="title"/>
          </p:nvPr>
        </p:nvSpPr>
        <p:spPr/>
        <p:txBody>
          <a:bodyPr/>
          <a:lstStyle/>
          <a:p>
            <a:r>
              <a:rPr lang="en-US" dirty="0"/>
              <a:t>How to use grep command in Unix</a:t>
            </a:r>
            <a:endParaRPr lang="en-IN" dirty="0"/>
          </a:p>
        </p:txBody>
      </p:sp>
    </p:spTree>
    <p:extLst>
      <p:ext uri="{BB962C8B-B14F-4D97-AF65-F5344CB8AC3E}">
        <p14:creationId xmlns:p14="http://schemas.microsoft.com/office/powerpoint/2010/main" val="237117666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23CBC-9372-48F7-A7F9-486C7BD50B1C}"/>
              </a:ext>
            </a:extLst>
          </p:cNvPr>
          <p:cNvSpPr>
            <a:spLocks noGrp="1"/>
          </p:cNvSpPr>
          <p:nvPr>
            <p:ph sz="quarter" idx="12"/>
          </p:nvPr>
        </p:nvSpPr>
        <p:spPr/>
        <p:txBody>
          <a:bodyPr>
            <a:normAutofit/>
          </a:bodyPr>
          <a:lstStyle/>
          <a:p>
            <a:r>
              <a:rPr lang="en-US" b="1" dirty="0">
                <a:solidFill>
                  <a:srgbClr val="FF0000"/>
                </a:solidFill>
              </a:rPr>
              <a:t>grep case insensitive command . </a:t>
            </a:r>
          </a:p>
          <a:p>
            <a:r>
              <a:rPr lang="en-US" dirty="0"/>
              <a:t>By default grep command is case sensitive. </a:t>
            </a:r>
          </a:p>
          <a:p>
            <a:r>
              <a:rPr lang="en-US" dirty="0"/>
              <a:t>You can use option grep -</a:t>
            </a:r>
            <a:r>
              <a:rPr lang="en-US" dirty="0" err="1"/>
              <a:t>i</a:t>
            </a:r>
            <a:r>
              <a:rPr lang="en-US" dirty="0"/>
              <a:t> to make it case insensitive.</a:t>
            </a:r>
          </a:p>
          <a:p>
            <a:r>
              <a:rPr lang="en-US" dirty="0"/>
              <a:t>We can use grep -w option for searching the specific work not sub-string . </a:t>
            </a:r>
          </a:p>
          <a:p>
            <a:r>
              <a:rPr lang="en-US" dirty="0"/>
              <a:t>The below example  searches adpatch.log for word failure in any case</a:t>
            </a:r>
          </a:p>
          <a:p>
            <a:r>
              <a:rPr lang="en-US" dirty="0"/>
              <a:t>grep -</a:t>
            </a:r>
            <a:r>
              <a:rPr lang="en-US" dirty="0" err="1"/>
              <a:t>i</a:t>
            </a:r>
            <a:r>
              <a:rPr lang="en-US" dirty="0"/>
              <a:t> -w files demo.txt</a:t>
            </a:r>
            <a:endParaRPr lang="en-IN" dirty="0"/>
          </a:p>
        </p:txBody>
      </p:sp>
      <p:sp>
        <p:nvSpPr>
          <p:cNvPr id="3" name="Title 2">
            <a:extLst>
              <a:ext uri="{FF2B5EF4-FFF2-40B4-BE49-F238E27FC236}">
                <a16:creationId xmlns:a16="http://schemas.microsoft.com/office/drawing/2014/main" id="{4771046C-92DE-4595-8434-B82D1381F7DD}"/>
              </a:ext>
            </a:extLst>
          </p:cNvPr>
          <p:cNvSpPr>
            <a:spLocks noGrp="1"/>
          </p:cNvSpPr>
          <p:nvPr>
            <p:ph type="title"/>
          </p:nvPr>
        </p:nvSpPr>
        <p:spPr/>
        <p:txBody>
          <a:bodyPr/>
          <a:lstStyle/>
          <a:p>
            <a:r>
              <a:rPr lang="en-US" dirty="0"/>
              <a:t>How to use grep command in Unix</a:t>
            </a:r>
            <a:endParaRPr lang="en-IN" dirty="0"/>
          </a:p>
        </p:txBody>
      </p:sp>
    </p:spTree>
    <p:extLst>
      <p:ext uri="{BB962C8B-B14F-4D97-AF65-F5344CB8AC3E}">
        <p14:creationId xmlns:p14="http://schemas.microsoft.com/office/powerpoint/2010/main" val="394477434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23CBC-9372-48F7-A7F9-486C7BD50B1C}"/>
              </a:ext>
            </a:extLst>
          </p:cNvPr>
          <p:cNvSpPr>
            <a:spLocks noGrp="1"/>
          </p:cNvSpPr>
          <p:nvPr>
            <p:ph sz="quarter" idx="12"/>
          </p:nvPr>
        </p:nvSpPr>
        <p:spPr/>
        <p:txBody>
          <a:bodyPr>
            <a:normAutofit/>
          </a:bodyPr>
          <a:lstStyle/>
          <a:p>
            <a:r>
              <a:rPr lang="en-US" b="1" dirty="0">
                <a:solidFill>
                  <a:srgbClr val="FF0000"/>
                </a:solidFill>
              </a:rPr>
              <a:t>find ‘run time’ or ‘run-time’ in all txt in file.txt</a:t>
            </a:r>
          </a:p>
          <a:p>
            <a:r>
              <a:rPr lang="en-US" dirty="0"/>
              <a:t>grep run[- ]time *.txt</a:t>
            </a:r>
          </a:p>
          <a:p>
            <a:r>
              <a:rPr lang="en-US" b="1" dirty="0">
                <a:solidFill>
                  <a:srgbClr val="FF0000"/>
                </a:solidFill>
              </a:rPr>
              <a:t>pipe who to grep, look for </a:t>
            </a:r>
            <a:r>
              <a:rPr lang="en-US" b="1" dirty="0" err="1">
                <a:solidFill>
                  <a:srgbClr val="FF0000"/>
                </a:solidFill>
              </a:rPr>
              <a:t>appmmgr</a:t>
            </a:r>
            <a:endParaRPr lang="en-US" b="1" dirty="0">
              <a:solidFill>
                <a:srgbClr val="FF0000"/>
              </a:solidFill>
            </a:endParaRPr>
          </a:p>
          <a:p>
            <a:r>
              <a:rPr lang="en-US" dirty="0"/>
              <a:t> cat /</a:t>
            </a:r>
            <a:r>
              <a:rPr lang="en-US" dirty="0" err="1"/>
              <a:t>etc</a:t>
            </a:r>
            <a:r>
              <a:rPr lang="en-US" dirty="0"/>
              <a:t>/passwd | grep </a:t>
            </a:r>
            <a:r>
              <a:rPr lang="en-US" dirty="0" err="1"/>
              <a:t>mohan</a:t>
            </a:r>
            <a:endParaRPr lang="en-US" dirty="0"/>
          </a:p>
          <a:p>
            <a:r>
              <a:rPr lang="en-US" b="1" dirty="0">
                <a:solidFill>
                  <a:srgbClr val="FF0000"/>
                </a:solidFill>
              </a:rPr>
              <a:t>grep recursive option .It search for oracle string in current directory files and all the files in sub directory</a:t>
            </a:r>
          </a:p>
          <a:p>
            <a:r>
              <a:rPr lang="en-US" dirty="0"/>
              <a:t>grep -r spring *</a:t>
            </a:r>
            <a:endParaRPr lang="en-IN" dirty="0"/>
          </a:p>
        </p:txBody>
      </p:sp>
      <p:sp>
        <p:nvSpPr>
          <p:cNvPr id="3" name="Title 2">
            <a:extLst>
              <a:ext uri="{FF2B5EF4-FFF2-40B4-BE49-F238E27FC236}">
                <a16:creationId xmlns:a16="http://schemas.microsoft.com/office/drawing/2014/main" id="{4771046C-92DE-4595-8434-B82D1381F7DD}"/>
              </a:ext>
            </a:extLst>
          </p:cNvPr>
          <p:cNvSpPr>
            <a:spLocks noGrp="1"/>
          </p:cNvSpPr>
          <p:nvPr>
            <p:ph type="title"/>
          </p:nvPr>
        </p:nvSpPr>
        <p:spPr/>
        <p:txBody>
          <a:bodyPr/>
          <a:lstStyle/>
          <a:p>
            <a:r>
              <a:rPr lang="en-US" dirty="0"/>
              <a:t>How to use grep command in Unix</a:t>
            </a:r>
            <a:endParaRPr lang="en-IN" dirty="0"/>
          </a:p>
        </p:txBody>
      </p:sp>
    </p:spTree>
    <p:extLst>
      <p:ext uri="{BB962C8B-B14F-4D97-AF65-F5344CB8AC3E}">
        <p14:creationId xmlns:p14="http://schemas.microsoft.com/office/powerpoint/2010/main" val="278720603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23CBC-9372-48F7-A7F9-486C7BD50B1C}"/>
              </a:ext>
            </a:extLst>
          </p:cNvPr>
          <p:cNvSpPr>
            <a:spLocks noGrp="1"/>
          </p:cNvSpPr>
          <p:nvPr>
            <p:ph sz="quarter" idx="12"/>
          </p:nvPr>
        </p:nvSpPr>
        <p:spPr/>
        <p:txBody>
          <a:bodyPr>
            <a:normAutofit/>
          </a:bodyPr>
          <a:lstStyle/>
          <a:p>
            <a:r>
              <a:rPr lang="en-US" b="1" dirty="0">
                <a:solidFill>
                  <a:srgbClr val="FF0000"/>
                </a:solidFill>
              </a:rPr>
              <a:t> Grep exclude option (grep -v) . We can use grep -v to exclude the search item </a:t>
            </a:r>
            <a:r>
              <a:rPr lang="en-US" b="1" dirty="0" err="1">
                <a:solidFill>
                  <a:srgbClr val="FF0000"/>
                </a:solidFill>
              </a:rPr>
              <a:t>item</a:t>
            </a:r>
            <a:r>
              <a:rPr lang="en-US" b="1" dirty="0">
                <a:solidFill>
                  <a:srgbClr val="FF0000"/>
                </a:solidFill>
              </a:rPr>
              <a:t>. It will not show the lines which has oracle string in it</a:t>
            </a:r>
          </a:p>
          <a:p>
            <a:r>
              <a:rPr lang="en-US" dirty="0" err="1"/>
              <a:t>ps</a:t>
            </a:r>
            <a:r>
              <a:rPr lang="en-US" dirty="0"/>
              <a:t> -</a:t>
            </a:r>
            <a:r>
              <a:rPr lang="en-US" dirty="0" err="1"/>
              <a:t>ef</a:t>
            </a:r>
            <a:r>
              <a:rPr lang="en-US" dirty="0"/>
              <a:t> | grep -v </a:t>
            </a:r>
            <a:r>
              <a:rPr lang="en-US" dirty="0" err="1"/>
              <a:t>eswarib</a:t>
            </a:r>
            <a:r>
              <a:rPr lang="en-US" dirty="0"/>
              <a:t>+</a:t>
            </a:r>
          </a:p>
          <a:p>
            <a:endParaRPr lang="en-IN" dirty="0"/>
          </a:p>
        </p:txBody>
      </p:sp>
      <p:sp>
        <p:nvSpPr>
          <p:cNvPr id="3" name="Title 2">
            <a:extLst>
              <a:ext uri="{FF2B5EF4-FFF2-40B4-BE49-F238E27FC236}">
                <a16:creationId xmlns:a16="http://schemas.microsoft.com/office/drawing/2014/main" id="{4771046C-92DE-4595-8434-B82D1381F7DD}"/>
              </a:ext>
            </a:extLst>
          </p:cNvPr>
          <p:cNvSpPr>
            <a:spLocks noGrp="1"/>
          </p:cNvSpPr>
          <p:nvPr>
            <p:ph type="title"/>
          </p:nvPr>
        </p:nvSpPr>
        <p:spPr/>
        <p:txBody>
          <a:bodyPr/>
          <a:lstStyle/>
          <a:p>
            <a:r>
              <a:rPr lang="en-US" dirty="0"/>
              <a:t>How to use grep command in Unix</a:t>
            </a:r>
            <a:endParaRPr lang="en-IN" dirty="0"/>
          </a:p>
        </p:txBody>
      </p:sp>
    </p:spTree>
    <p:extLst>
      <p:ext uri="{BB962C8B-B14F-4D97-AF65-F5344CB8AC3E}">
        <p14:creationId xmlns:p14="http://schemas.microsoft.com/office/powerpoint/2010/main" val="32490652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7C694-410F-42F9-A62F-709623D0FA72}"/>
              </a:ext>
            </a:extLst>
          </p:cNvPr>
          <p:cNvSpPr>
            <a:spLocks noGrp="1"/>
          </p:cNvSpPr>
          <p:nvPr>
            <p:ph type="title"/>
          </p:nvPr>
        </p:nvSpPr>
        <p:spPr/>
        <p:txBody>
          <a:bodyPr/>
          <a:lstStyle/>
          <a:p>
            <a:r>
              <a:rPr lang="en-IN" dirty="0"/>
              <a:t>Understanding Regular Expressions</a:t>
            </a:r>
          </a:p>
        </p:txBody>
      </p:sp>
      <p:pic>
        <p:nvPicPr>
          <p:cNvPr id="5" name="Picture 4">
            <a:extLst>
              <a:ext uri="{FF2B5EF4-FFF2-40B4-BE49-F238E27FC236}">
                <a16:creationId xmlns:a16="http://schemas.microsoft.com/office/drawing/2014/main" id="{779D70F5-EBE4-4FDB-AE0C-99DD9B0D2C21}"/>
              </a:ext>
            </a:extLst>
          </p:cNvPr>
          <p:cNvPicPr>
            <a:picLocks noChangeAspect="1"/>
          </p:cNvPicPr>
          <p:nvPr/>
        </p:nvPicPr>
        <p:blipFill rotWithShape="1">
          <a:blip r:embed="rId2"/>
          <a:srcRect l="12500" t="21852" r="37500" b="7037"/>
          <a:stretch/>
        </p:blipFill>
        <p:spPr>
          <a:xfrm>
            <a:off x="584718" y="1371600"/>
            <a:ext cx="8081578" cy="5087678"/>
          </a:xfrm>
          <a:prstGeom prst="rect">
            <a:avLst/>
          </a:prstGeom>
        </p:spPr>
      </p:pic>
    </p:spTree>
    <p:extLst>
      <p:ext uri="{BB962C8B-B14F-4D97-AF65-F5344CB8AC3E}">
        <p14:creationId xmlns:p14="http://schemas.microsoft.com/office/powerpoint/2010/main" val="16851517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5360F-06DD-447F-BACF-B85AA2086191}"/>
              </a:ext>
            </a:extLst>
          </p:cNvPr>
          <p:cNvSpPr>
            <a:spLocks noGrp="1"/>
          </p:cNvSpPr>
          <p:nvPr>
            <p:ph sz="quarter" idx="12"/>
          </p:nvPr>
        </p:nvSpPr>
        <p:spPr/>
        <p:txBody>
          <a:bodyPr/>
          <a:lstStyle/>
          <a:p>
            <a:r>
              <a:rPr lang="en-US" b="1" dirty="0">
                <a:solidFill>
                  <a:srgbClr val="FF0000"/>
                </a:solidFill>
              </a:rPr>
              <a:t>search file.txt for lines with ‘kite’</a:t>
            </a:r>
          </a:p>
          <a:p>
            <a:pPr lvl="1"/>
            <a:r>
              <a:rPr lang="en-US" dirty="0"/>
              <a:t>grep kite file.txt</a:t>
            </a:r>
          </a:p>
          <a:p>
            <a:r>
              <a:rPr lang="en-US" b="1" dirty="0">
                <a:solidFill>
                  <a:srgbClr val="FF0000"/>
                </a:solidFill>
              </a:rPr>
              <a:t>‘kite’ at the start of a line</a:t>
            </a:r>
          </a:p>
          <a:p>
            <a:pPr lvl="1"/>
            <a:r>
              <a:rPr lang="en-US" dirty="0"/>
              <a:t>grep '^kite' file.txt</a:t>
            </a:r>
          </a:p>
          <a:p>
            <a:r>
              <a:rPr lang="en-US" b="1" dirty="0">
                <a:solidFill>
                  <a:srgbClr val="FF0000"/>
                </a:solidFill>
              </a:rPr>
              <a:t>‘kite’ at the end of a line</a:t>
            </a:r>
          </a:p>
          <a:p>
            <a:pPr lvl="1"/>
            <a:r>
              <a:rPr lang="en-US" dirty="0"/>
              <a:t>grep 'kite</a:t>
            </a:r>
          </a:p>
          <a:p>
            <a:r>
              <a:rPr lang="en-US" b="1" dirty="0">
                <a:solidFill>
                  <a:srgbClr val="FF0000"/>
                </a:solidFill>
              </a:rPr>
              <a:t>lines containing only ‘kite’</a:t>
            </a:r>
          </a:p>
          <a:p>
            <a:pPr lvl="1"/>
            <a:r>
              <a:rPr lang="en-US" dirty="0"/>
              <a:t>grep '^kite </a:t>
            </a:r>
            <a:endParaRPr lang="en-IN" dirty="0"/>
          </a:p>
        </p:txBody>
      </p:sp>
      <p:sp>
        <p:nvSpPr>
          <p:cNvPr id="3" name="Title 2">
            <a:extLst>
              <a:ext uri="{FF2B5EF4-FFF2-40B4-BE49-F238E27FC236}">
                <a16:creationId xmlns:a16="http://schemas.microsoft.com/office/drawing/2014/main" id="{EC57C694-410F-42F9-A62F-709623D0FA72}"/>
              </a:ext>
            </a:extLst>
          </p:cNvPr>
          <p:cNvSpPr>
            <a:spLocks noGrp="1"/>
          </p:cNvSpPr>
          <p:nvPr>
            <p:ph type="title"/>
          </p:nvPr>
        </p:nvSpPr>
        <p:spPr/>
        <p:txBody>
          <a:bodyPr/>
          <a:lstStyle/>
          <a:p>
            <a:r>
              <a:rPr lang="en-IN" dirty="0"/>
              <a:t>Understanding Regular Expressions</a:t>
            </a:r>
          </a:p>
        </p:txBody>
      </p:sp>
    </p:spTree>
    <p:extLst>
      <p:ext uri="{BB962C8B-B14F-4D97-AF65-F5344CB8AC3E}">
        <p14:creationId xmlns:p14="http://schemas.microsoft.com/office/powerpoint/2010/main" val="73635465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5360F-06DD-447F-BACF-B85AA2086191}"/>
              </a:ext>
            </a:extLst>
          </p:cNvPr>
          <p:cNvSpPr>
            <a:spLocks noGrp="1"/>
          </p:cNvSpPr>
          <p:nvPr>
            <p:ph sz="quarter" idx="12"/>
          </p:nvPr>
        </p:nvSpPr>
        <p:spPr/>
        <p:txBody>
          <a:bodyPr/>
          <a:lstStyle/>
          <a:p>
            <a:r>
              <a:rPr lang="en-US" b="1" dirty="0">
                <a:solidFill>
                  <a:srgbClr val="FF0000"/>
                </a:solidFill>
              </a:rPr>
              <a:t>lines starting with ‘^s’, “\” escapes the ^</a:t>
            </a:r>
          </a:p>
          <a:p>
            <a:r>
              <a:rPr lang="en-US" dirty="0"/>
              <a:t>grep '\^s' file.txt</a:t>
            </a:r>
          </a:p>
          <a:p>
            <a:r>
              <a:rPr lang="en-US" b="1" dirty="0">
                <a:solidFill>
                  <a:srgbClr val="FF0000"/>
                </a:solidFill>
              </a:rPr>
              <a:t>search for ‘kite’ or ‘Kite’</a:t>
            </a:r>
          </a:p>
          <a:p>
            <a:r>
              <a:rPr lang="en-US" dirty="0"/>
              <a:t>grep '[Kk]</a:t>
            </a:r>
            <a:r>
              <a:rPr lang="en-US" dirty="0" err="1"/>
              <a:t>ite</a:t>
            </a:r>
            <a:r>
              <a:rPr lang="en-US" dirty="0"/>
              <a:t>' file.txt</a:t>
            </a:r>
          </a:p>
          <a:p>
            <a:r>
              <a:rPr lang="en-US" b="1" dirty="0">
                <a:solidFill>
                  <a:srgbClr val="FF0000"/>
                </a:solidFill>
              </a:rPr>
              <a:t>search for TOM, Tom, </a:t>
            </a:r>
            <a:r>
              <a:rPr lang="en-US" b="1" dirty="0" err="1">
                <a:solidFill>
                  <a:srgbClr val="FF0000"/>
                </a:solidFill>
              </a:rPr>
              <a:t>TOm</a:t>
            </a:r>
            <a:r>
              <a:rPr lang="en-US" b="1" dirty="0">
                <a:solidFill>
                  <a:srgbClr val="FF0000"/>
                </a:solidFill>
              </a:rPr>
              <a:t> or </a:t>
            </a:r>
            <a:r>
              <a:rPr lang="en-US" b="1" dirty="0" err="1">
                <a:solidFill>
                  <a:srgbClr val="FF0000"/>
                </a:solidFill>
              </a:rPr>
              <a:t>ToM</a:t>
            </a:r>
            <a:endParaRPr lang="en-US" b="1" dirty="0">
              <a:solidFill>
                <a:srgbClr val="FF0000"/>
              </a:solidFill>
            </a:endParaRPr>
          </a:p>
          <a:p>
            <a:r>
              <a:rPr lang="en-US" dirty="0"/>
              <a:t>grep 'T[</a:t>
            </a:r>
            <a:r>
              <a:rPr lang="en-US" dirty="0" err="1"/>
              <a:t>oO</a:t>
            </a:r>
            <a:r>
              <a:rPr lang="en-US" dirty="0"/>
              <a:t>][mM]' file.txt</a:t>
            </a:r>
          </a:p>
          <a:p>
            <a:r>
              <a:rPr lang="en-US" b="1" dirty="0">
                <a:solidFill>
                  <a:srgbClr val="FF0000"/>
                </a:solidFill>
              </a:rPr>
              <a:t>search for blank lines</a:t>
            </a:r>
          </a:p>
          <a:p>
            <a:r>
              <a:rPr lang="en-US" dirty="0"/>
              <a:t>grep '^ </a:t>
            </a:r>
            <a:endParaRPr lang="en-IN" dirty="0"/>
          </a:p>
        </p:txBody>
      </p:sp>
      <p:sp>
        <p:nvSpPr>
          <p:cNvPr id="3" name="Title 2">
            <a:extLst>
              <a:ext uri="{FF2B5EF4-FFF2-40B4-BE49-F238E27FC236}">
                <a16:creationId xmlns:a16="http://schemas.microsoft.com/office/drawing/2014/main" id="{EC57C694-410F-42F9-A62F-709623D0FA72}"/>
              </a:ext>
            </a:extLst>
          </p:cNvPr>
          <p:cNvSpPr>
            <a:spLocks noGrp="1"/>
          </p:cNvSpPr>
          <p:nvPr>
            <p:ph type="title"/>
          </p:nvPr>
        </p:nvSpPr>
        <p:spPr/>
        <p:txBody>
          <a:bodyPr/>
          <a:lstStyle/>
          <a:p>
            <a:r>
              <a:rPr lang="en-IN" dirty="0"/>
              <a:t>Understanding Regular Expressions</a:t>
            </a:r>
          </a:p>
        </p:txBody>
      </p:sp>
    </p:spTree>
    <p:extLst>
      <p:ext uri="{BB962C8B-B14F-4D97-AF65-F5344CB8AC3E}">
        <p14:creationId xmlns:p14="http://schemas.microsoft.com/office/powerpoint/2010/main" val="23281598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5360F-06DD-447F-BACF-B85AA2086191}"/>
              </a:ext>
            </a:extLst>
          </p:cNvPr>
          <p:cNvSpPr>
            <a:spLocks noGrp="1"/>
          </p:cNvSpPr>
          <p:nvPr>
            <p:ph sz="quarter" idx="12"/>
          </p:nvPr>
        </p:nvSpPr>
        <p:spPr/>
        <p:txBody>
          <a:bodyPr/>
          <a:lstStyle/>
          <a:p>
            <a:r>
              <a:rPr lang="en-US" b="1" dirty="0">
                <a:solidFill>
                  <a:srgbClr val="FF0000"/>
                </a:solidFill>
              </a:rPr>
              <a:t>search for pairs of numeric digits</a:t>
            </a:r>
          </a:p>
          <a:p>
            <a:r>
              <a:rPr lang="en-US" dirty="0"/>
              <a:t>grep '[0-9][0-9]' file</a:t>
            </a:r>
          </a:p>
          <a:p>
            <a:r>
              <a:rPr lang="en-US" b="1" dirty="0">
                <a:solidFill>
                  <a:srgbClr val="FF0000"/>
                </a:solidFill>
              </a:rPr>
              <a:t>list your mail</a:t>
            </a:r>
          </a:p>
          <a:p>
            <a:r>
              <a:rPr lang="en-US" dirty="0"/>
              <a:t>grep '^From: ' /</a:t>
            </a:r>
            <a:r>
              <a:rPr lang="en-US" dirty="0" err="1"/>
              <a:t>usr</a:t>
            </a:r>
            <a:r>
              <a:rPr lang="en-US" dirty="0"/>
              <a:t>/mail/$USER</a:t>
            </a:r>
          </a:p>
          <a:p>
            <a:r>
              <a:rPr lang="en-US" b="1" dirty="0">
                <a:solidFill>
                  <a:srgbClr val="FF0000"/>
                </a:solidFill>
              </a:rPr>
              <a:t>any line with at least one letter</a:t>
            </a:r>
          </a:p>
          <a:p>
            <a:r>
              <a:rPr lang="en-US" dirty="0"/>
              <a:t>grep '[a-</a:t>
            </a:r>
            <a:r>
              <a:rPr lang="en-US" dirty="0" err="1"/>
              <a:t>zA</a:t>
            </a:r>
            <a:r>
              <a:rPr lang="en-US" dirty="0"/>
              <a:t>-Z]' 1.txt</a:t>
            </a:r>
          </a:p>
          <a:p>
            <a:r>
              <a:rPr lang="en-US" b="1" dirty="0">
                <a:solidFill>
                  <a:srgbClr val="FF0000"/>
                </a:solidFill>
              </a:rPr>
              <a:t>anything not a letter or number</a:t>
            </a:r>
          </a:p>
          <a:p>
            <a:r>
              <a:rPr lang="en-US" dirty="0"/>
              <a:t>grep '[^a-zA-Z0-9]'</a:t>
            </a:r>
            <a:endParaRPr lang="en-IN" dirty="0"/>
          </a:p>
        </p:txBody>
      </p:sp>
      <p:sp>
        <p:nvSpPr>
          <p:cNvPr id="3" name="Title 2">
            <a:extLst>
              <a:ext uri="{FF2B5EF4-FFF2-40B4-BE49-F238E27FC236}">
                <a16:creationId xmlns:a16="http://schemas.microsoft.com/office/drawing/2014/main" id="{EC57C694-410F-42F9-A62F-709623D0FA72}"/>
              </a:ext>
            </a:extLst>
          </p:cNvPr>
          <p:cNvSpPr>
            <a:spLocks noGrp="1"/>
          </p:cNvSpPr>
          <p:nvPr>
            <p:ph type="title"/>
          </p:nvPr>
        </p:nvSpPr>
        <p:spPr/>
        <p:txBody>
          <a:bodyPr/>
          <a:lstStyle/>
          <a:p>
            <a:r>
              <a:rPr lang="en-IN" dirty="0"/>
              <a:t>Understanding Regular Expressions</a:t>
            </a:r>
          </a:p>
        </p:txBody>
      </p:sp>
    </p:spTree>
    <p:extLst>
      <p:ext uri="{BB962C8B-B14F-4D97-AF65-F5344CB8AC3E}">
        <p14:creationId xmlns:p14="http://schemas.microsoft.com/office/powerpoint/2010/main" val="109151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5360F-06DD-447F-BACF-B85AA2086191}"/>
              </a:ext>
            </a:extLst>
          </p:cNvPr>
          <p:cNvSpPr>
            <a:spLocks noGrp="1"/>
          </p:cNvSpPr>
          <p:nvPr>
            <p:ph sz="quarter" idx="12"/>
          </p:nvPr>
        </p:nvSpPr>
        <p:spPr/>
        <p:txBody>
          <a:bodyPr>
            <a:normAutofit lnSpcReduction="10000"/>
          </a:bodyPr>
          <a:lstStyle/>
          <a:p>
            <a:r>
              <a:rPr lang="en-US" b="1" dirty="0">
                <a:solidFill>
                  <a:srgbClr val="FF0000"/>
                </a:solidFill>
              </a:rPr>
              <a:t>line start with “.” and 2 lower case letters} letters</a:t>
            </a:r>
          </a:p>
          <a:p>
            <a:r>
              <a:rPr lang="en-US" dirty="0"/>
              <a:t> grep '^\.[a-z][a-z]’</a:t>
            </a:r>
          </a:p>
          <a:p>
            <a:r>
              <a:rPr lang="en-US" dirty="0"/>
              <a:t>If you want to search multiple words in the same grep command ,then use egrep command in UNIX</a:t>
            </a:r>
          </a:p>
          <a:p>
            <a:r>
              <a:rPr lang="en-US" b="1" dirty="0">
                <a:solidFill>
                  <a:srgbClr val="FF0000"/>
                </a:solidFill>
              </a:rPr>
              <a:t>It search all the three words in the file</a:t>
            </a:r>
          </a:p>
          <a:p>
            <a:r>
              <a:rPr lang="en-US" dirty="0"/>
              <a:t>egrep -n -v '</a:t>
            </a:r>
            <a:r>
              <a:rPr lang="en-US" dirty="0" err="1"/>
              <a:t>Bala|Vignesh</a:t>
            </a:r>
            <a:r>
              <a:rPr lang="en-US" dirty="0"/>
              <a:t>' names.txt</a:t>
            </a:r>
          </a:p>
          <a:p>
            <a:r>
              <a:rPr lang="en-US" b="1" dirty="0">
                <a:solidFill>
                  <a:srgbClr val="FF0000"/>
                </a:solidFill>
              </a:rPr>
              <a:t>It discarded all the lines having any of these three word from the output of ps -</a:t>
            </a:r>
            <a:r>
              <a:rPr lang="en-US" b="1" dirty="0" err="1">
                <a:solidFill>
                  <a:srgbClr val="FF0000"/>
                </a:solidFill>
              </a:rPr>
              <a:t>ef</a:t>
            </a:r>
            <a:endParaRPr lang="en-US" b="1" dirty="0">
              <a:solidFill>
                <a:srgbClr val="FF0000"/>
              </a:solidFill>
            </a:endParaRPr>
          </a:p>
          <a:p>
            <a:r>
              <a:rPr lang="en-US" dirty="0"/>
              <a:t>cat /</a:t>
            </a:r>
            <a:r>
              <a:rPr lang="en-US" dirty="0" err="1"/>
              <a:t>etc</a:t>
            </a:r>
            <a:r>
              <a:rPr lang="en-US" dirty="0"/>
              <a:t>/passwd | egrep -n -v '</a:t>
            </a:r>
            <a:r>
              <a:rPr lang="en-US" dirty="0" err="1"/>
              <a:t>eswaribala|vigneshbala|mohan</a:t>
            </a:r>
            <a:r>
              <a:rPr lang="en-US" dirty="0"/>
              <a:t>'</a:t>
            </a:r>
            <a:endParaRPr lang="en-IN" dirty="0"/>
          </a:p>
        </p:txBody>
      </p:sp>
      <p:sp>
        <p:nvSpPr>
          <p:cNvPr id="3" name="Title 2">
            <a:extLst>
              <a:ext uri="{FF2B5EF4-FFF2-40B4-BE49-F238E27FC236}">
                <a16:creationId xmlns:a16="http://schemas.microsoft.com/office/drawing/2014/main" id="{EC57C694-410F-42F9-A62F-709623D0FA72}"/>
              </a:ext>
            </a:extLst>
          </p:cNvPr>
          <p:cNvSpPr>
            <a:spLocks noGrp="1"/>
          </p:cNvSpPr>
          <p:nvPr>
            <p:ph type="title"/>
          </p:nvPr>
        </p:nvSpPr>
        <p:spPr/>
        <p:txBody>
          <a:bodyPr/>
          <a:lstStyle/>
          <a:p>
            <a:r>
              <a:rPr lang="en-IN" dirty="0"/>
              <a:t>Understanding Regular Expressions</a:t>
            </a:r>
          </a:p>
        </p:txBody>
      </p:sp>
    </p:spTree>
    <p:extLst>
      <p:ext uri="{BB962C8B-B14F-4D97-AF65-F5344CB8AC3E}">
        <p14:creationId xmlns:p14="http://schemas.microsoft.com/office/powerpoint/2010/main" val="32755750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5360F-06DD-447F-BACF-B85AA2086191}"/>
              </a:ext>
            </a:extLst>
          </p:cNvPr>
          <p:cNvSpPr>
            <a:spLocks noGrp="1"/>
          </p:cNvSpPr>
          <p:nvPr>
            <p:ph sz="quarter" idx="12"/>
          </p:nvPr>
        </p:nvSpPr>
        <p:spPr/>
        <p:txBody>
          <a:bodyPr>
            <a:normAutofit/>
          </a:bodyPr>
          <a:lstStyle/>
          <a:p>
            <a:r>
              <a:rPr lang="en-US" b="1" dirty="0">
                <a:solidFill>
                  <a:srgbClr val="FF0000"/>
                </a:solidFill>
              </a:rPr>
              <a:t>grep with pipe command</a:t>
            </a:r>
          </a:p>
          <a:p>
            <a:r>
              <a:rPr lang="en-US" dirty="0"/>
              <a:t>pipe command in Linux let u input the output of the one command to the another command.</a:t>
            </a:r>
          </a:p>
          <a:p>
            <a:r>
              <a:rPr lang="en-US" b="1" dirty="0">
                <a:solidFill>
                  <a:srgbClr val="FF0000"/>
                </a:solidFill>
              </a:rPr>
              <a:t>Example</a:t>
            </a:r>
          </a:p>
          <a:p>
            <a:r>
              <a:rPr lang="en-US" dirty="0"/>
              <a:t>ps -</a:t>
            </a:r>
            <a:r>
              <a:rPr lang="en-US" dirty="0" err="1"/>
              <a:t>ef|grep</a:t>
            </a:r>
            <a:r>
              <a:rPr lang="en-US" dirty="0"/>
              <a:t> python</a:t>
            </a:r>
          </a:p>
          <a:p>
            <a:endParaRPr lang="en-IN" dirty="0"/>
          </a:p>
        </p:txBody>
      </p:sp>
      <p:sp>
        <p:nvSpPr>
          <p:cNvPr id="3" name="Title 2">
            <a:extLst>
              <a:ext uri="{FF2B5EF4-FFF2-40B4-BE49-F238E27FC236}">
                <a16:creationId xmlns:a16="http://schemas.microsoft.com/office/drawing/2014/main" id="{EC57C694-410F-42F9-A62F-709623D0FA72}"/>
              </a:ext>
            </a:extLst>
          </p:cNvPr>
          <p:cNvSpPr>
            <a:spLocks noGrp="1"/>
          </p:cNvSpPr>
          <p:nvPr>
            <p:ph type="title"/>
          </p:nvPr>
        </p:nvSpPr>
        <p:spPr/>
        <p:txBody>
          <a:bodyPr/>
          <a:lstStyle/>
          <a:p>
            <a:r>
              <a:rPr lang="en-IN" dirty="0"/>
              <a:t>Understanding Regular Expressions</a:t>
            </a:r>
          </a:p>
        </p:txBody>
      </p:sp>
    </p:spTree>
    <p:extLst>
      <p:ext uri="{BB962C8B-B14F-4D97-AF65-F5344CB8AC3E}">
        <p14:creationId xmlns:p14="http://schemas.microsoft.com/office/powerpoint/2010/main" val="248281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332060-591E-470E-BF2A-0A0A26D8C697}"/>
              </a:ext>
            </a:extLst>
          </p:cNvPr>
          <p:cNvSpPr>
            <a:spLocks noGrp="1"/>
          </p:cNvSpPr>
          <p:nvPr>
            <p:ph sz="quarter" idx="12"/>
          </p:nvPr>
        </p:nvSpPr>
        <p:spPr/>
        <p:txBody>
          <a:bodyPr>
            <a:normAutofit/>
          </a:bodyPr>
          <a:lstStyle/>
          <a:p>
            <a:r>
              <a:rPr lang="en-US" dirty="0"/>
              <a:t>You can perform many tasks using the standard utilities supplied with UNIX. </a:t>
            </a:r>
          </a:p>
          <a:p>
            <a:r>
              <a:rPr lang="en-US" dirty="0"/>
              <a:t>There are utilities for text editing and processing, for managing information, for electronic communications and networking, for performing calculations, for developing computer programs, for system administration, and for many other purposes.</a:t>
            </a:r>
            <a:endParaRPr lang="en-IN" dirty="0"/>
          </a:p>
        </p:txBody>
      </p:sp>
      <p:sp>
        <p:nvSpPr>
          <p:cNvPr id="3" name="Title 2">
            <a:extLst>
              <a:ext uri="{FF2B5EF4-FFF2-40B4-BE49-F238E27FC236}">
                <a16:creationId xmlns:a16="http://schemas.microsoft.com/office/drawing/2014/main" id="{7E30454C-41AA-4E9A-8A20-00530A45730B}"/>
              </a:ext>
            </a:extLst>
          </p:cNvPr>
          <p:cNvSpPr>
            <a:spLocks noGrp="1"/>
          </p:cNvSpPr>
          <p:nvPr>
            <p:ph type="title"/>
          </p:nvPr>
        </p:nvSpPr>
        <p:spPr/>
        <p:txBody>
          <a:bodyPr/>
          <a:lstStyle/>
          <a:p>
            <a:r>
              <a:rPr lang="en-IN" dirty="0"/>
              <a:t>Utilities</a:t>
            </a:r>
          </a:p>
        </p:txBody>
      </p:sp>
    </p:spTree>
    <p:extLst>
      <p:ext uri="{BB962C8B-B14F-4D97-AF65-F5344CB8AC3E}">
        <p14:creationId xmlns:p14="http://schemas.microsoft.com/office/powerpoint/2010/main" val="218602648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5360F-06DD-447F-BACF-B85AA2086191}"/>
              </a:ext>
            </a:extLst>
          </p:cNvPr>
          <p:cNvSpPr>
            <a:spLocks noGrp="1"/>
          </p:cNvSpPr>
          <p:nvPr>
            <p:ph sz="quarter" idx="12"/>
          </p:nvPr>
        </p:nvSpPr>
        <p:spPr/>
        <p:txBody>
          <a:bodyPr>
            <a:normAutofit/>
          </a:bodyPr>
          <a:lstStyle/>
          <a:p>
            <a:r>
              <a:rPr lang="en-US" b="1" dirty="0">
                <a:solidFill>
                  <a:srgbClr val="FF0000"/>
                </a:solidFill>
              </a:rPr>
              <a:t>Sometimes we just want the grep to show out only the file names which matched the given pattern then we use the -l (lower-case L) option. if multiple files are there. This will simply print all the file names</a:t>
            </a:r>
          </a:p>
          <a:p>
            <a:r>
              <a:rPr lang="en-US" dirty="0"/>
              <a:t> grep -l -r spring *</a:t>
            </a:r>
          </a:p>
          <a:p>
            <a:r>
              <a:rPr lang="en-US" b="1" dirty="0">
                <a:solidFill>
                  <a:srgbClr val="FF0000"/>
                </a:solidFill>
              </a:rPr>
              <a:t>Suppose you want to count that how many lines matches the given pattern/string, then use the option -c</a:t>
            </a:r>
          </a:p>
          <a:p>
            <a:r>
              <a:rPr lang="en-US" dirty="0"/>
              <a:t>cat /</a:t>
            </a:r>
            <a:r>
              <a:rPr lang="en-US" dirty="0" err="1"/>
              <a:t>etc</a:t>
            </a:r>
            <a:r>
              <a:rPr lang="en-US" dirty="0"/>
              <a:t>/passwd | egrep -c -n -v '</a:t>
            </a:r>
            <a:r>
              <a:rPr lang="en-US" dirty="0" err="1"/>
              <a:t>eswaribala|vigneshbala|mohan</a:t>
            </a:r>
            <a:r>
              <a:rPr lang="en-US" dirty="0"/>
              <a:t>'</a:t>
            </a:r>
            <a:endParaRPr lang="en-IN" dirty="0"/>
          </a:p>
        </p:txBody>
      </p:sp>
      <p:sp>
        <p:nvSpPr>
          <p:cNvPr id="3" name="Title 2">
            <a:extLst>
              <a:ext uri="{FF2B5EF4-FFF2-40B4-BE49-F238E27FC236}">
                <a16:creationId xmlns:a16="http://schemas.microsoft.com/office/drawing/2014/main" id="{EC57C694-410F-42F9-A62F-709623D0FA72}"/>
              </a:ext>
            </a:extLst>
          </p:cNvPr>
          <p:cNvSpPr>
            <a:spLocks noGrp="1"/>
          </p:cNvSpPr>
          <p:nvPr>
            <p:ph type="title"/>
          </p:nvPr>
        </p:nvSpPr>
        <p:spPr/>
        <p:txBody>
          <a:bodyPr/>
          <a:lstStyle/>
          <a:p>
            <a:r>
              <a:rPr lang="en-IN" dirty="0"/>
              <a:t>Understanding Regular Expressions</a:t>
            </a:r>
          </a:p>
        </p:txBody>
      </p:sp>
    </p:spTree>
    <p:extLst>
      <p:ext uri="{BB962C8B-B14F-4D97-AF65-F5344CB8AC3E}">
        <p14:creationId xmlns:p14="http://schemas.microsoft.com/office/powerpoint/2010/main" val="19907742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5360F-06DD-447F-BACF-B85AA2086191}"/>
              </a:ext>
            </a:extLst>
          </p:cNvPr>
          <p:cNvSpPr>
            <a:spLocks noGrp="1"/>
          </p:cNvSpPr>
          <p:nvPr>
            <p:ph sz="quarter" idx="12"/>
          </p:nvPr>
        </p:nvSpPr>
        <p:spPr/>
        <p:txBody>
          <a:bodyPr>
            <a:normAutofit fontScale="92500" lnSpcReduction="20000"/>
          </a:bodyPr>
          <a:lstStyle/>
          <a:p>
            <a:r>
              <a:rPr lang="en-US" b="1" dirty="0">
                <a:solidFill>
                  <a:srgbClr val="FF0000"/>
                </a:solidFill>
              </a:rPr>
              <a:t>When you are searching error using grep on a huge file, it may be useful to see some lines around the match.</a:t>
            </a:r>
          </a:p>
          <a:p>
            <a:r>
              <a:rPr lang="en-US" dirty="0"/>
              <a:t>Lines before the match</a:t>
            </a:r>
          </a:p>
          <a:p>
            <a:r>
              <a:rPr lang="en-US" dirty="0"/>
              <a:t>grep -A 10 "TOM" 1.txt</a:t>
            </a:r>
          </a:p>
          <a:p>
            <a:endParaRPr lang="en-US" dirty="0"/>
          </a:p>
          <a:p>
            <a:r>
              <a:rPr lang="en-US" dirty="0"/>
              <a:t>Lines after the match</a:t>
            </a:r>
          </a:p>
          <a:p>
            <a:r>
              <a:rPr lang="en-US" dirty="0"/>
              <a:t>grep -B 10 "TOM" 1.txt</a:t>
            </a:r>
          </a:p>
          <a:p>
            <a:endParaRPr lang="en-US" dirty="0"/>
          </a:p>
          <a:p>
            <a:r>
              <a:rPr lang="en-US" dirty="0"/>
              <a:t>Lines around the match</a:t>
            </a:r>
          </a:p>
          <a:p>
            <a:r>
              <a:rPr lang="en-US" dirty="0"/>
              <a:t>grep -C 10 "TOM" 1.txt</a:t>
            </a:r>
            <a:endParaRPr lang="en-IN" dirty="0"/>
          </a:p>
        </p:txBody>
      </p:sp>
      <p:sp>
        <p:nvSpPr>
          <p:cNvPr id="3" name="Title 2">
            <a:extLst>
              <a:ext uri="{FF2B5EF4-FFF2-40B4-BE49-F238E27FC236}">
                <a16:creationId xmlns:a16="http://schemas.microsoft.com/office/drawing/2014/main" id="{EC57C694-410F-42F9-A62F-709623D0FA72}"/>
              </a:ext>
            </a:extLst>
          </p:cNvPr>
          <p:cNvSpPr>
            <a:spLocks noGrp="1"/>
          </p:cNvSpPr>
          <p:nvPr>
            <p:ph type="title"/>
          </p:nvPr>
        </p:nvSpPr>
        <p:spPr/>
        <p:txBody>
          <a:bodyPr/>
          <a:lstStyle/>
          <a:p>
            <a:r>
              <a:rPr lang="en-IN" dirty="0"/>
              <a:t>Understanding Regular Expressions</a:t>
            </a:r>
          </a:p>
        </p:txBody>
      </p:sp>
    </p:spTree>
    <p:extLst>
      <p:ext uri="{BB962C8B-B14F-4D97-AF65-F5344CB8AC3E}">
        <p14:creationId xmlns:p14="http://schemas.microsoft.com/office/powerpoint/2010/main" val="42889155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5360F-06DD-447F-BACF-B85AA2086191}"/>
              </a:ext>
            </a:extLst>
          </p:cNvPr>
          <p:cNvSpPr>
            <a:spLocks noGrp="1"/>
          </p:cNvSpPr>
          <p:nvPr>
            <p:ph sz="quarter" idx="12"/>
          </p:nvPr>
        </p:nvSpPr>
        <p:spPr/>
        <p:txBody>
          <a:bodyPr>
            <a:normAutofit/>
          </a:bodyPr>
          <a:lstStyle/>
          <a:p>
            <a:r>
              <a:rPr lang="en-US" b="1" dirty="0">
                <a:solidFill>
                  <a:srgbClr val="FF0000"/>
                </a:solidFill>
              </a:rPr>
              <a:t>When we want to show the line number of the matched pattern with in the </a:t>
            </a:r>
            <a:r>
              <a:rPr lang="en-US" b="1" dirty="0" err="1">
                <a:solidFill>
                  <a:srgbClr val="FF0000"/>
                </a:solidFill>
              </a:rPr>
              <a:t>file.we</a:t>
            </a:r>
            <a:r>
              <a:rPr lang="en-US" b="1" dirty="0">
                <a:solidFill>
                  <a:srgbClr val="FF0000"/>
                </a:solidFill>
              </a:rPr>
              <a:t> can use grep -n</a:t>
            </a:r>
          </a:p>
          <a:p>
            <a:r>
              <a:rPr lang="en-US" dirty="0"/>
              <a:t> grep -n "ORA-0600" alert.log</a:t>
            </a:r>
          </a:p>
          <a:p>
            <a:r>
              <a:rPr lang="en-US" b="1" dirty="0">
                <a:solidFill>
                  <a:srgbClr val="FF0000"/>
                </a:solidFill>
              </a:rPr>
              <a:t>Grep exclude directory in recursive search. Some time we want to exclude one directory from grep recursive search</a:t>
            </a:r>
          </a:p>
          <a:p>
            <a:r>
              <a:rPr lang="en-US" b="1" dirty="0">
                <a:solidFill>
                  <a:srgbClr val="FF0000"/>
                </a:solidFill>
              </a:rPr>
              <a:t> </a:t>
            </a:r>
            <a:r>
              <a:rPr lang="en-US" dirty="0"/>
              <a:t>grep -r  --exclude-</a:t>
            </a:r>
            <a:r>
              <a:rPr lang="en-US" dirty="0" err="1"/>
              <a:t>dir</a:t>
            </a:r>
            <a:r>
              <a:rPr lang="en-US" dirty="0"/>
              <a:t>=log "TOM" </a:t>
            </a:r>
            <a:endParaRPr lang="en-IN" dirty="0"/>
          </a:p>
        </p:txBody>
      </p:sp>
      <p:sp>
        <p:nvSpPr>
          <p:cNvPr id="3" name="Title 2">
            <a:extLst>
              <a:ext uri="{FF2B5EF4-FFF2-40B4-BE49-F238E27FC236}">
                <a16:creationId xmlns:a16="http://schemas.microsoft.com/office/drawing/2014/main" id="{EC57C694-410F-42F9-A62F-709623D0FA72}"/>
              </a:ext>
            </a:extLst>
          </p:cNvPr>
          <p:cNvSpPr>
            <a:spLocks noGrp="1"/>
          </p:cNvSpPr>
          <p:nvPr>
            <p:ph type="title"/>
          </p:nvPr>
        </p:nvSpPr>
        <p:spPr/>
        <p:txBody>
          <a:bodyPr/>
          <a:lstStyle/>
          <a:p>
            <a:r>
              <a:rPr lang="en-IN" dirty="0"/>
              <a:t>Understanding Regular Expressions</a:t>
            </a:r>
          </a:p>
        </p:txBody>
      </p:sp>
    </p:spTree>
    <p:extLst>
      <p:ext uri="{BB962C8B-B14F-4D97-AF65-F5344CB8AC3E}">
        <p14:creationId xmlns:p14="http://schemas.microsoft.com/office/powerpoint/2010/main" val="235645958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6B6D5-C5BA-4DE8-9654-940589306176}"/>
              </a:ext>
            </a:extLst>
          </p:cNvPr>
          <p:cNvSpPr>
            <a:spLocks noGrp="1"/>
          </p:cNvSpPr>
          <p:nvPr>
            <p:ph sz="quarter" idx="12"/>
          </p:nvPr>
        </p:nvSpPr>
        <p:spPr/>
        <p:txBody>
          <a:bodyPr>
            <a:normAutofit/>
          </a:bodyPr>
          <a:lstStyle/>
          <a:p>
            <a:r>
              <a:rPr lang="en-US" dirty="0"/>
              <a:t>A better solution is to use a pipe to redirect the output of who to grep. </a:t>
            </a:r>
          </a:p>
          <a:p>
            <a:r>
              <a:rPr lang="en-US" dirty="0"/>
              <a:t>The grep command searches through its input and prints the lines that match a target pattern.</a:t>
            </a:r>
          </a:p>
          <a:p>
            <a:r>
              <a:rPr lang="en-US" dirty="0"/>
              <a:t>$  ls -l | grep application</a:t>
            </a:r>
          </a:p>
          <a:p>
            <a:endParaRPr lang="en-IN" dirty="0"/>
          </a:p>
        </p:txBody>
      </p:sp>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spTree>
    <p:extLst>
      <p:ext uri="{BB962C8B-B14F-4D97-AF65-F5344CB8AC3E}">
        <p14:creationId xmlns:p14="http://schemas.microsoft.com/office/powerpoint/2010/main" val="28344382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6B6D5-C5BA-4DE8-9654-940589306176}"/>
              </a:ext>
            </a:extLst>
          </p:cNvPr>
          <p:cNvSpPr>
            <a:spLocks noGrp="1"/>
          </p:cNvSpPr>
          <p:nvPr>
            <p:ph sz="quarter" idx="12"/>
          </p:nvPr>
        </p:nvSpPr>
        <p:spPr/>
        <p:txBody>
          <a:bodyPr>
            <a:normAutofit/>
          </a:bodyPr>
          <a:lstStyle/>
          <a:p>
            <a:r>
              <a:rPr lang="en-US" b="1" dirty="0">
                <a:solidFill>
                  <a:srgbClr val="FF0000"/>
                </a:solidFill>
              </a:rPr>
              <a:t>Output Redirection to a File</a:t>
            </a:r>
          </a:p>
          <a:p>
            <a:r>
              <a:rPr lang="en-US" dirty="0"/>
              <a:t>The &gt; redirection operator sends the output of a command to a file. </a:t>
            </a:r>
          </a:p>
          <a:p>
            <a:r>
              <a:rPr lang="en-US" dirty="0"/>
              <a:t>For example,</a:t>
            </a:r>
          </a:p>
          <a:p>
            <a:r>
              <a:rPr lang="en-US" dirty="0"/>
              <a:t>$ ls -l &gt; </a:t>
            </a:r>
            <a:r>
              <a:rPr lang="en-US" dirty="0" err="1"/>
              <a:t>filelist</a:t>
            </a:r>
            <a:endParaRPr lang="en-US" dirty="0"/>
          </a:p>
          <a:p>
            <a:r>
              <a:rPr lang="en-US" dirty="0"/>
              <a:t>causes the shell to save the output of ls -l as the file </a:t>
            </a:r>
            <a:r>
              <a:rPr lang="en-US" dirty="0" err="1"/>
              <a:t>filelist</a:t>
            </a:r>
            <a:endParaRPr lang="en-US" dirty="0"/>
          </a:p>
          <a:p>
            <a:endParaRPr lang="en-IN" dirty="0"/>
          </a:p>
        </p:txBody>
      </p:sp>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spTree>
    <p:extLst>
      <p:ext uri="{BB962C8B-B14F-4D97-AF65-F5344CB8AC3E}">
        <p14:creationId xmlns:p14="http://schemas.microsoft.com/office/powerpoint/2010/main" val="15038249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6B6D5-C5BA-4DE8-9654-940589306176}"/>
              </a:ext>
            </a:extLst>
          </p:cNvPr>
          <p:cNvSpPr>
            <a:spLocks noGrp="1"/>
          </p:cNvSpPr>
          <p:nvPr>
            <p:ph sz="quarter" idx="12"/>
          </p:nvPr>
        </p:nvSpPr>
        <p:spPr/>
        <p:txBody>
          <a:bodyPr>
            <a:normAutofit/>
          </a:bodyPr>
          <a:lstStyle/>
          <a:p>
            <a:r>
              <a:rPr lang="en-US" b="1" dirty="0">
                <a:solidFill>
                  <a:srgbClr val="FF0000"/>
                </a:solidFill>
              </a:rPr>
              <a:t>Output Redirection to a File</a:t>
            </a:r>
          </a:p>
          <a:p>
            <a:r>
              <a:rPr lang="en-US" dirty="0"/>
              <a:t>The &gt;&gt; operator appends data to a file without overwriting it. </a:t>
            </a:r>
          </a:p>
          <a:p>
            <a:r>
              <a:rPr lang="en-US" dirty="0"/>
              <a:t>That means that if the file already exists, the new data will be added on to the end. </a:t>
            </a:r>
          </a:p>
          <a:p>
            <a:r>
              <a:rPr lang="en-US" dirty="0"/>
              <a:t>In this example,</a:t>
            </a:r>
          </a:p>
          <a:p>
            <a:r>
              <a:rPr lang="en-US" dirty="0"/>
              <a:t>$ cat </a:t>
            </a:r>
            <a:r>
              <a:rPr lang="en-US" dirty="0" err="1"/>
              <a:t>notes.jan</a:t>
            </a:r>
            <a:r>
              <a:rPr lang="en-US" dirty="0"/>
              <a:t> &gt;&gt; research</a:t>
            </a:r>
          </a:p>
          <a:p>
            <a:r>
              <a:rPr lang="en-US" dirty="0"/>
              <a:t>the shell redirects the standard output from cat and appends it to the file named research.</a:t>
            </a:r>
            <a:endParaRPr lang="en-IN" dirty="0"/>
          </a:p>
        </p:txBody>
      </p:sp>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spTree>
    <p:extLst>
      <p:ext uri="{BB962C8B-B14F-4D97-AF65-F5344CB8AC3E}">
        <p14:creationId xmlns:p14="http://schemas.microsoft.com/office/powerpoint/2010/main" val="26111465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6B6D5-C5BA-4DE8-9654-940589306176}"/>
              </a:ext>
            </a:extLst>
          </p:cNvPr>
          <p:cNvSpPr>
            <a:spLocks noGrp="1"/>
          </p:cNvSpPr>
          <p:nvPr>
            <p:ph sz="quarter" idx="12"/>
          </p:nvPr>
        </p:nvSpPr>
        <p:spPr/>
        <p:txBody>
          <a:bodyPr>
            <a:normAutofit/>
          </a:bodyPr>
          <a:lstStyle/>
          <a:p>
            <a:r>
              <a:rPr lang="en-US" b="1" dirty="0">
                <a:solidFill>
                  <a:srgbClr val="FF0000"/>
                </a:solidFill>
              </a:rPr>
              <a:t>Input Redirection from a File</a:t>
            </a:r>
          </a:p>
          <a:p>
            <a:r>
              <a:rPr lang="en-US" dirty="0"/>
              <a:t>Just as you can use the greater than (or right arrow) symbol, &gt;, to redirect standard output, you can use the less than (or left arrow) symbol, &lt;, to redirect standard input. </a:t>
            </a:r>
          </a:p>
          <a:p>
            <a:r>
              <a:rPr lang="en-US" dirty="0"/>
              <a:t>The &lt; symbol tells the shell to interpret the filename that follows it as the standard input to a command.</a:t>
            </a:r>
            <a:endParaRPr lang="en-IN" dirty="0"/>
          </a:p>
        </p:txBody>
      </p:sp>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spTree>
    <p:extLst>
      <p:ext uri="{BB962C8B-B14F-4D97-AF65-F5344CB8AC3E}">
        <p14:creationId xmlns:p14="http://schemas.microsoft.com/office/powerpoint/2010/main" val="226061576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6B6D5-C5BA-4DE8-9654-940589306176}"/>
              </a:ext>
            </a:extLst>
          </p:cNvPr>
          <p:cNvSpPr>
            <a:spLocks noGrp="1"/>
          </p:cNvSpPr>
          <p:nvPr>
            <p:ph sz="quarter" idx="12"/>
          </p:nvPr>
        </p:nvSpPr>
        <p:spPr/>
        <p:txBody>
          <a:bodyPr>
            <a:normAutofit/>
          </a:bodyPr>
          <a:lstStyle/>
          <a:p>
            <a:r>
              <a:rPr lang="en-US" b="1" dirty="0">
                <a:solidFill>
                  <a:srgbClr val="FF0000"/>
                </a:solidFill>
              </a:rPr>
              <a:t>You can use the &lt; redirection operator to replace the keyboard with a file as the standard input.</a:t>
            </a:r>
          </a:p>
          <a:p>
            <a:r>
              <a:rPr lang="en-US" b="1" dirty="0">
                <a:solidFill>
                  <a:srgbClr val="FF0000"/>
                </a:solidFill>
              </a:rPr>
              <a:t> </a:t>
            </a:r>
            <a:r>
              <a:rPr lang="en-US" dirty="0"/>
              <a:t>In this case, the mail command will send the contents of that file, instead of waiting for you to enter a message at the keyboard:</a:t>
            </a:r>
          </a:p>
          <a:p>
            <a:r>
              <a:rPr lang="en-US" dirty="0"/>
              <a:t>$ mail anita@bio.ca.edu &lt; note</a:t>
            </a:r>
          </a:p>
          <a:p>
            <a:r>
              <a:rPr lang="en-US" dirty="0"/>
              <a:t>The &lt; tells the shell to run mail with the contents of note as its standard input.</a:t>
            </a:r>
            <a:endParaRPr lang="en-IN" dirty="0"/>
          </a:p>
        </p:txBody>
      </p:sp>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spTree>
    <p:extLst>
      <p:ext uri="{BB962C8B-B14F-4D97-AF65-F5344CB8AC3E}">
        <p14:creationId xmlns:p14="http://schemas.microsoft.com/office/powerpoint/2010/main" val="13683492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6B6D5-C5BA-4DE8-9654-940589306176}"/>
              </a:ext>
            </a:extLst>
          </p:cNvPr>
          <p:cNvSpPr>
            <a:spLocks noGrp="1"/>
          </p:cNvSpPr>
          <p:nvPr>
            <p:ph sz="quarter" idx="12"/>
          </p:nvPr>
        </p:nvSpPr>
        <p:spPr/>
        <p:txBody>
          <a:bodyPr>
            <a:normAutofit/>
          </a:bodyPr>
          <a:lstStyle/>
          <a:p>
            <a:r>
              <a:rPr lang="en-US" b="1" dirty="0">
                <a:solidFill>
                  <a:srgbClr val="FF0000"/>
                </a:solidFill>
              </a:rPr>
              <a:t>You can redirect input and output at the same time. </a:t>
            </a:r>
          </a:p>
          <a:p>
            <a:r>
              <a:rPr lang="en-US" dirty="0"/>
              <a:t>The following example uses the sort command to take the information in source, alphabetize it, and put the output in </a:t>
            </a:r>
            <a:r>
              <a:rPr lang="en-US" dirty="0" err="1"/>
              <a:t>dest</a:t>
            </a:r>
            <a:r>
              <a:rPr lang="en-US" dirty="0"/>
              <a:t>:</a:t>
            </a:r>
          </a:p>
          <a:p>
            <a:r>
              <a:rPr lang="en-US" dirty="0"/>
              <a:t>$ sort &lt; source &gt; </a:t>
            </a:r>
            <a:r>
              <a:rPr lang="en-US" dirty="0" err="1"/>
              <a:t>dest</a:t>
            </a:r>
            <a:endParaRPr lang="en-US" dirty="0"/>
          </a:p>
          <a:p>
            <a:r>
              <a:rPr lang="en-US" dirty="0"/>
              <a:t>The order in which you indicate the input and output files doesn’t matter, so the following example has the same result:</a:t>
            </a:r>
          </a:p>
          <a:p>
            <a:r>
              <a:rPr lang="en-US" dirty="0"/>
              <a:t>$ sort &gt; </a:t>
            </a:r>
            <a:r>
              <a:rPr lang="en-US" dirty="0" err="1"/>
              <a:t>dest</a:t>
            </a:r>
            <a:r>
              <a:rPr lang="en-US" dirty="0"/>
              <a:t> &lt; source</a:t>
            </a:r>
            <a:endParaRPr lang="en-IN" dirty="0"/>
          </a:p>
        </p:txBody>
      </p:sp>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spTree>
    <p:extLst>
      <p:ext uri="{BB962C8B-B14F-4D97-AF65-F5344CB8AC3E}">
        <p14:creationId xmlns:p14="http://schemas.microsoft.com/office/powerpoint/2010/main" val="26553349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6B6D5-C5BA-4DE8-9654-940589306176}"/>
              </a:ext>
            </a:extLst>
          </p:cNvPr>
          <p:cNvSpPr>
            <a:spLocks noGrp="1"/>
          </p:cNvSpPr>
          <p:nvPr>
            <p:ph sz="quarter" idx="12"/>
          </p:nvPr>
        </p:nvSpPr>
        <p:spPr/>
        <p:txBody>
          <a:bodyPr>
            <a:normAutofit/>
          </a:bodyPr>
          <a:lstStyle/>
          <a:p>
            <a:r>
              <a:rPr lang="en-US" b="1" dirty="0">
                <a:solidFill>
                  <a:srgbClr val="FF0000"/>
                </a:solidFill>
              </a:rPr>
              <a:t>Standard Input from the Keyboard</a:t>
            </a:r>
          </a:p>
          <a:p>
            <a:r>
              <a:rPr lang="en-US" dirty="0"/>
              <a:t>You can also force commands to accept input from the keyboard. </a:t>
            </a:r>
          </a:p>
          <a:p>
            <a:r>
              <a:rPr lang="en-US" dirty="0"/>
              <a:t>The logical filename /dev/stdin refers to standard input. </a:t>
            </a:r>
          </a:p>
          <a:p>
            <a:r>
              <a:rPr lang="en-US" dirty="0"/>
              <a:t>When used as an argument to a command, it causes the shell to send the input from the keyboard to the command, in place of a file.</a:t>
            </a:r>
            <a:endParaRPr lang="en-IN" dirty="0"/>
          </a:p>
        </p:txBody>
      </p:sp>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spTree>
    <p:extLst>
      <p:ext uri="{BB962C8B-B14F-4D97-AF65-F5344CB8AC3E}">
        <p14:creationId xmlns:p14="http://schemas.microsoft.com/office/powerpoint/2010/main" val="2779033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1AED6C-1560-477D-A69A-B2202F578957}"/>
              </a:ext>
            </a:extLst>
          </p:cNvPr>
          <p:cNvSpPr>
            <a:spLocks noGrp="1"/>
          </p:cNvSpPr>
          <p:nvPr>
            <p:ph sz="quarter" idx="12"/>
          </p:nvPr>
        </p:nvSpPr>
        <p:spPr/>
        <p:txBody>
          <a:bodyPr>
            <a:normAutofit fontScale="92500" lnSpcReduction="20000"/>
          </a:bodyPr>
          <a:lstStyle/>
          <a:p>
            <a:r>
              <a:rPr lang="en-US" dirty="0"/>
              <a:t>The basic unit used to organize information in UNIX is called a file. </a:t>
            </a:r>
          </a:p>
          <a:p>
            <a:r>
              <a:rPr lang="en-US" dirty="0"/>
              <a:t>The UNIX file system provides a logical method for organizing, storing, retrieving, manipulating, and managing information. </a:t>
            </a:r>
          </a:p>
          <a:p>
            <a:r>
              <a:rPr lang="en-US" dirty="0"/>
              <a:t>Files are organized into a hierarchical file system, with files grouped together into directories. </a:t>
            </a:r>
          </a:p>
          <a:p>
            <a:r>
              <a:rPr lang="en-US" dirty="0"/>
              <a:t>An important simplifying feature of UNIX is the general way it treats files. </a:t>
            </a:r>
          </a:p>
          <a:p>
            <a:r>
              <a:rPr lang="en-US" dirty="0"/>
              <a:t>For example, physical devices are treated as files; this permits the same commands to work for ordinary files and for physical devices; for instance, printing a file (on a printer) is treated similarly to displaying it on the terminal screen.</a:t>
            </a:r>
            <a:endParaRPr lang="en-IN" dirty="0"/>
          </a:p>
        </p:txBody>
      </p:sp>
      <p:sp>
        <p:nvSpPr>
          <p:cNvPr id="3" name="Title 2">
            <a:extLst>
              <a:ext uri="{FF2B5EF4-FFF2-40B4-BE49-F238E27FC236}">
                <a16:creationId xmlns:a16="http://schemas.microsoft.com/office/drawing/2014/main" id="{42E16E0A-EEE9-4044-BFC6-7233987C2D28}"/>
              </a:ext>
            </a:extLst>
          </p:cNvPr>
          <p:cNvSpPr>
            <a:spLocks noGrp="1"/>
          </p:cNvSpPr>
          <p:nvPr>
            <p:ph type="title"/>
          </p:nvPr>
        </p:nvSpPr>
        <p:spPr/>
        <p:txBody>
          <a:bodyPr/>
          <a:lstStyle/>
          <a:p>
            <a:r>
              <a:rPr lang="en-IN" dirty="0"/>
              <a:t>The File System</a:t>
            </a:r>
          </a:p>
        </p:txBody>
      </p:sp>
    </p:spTree>
    <p:extLst>
      <p:ext uri="{BB962C8B-B14F-4D97-AF65-F5344CB8AC3E}">
        <p14:creationId xmlns:p14="http://schemas.microsoft.com/office/powerpoint/2010/main" val="164379092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6B6D5-C5BA-4DE8-9654-940589306176}"/>
              </a:ext>
            </a:extLst>
          </p:cNvPr>
          <p:cNvSpPr>
            <a:spLocks noGrp="1"/>
          </p:cNvSpPr>
          <p:nvPr>
            <p:ph sz="quarter" idx="12"/>
          </p:nvPr>
        </p:nvSpPr>
        <p:spPr/>
        <p:txBody>
          <a:bodyPr>
            <a:normAutofit/>
          </a:bodyPr>
          <a:lstStyle/>
          <a:p>
            <a:r>
              <a:rPr lang="en-US" b="1" dirty="0">
                <a:solidFill>
                  <a:srgbClr val="FF0000"/>
                </a:solidFill>
              </a:rPr>
              <a:t>Standard Input from the Keyboard</a:t>
            </a:r>
          </a:p>
          <a:p>
            <a:r>
              <a:rPr lang="en-US" dirty="0"/>
              <a:t>For example, the command sort is used to alphabetize the lines in a file. </a:t>
            </a:r>
          </a:p>
          <a:p>
            <a:r>
              <a:rPr lang="en-US" dirty="0"/>
              <a:t>If you give it the argument /dev/stdin, it will sort the lines you type in from the keyboard:</a:t>
            </a:r>
          </a:p>
          <a:p>
            <a:r>
              <a:rPr lang="en-US" dirty="0"/>
              <a:t>$ sort /dev/stdin &gt; guestlist</a:t>
            </a:r>
            <a:endParaRPr lang="en-IN" dirty="0"/>
          </a:p>
        </p:txBody>
      </p:sp>
      <p:sp>
        <p:nvSpPr>
          <p:cNvPr id="3" name="Title 2">
            <a:extLst>
              <a:ext uri="{FF2B5EF4-FFF2-40B4-BE49-F238E27FC236}">
                <a16:creationId xmlns:a16="http://schemas.microsoft.com/office/drawing/2014/main" id="{90AB381A-372A-4892-9DD2-E17403F42201}"/>
              </a:ext>
            </a:extLst>
          </p:cNvPr>
          <p:cNvSpPr>
            <a:spLocks noGrp="1"/>
          </p:cNvSpPr>
          <p:nvPr>
            <p:ph type="title"/>
          </p:nvPr>
        </p:nvSpPr>
        <p:spPr/>
        <p:txBody>
          <a:bodyPr/>
          <a:lstStyle/>
          <a:p>
            <a:r>
              <a:rPr lang="en-IN" dirty="0"/>
              <a:t>Using Pipes</a:t>
            </a:r>
          </a:p>
        </p:txBody>
      </p:sp>
    </p:spTree>
    <p:extLst>
      <p:ext uri="{BB962C8B-B14F-4D97-AF65-F5344CB8AC3E}">
        <p14:creationId xmlns:p14="http://schemas.microsoft.com/office/powerpoint/2010/main" val="23894216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C69044-80C2-44CC-98C2-5DCB661559E1}"/>
              </a:ext>
            </a:extLst>
          </p:cNvPr>
          <p:cNvSpPr>
            <a:spLocks noGrp="1"/>
          </p:cNvSpPr>
          <p:nvPr>
            <p:ph sz="quarter" idx="12"/>
          </p:nvPr>
        </p:nvSpPr>
        <p:spPr/>
        <p:txBody>
          <a:bodyPr/>
          <a:lstStyle/>
          <a:p>
            <a:r>
              <a:rPr lang="en-US" dirty="0"/>
              <a:t>A process refers to a program in execution; it’s a running instance of a program. </a:t>
            </a:r>
          </a:p>
          <a:p>
            <a:r>
              <a:rPr lang="en-US" dirty="0"/>
              <a:t>It is made up of the program instruction, data read from files, other programs or input from a system user.</a:t>
            </a:r>
          </a:p>
          <a:p>
            <a:endParaRPr lang="en-IN" dirty="0"/>
          </a:p>
        </p:txBody>
      </p:sp>
      <p:sp>
        <p:nvSpPr>
          <p:cNvPr id="3" name="Title 2">
            <a:extLst>
              <a:ext uri="{FF2B5EF4-FFF2-40B4-BE49-F238E27FC236}">
                <a16:creationId xmlns:a16="http://schemas.microsoft.com/office/drawing/2014/main" id="{9E7171D4-A7B7-45CD-85FB-F8542ED36F33}"/>
              </a:ext>
            </a:extLst>
          </p:cNvPr>
          <p:cNvSpPr>
            <a:spLocks noGrp="1"/>
          </p:cNvSpPr>
          <p:nvPr>
            <p:ph type="title"/>
          </p:nvPr>
        </p:nvSpPr>
        <p:spPr/>
        <p:txBody>
          <a:bodyPr/>
          <a:lstStyle/>
          <a:p>
            <a:r>
              <a:rPr lang="en-IN" dirty="0"/>
              <a:t>Unix Process Management</a:t>
            </a:r>
          </a:p>
        </p:txBody>
      </p:sp>
    </p:spTree>
    <p:extLst>
      <p:ext uri="{BB962C8B-B14F-4D97-AF65-F5344CB8AC3E}">
        <p14:creationId xmlns:p14="http://schemas.microsoft.com/office/powerpoint/2010/main" val="37310714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C69044-80C2-44CC-98C2-5DCB661559E1}"/>
              </a:ext>
            </a:extLst>
          </p:cNvPr>
          <p:cNvSpPr>
            <a:spLocks noGrp="1"/>
          </p:cNvSpPr>
          <p:nvPr>
            <p:ph sz="quarter" idx="12"/>
          </p:nvPr>
        </p:nvSpPr>
        <p:spPr/>
        <p:txBody>
          <a:bodyPr>
            <a:normAutofit lnSpcReduction="10000"/>
          </a:bodyPr>
          <a:lstStyle/>
          <a:p>
            <a:r>
              <a:rPr lang="en-US" b="1" dirty="0">
                <a:solidFill>
                  <a:srgbClr val="FF0000"/>
                </a:solidFill>
              </a:rPr>
              <a:t>Types of Processes</a:t>
            </a:r>
          </a:p>
          <a:p>
            <a:r>
              <a:rPr lang="en-US" dirty="0"/>
              <a:t>There are fundamentally two types of processes in Linux:</a:t>
            </a:r>
          </a:p>
          <a:p>
            <a:pPr lvl="1"/>
            <a:r>
              <a:rPr lang="en-US" b="1" dirty="0">
                <a:solidFill>
                  <a:srgbClr val="FF0000"/>
                </a:solidFill>
              </a:rPr>
              <a:t>Foreground processes </a:t>
            </a:r>
            <a:r>
              <a:rPr lang="en-US" dirty="0"/>
              <a:t>(also referred to as interactive processes) – these are initialized and controlled through a terminal session. </a:t>
            </a:r>
          </a:p>
          <a:p>
            <a:pPr lvl="1"/>
            <a:r>
              <a:rPr lang="en-US" dirty="0"/>
              <a:t>In other words, there has to be a user connected to the system to start such processes; they haven’t started automatically as part of the system functions/services.</a:t>
            </a:r>
          </a:p>
          <a:p>
            <a:pPr lvl="1"/>
            <a:r>
              <a:rPr lang="en-US" b="1" dirty="0">
                <a:solidFill>
                  <a:srgbClr val="FF0000"/>
                </a:solidFill>
              </a:rPr>
              <a:t>Background processes </a:t>
            </a:r>
            <a:r>
              <a:rPr lang="en-US" dirty="0"/>
              <a:t>(also referred to as non-interactive/automatic processes) – are processes not connected to a terminal; they don’t expect any user input.</a:t>
            </a:r>
            <a:endParaRPr lang="en-IN" dirty="0"/>
          </a:p>
        </p:txBody>
      </p:sp>
      <p:sp>
        <p:nvSpPr>
          <p:cNvPr id="3" name="Title 2">
            <a:extLst>
              <a:ext uri="{FF2B5EF4-FFF2-40B4-BE49-F238E27FC236}">
                <a16:creationId xmlns:a16="http://schemas.microsoft.com/office/drawing/2014/main" id="{9E7171D4-A7B7-45CD-85FB-F8542ED36F33}"/>
              </a:ext>
            </a:extLst>
          </p:cNvPr>
          <p:cNvSpPr>
            <a:spLocks noGrp="1"/>
          </p:cNvSpPr>
          <p:nvPr>
            <p:ph type="title"/>
          </p:nvPr>
        </p:nvSpPr>
        <p:spPr/>
        <p:txBody>
          <a:bodyPr/>
          <a:lstStyle/>
          <a:p>
            <a:r>
              <a:rPr lang="en-IN" dirty="0"/>
              <a:t>Unix Process Management</a:t>
            </a:r>
          </a:p>
        </p:txBody>
      </p:sp>
    </p:spTree>
    <p:extLst>
      <p:ext uri="{BB962C8B-B14F-4D97-AF65-F5344CB8AC3E}">
        <p14:creationId xmlns:p14="http://schemas.microsoft.com/office/powerpoint/2010/main" val="14377842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6329D9-D8B9-47A0-95BB-39B6DBE89E11}"/>
              </a:ext>
            </a:extLst>
          </p:cNvPr>
          <p:cNvSpPr>
            <a:spLocks noGrp="1"/>
          </p:cNvSpPr>
          <p:nvPr>
            <p:ph sz="quarter" idx="12"/>
          </p:nvPr>
        </p:nvSpPr>
        <p:spPr>
          <a:xfrm>
            <a:off x="457201" y="1381124"/>
            <a:ext cx="8228012" cy="4943475"/>
          </a:xfrm>
        </p:spPr>
        <p:txBody>
          <a:bodyPr/>
          <a:lstStyle/>
          <a:p>
            <a:r>
              <a:rPr lang="en-US" dirty="0"/>
              <a:t>These are special types of background processes that start at system startup and keep running forever as a service; they don’t die. </a:t>
            </a:r>
          </a:p>
          <a:p>
            <a:r>
              <a:rPr lang="en-US" dirty="0"/>
              <a:t>They are started as system tasks (run as services), spontaneously. </a:t>
            </a:r>
          </a:p>
          <a:p>
            <a:r>
              <a:rPr lang="en-US" dirty="0"/>
              <a:t>However, they can be controlled by a user via the </a:t>
            </a:r>
            <a:r>
              <a:rPr lang="en-US" dirty="0" err="1"/>
              <a:t>init</a:t>
            </a:r>
            <a:r>
              <a:rPr lang="en-US" dirty="0"/>
              <a:t> process.</a:t>
            </a:r>
          </a:p>
          <a:p>
            <a:endParaRPr lang="en-US" dirty="0"/>
          </a:p>
          <a:p>
            <a:endParaRPr lang="en-IN" dirty="0"/>
          </a:p>
        </p:txBody>
      </p:sp>
      <p:sp>
        <p:nvSpPr>
          <p:cNvPr id="3" name="Title 2">
            <a:extLst>
              <a:ext uri="{FF2B5EF4-FFF2-40B4-BE49-F238E27FC236}">
                <a16:creationId xmlns:a16="http://schemas.microsoft.com/office/drawing/2014/main" id="{8A7CAEC7-28A7-4404-B604-B038A070BEE5}"/>
              </a:ext>
            </a:extLst>
          </p:cNvPr>
          <p:cNvSpPr>
            <a:spLocks noGrp="1"/>
          </p:cNvSpPr>
          <p:nvPr>
            <p:ph type="title"/>
          </p:nvPr>
        </p:nvSpPr>
        <p:spPr/>
        <p:txBody>
          <a:bodyPr/>
          <a:lstStyle/>
          <a:p>
            <a:r>
              <a:rPr lang="en-IN" dirty="0"/>
              <a:t>What is Daemons</a:t>
            </a:r>
          </a:p>
        </p:txBody>
      </p:sp>
    </p:spTree>
    <p:extLst>
      <p:ext uri="{BB962C8B-B14F-4D97-AF65-F5344CB8AC3E}">
        <p14:creationId xmlns:p14="http://schemas.microsoft.com/office/powerpoint/2010/main" val="8273409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7CAEC7-28A7-4404-B604-B038A070BEE5}"/>
              </a:ext>
            </a:extLst>
          </p:cNvPr>
          <p:cNvSpPr>
            <a:spLocks noGrp="1"/>
          </p:cNvSpPr>
          <p:nvPr>
            <p:ph type="title"/>
          </p:nvPr>
        </p:nvSpPr>
        <p:spPr/>
        <p:txBody>
          <a:bodyPr/>
          <a:lstStyle/>
          <a:p>
            <a:r>
              <a:rPr lang="en-IN" dirty="0"/>
              <a:t>Process States</a:t>
            </a:r>
          </a:p>
        </p:txBody>
      </p:sp>
      <p:pic>
        <p:nvPicPr>
          <p:cNvPr id="9218" name="Picture 2">
            <a:extLst>
              <a:ext uri="{FF2B5EF4-FFF2-40B4-BE49-F238E27FC236}">
                <a16:creationId xmlns:a16="http://schemas.microsoft.com/office/drawing/2014/main" id="{1AE72FCA-23D4-4F10-96B6-88D7EC912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114" y="1600200"/>
            <a:ext cx="7205771"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4716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DD070-398C-4595-A41B-30343BA7D91C}"/>
              </a:ext>
            </a:extLst>
          </p:cNvPr>
          <p:cNvSpPr>
            <a:spLocks noGrp="1"/>
          </p:cNvSpPr>
          <p:nvPr>
            <p:ph sz="quarter" idx="12"/>
          </p:nvPr>
        </p:nvSpPr>
        <p:spPr/>
        <p:txBody>
          <a:bodyPr>
            <a:normAutofit fontScale="92500" lnSpcReduction="20000"/>
          </a:bodyPr>
          <a:lstStyle/>
          <a:p>
            <a:r>
              <a:rPr lang="en-US" dirty="0"/>
              <a:t>A new process is normally created when an existing process makes an exact copy of itself in memory. </a:t>
            </a:r>
          </a:p>
          <a:p>
            <a:r>
              <a:rPr lang="en-US" dirty="0"/>
              <a:t>The child process will have the same environment as its parent, but only the process ID number is different.</a:t>
            </a:r>
          </a:p>
          <a:p>
            <a:r>
              <a:rPr lang="en-US" dirty="0"/>
              <a:t>There are two conventional ways used for creating a new process in Linux:</a:t>
            </a:r>
          </a:p>
          <a:p>
            <a:r>
              <a:rPr lang="en-US" dirty="0"/>
              <a:t>Using The System() Function – this method is relatively simple, however, it’s inefficient and has significantly certain security risks.</a:t>
            </a:r>
          </a:p>
          <a:p>
            <a:r>
              <a:rPr lang="en-US" dirty="0"/>
              <a:t>Using fork() and exec() Function – this technique is a little advanced but offers greater flexibility, speed, together with security.</a:t>
            </a:r>
          </a:p>
          <a:p>
            <a:r>
              <a:rPr lang="en-US" dirty="0"/>
              <a:t>Java process Example</a:t>
            </a:r>
          </a:p>
          <a:p>
            <a:endParaRPr lang="en-IN" dirty="0"/>
          </a:p>
        </p:txBody>
      </p:sp>
      <p:sp>
        <p:nvSpPr>
          <p:cNvPr id="3" name="Title 2">
            <a:extLst>
              <a:ext uri="{FF2B5EF4-FFF2-40B4-BE49-F238E27FC236}">
                <a16:creationId xmlns:a16="http://schemas.microsoft.com/office/drawing/2014/main" id="{6894FC22-E242-4F90-AD07-378F70F0437F}"/>
              </a:ext>
            </a:extLst>
          </p:cNvPr>
          <p:cNvSpPr>
            <a:spLocks noGrp="1"/>
          </p:cNvSpPr>
          <p:nvPr>
            <p:ph type="title"/>
          </p:nvPr>
        </p:nvSpPr>
        <p:spPr/>
        <p:txBody>
          <a:bodyPr/>
          <a:lstStyle/>
          <a:p>
            <a:r>
              <a:rPr lang="en-US" dirty="0"/>
              <a:t>Creation of a Processes in Linux</a:t>
            </a:r>
            <a:endParaRPr lang="en-IN" dirty="0"/>
          </a:p>
        </p:txBody>
      </p:sp>
    </p:spTree>
    <p:extLst>
      <p:ext uri="{BB962C8B-B14F-4D97-AF65-F5344CB8AC3E}">
        <p14:creationId xmlns:p14="http://schemas.microsoft.com/office/powerpoint/2010/main" val="250064358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8354E8-6C9E-417E-BC34-B978905C74B2}"/>
              </a:ext>
            </a:extLst>
          </p:cNvPr>
          <p:cNvSpPr>
            <a:spLocks noGrp="1"/>
          </p:cNvSpPr>
          <p:nvPr>
            <p:ph sz="quarter" idx="12"/>
          </p:nvPr>
        </p:nvSpPr>
        <p:spPr/>
        <p:txBody>
          <a:bodyPr>
            <a:normAutofit/>
          </a:bodyPr>
          <a:lstStyle/>
          <a:p>
            <a:r>
              <a:rPr lang="en-US" dirty="0"/>
              <a:t>Because Linux is a multi-user system, meaning different users can be running various programs on the system, each running instance of a program must be identified uniquely by the kernel.</a:t>
            </a:r>
          </a:p>
          <a:p>
            <a:r>
              <a:rPr lang="en-US" dirty="0"/>
              <a:t>And a program is identified by its process ID (PID) as well as it’s parent processes ID (PPID), therefore processes can further be categorized into:</a:t>
            </a:r>
          </a:p>
          <a:p>
            <a:r>
              <a:rPr lang="en-US" dirty="0"/>
              <a:t>Parent processes – these are processes that create other processes during run-time.</a:t>
            </a:r>
          </a:p>
          <a:p>
            <a:r>
              <a:rPr lang="en-US" dirty="0"/>
              <a:t>Child processes – these processes are created by other processes during run-time.</a:t>
            </a:r>
            <a:endParaRPr lang="en-IN" dirty="0"/>
          </a:p>
        </p:txBody>
      </p:sp>
      <p:sp>
        <p:nvSpPr>
          <p:cNvPr id="3" name="Title 2">
            <a:extLst>
              <a:ext uri="{FF2B5EF4-FFF2-40B4-BE49-F238E27FC236}">
                <a16:creationId xmlns:a16="http://schemas.microsoft.com/office/drawing/2014/main" id="{838FFB47-4218-4917-9AF5-66474B04E955}"/>
              </a:ext>
            </a:extLst>
          </p:cNvPr>
          <p:cNvSpPr>
            <a:spLocks noGrp="1"/>
          </p:cNvSpPr>
          <p:nvPr>
            <p:ph type="title"/>
          </p:nvPr>
        </p:nvSpPr>
        <p:spPr/>
        <p:txBody>
          <a:bodyPr/>
          <a:lstStyle/>
          <a:p>
            <a:r>
              <a:rPr lang="en-US" dirty="0"/>
              <a:t>How Does Linux Identify Processes?</a:t>
            </a:r>
            <a:endParaRPr lang="en-IN" dirty="0"/>
          </a:p>
        </p:txBody>
      </p:sp>
    </p:spTree>
    <p:extLst>
      <p:ext uri="{BB962C8B-B14F-4D97-AF65-F5344CB8AC3E}">
        <p14:creationId xmlns:p14="http://schemas.microsoft.com/office/powerpoint/2010/main" val="17880002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C12678-4AC5-411F-940B-654A4B91737E}"/>
              </a:ext>
            </a:extLst>
          </p:cNvPr>
          <p:cNvSpPr>
            <a:spLocks noGrp="1"/>
          </p:cNvSpPr>
          <p:nvPr>
            <p:ph sz="quarter" idx="12"/>
          </p:nvPr>
        </p:nvSpPr>
        <p:spPr/>
        <p:txBody>
          <a:bodyPr>
            <a:normAutofit fontScale="92500"/>
          </a:bodyPr>
          <a:lstStyle/>
          <a:p>
            <a:r>
              <a:rPr lang="en-US" dirty="0"/>
              <a:t>Init process is the mother (parent) of all processes on the system.</a:t>
            </a:r>
          </a:p>
          <a:p>
            <a:r>
              <a:rPr lang="en-US" dirty="0"/>
              <a:t>it’s the first program that is executed when the Linux system boots up; </a:t>
            </a:r>
          </a:p>
          <a:p>
            <a:r>
              <a:rPr lang="en-US" dirty="0"/>
              <a:t>it manages all other processes on the system. </a:t>
            </a:r>
          </a:p>
          <a:p>
            <a:r>
              <a:rPr lang="en-US" dirty="0"/>
              <a:t>It is started by the kernel itself, so in principle it does not have a parent process.</a:t>
            </a:r>
          </a:p>
          <a:p>
            <a:r>
              <a:rPr lang="en-US" dirty="0"/>
              <a:t>The </a:t>
            </a:r>
            <a:r>
              <a:rPr lang="en-US" dirty="0" err="1"/>
              <a:t>init</a:t>
            </a:r>
            <a:r>
              <a:rPr lang="en-US" dirty="0"/>
              <a:t> process always has process ID of 1. It functions as an adoptive parent for all orphaned processes.</a:t>
            </a:r>
          </a:p>
          <a:p>
            <a:r>
              <a:rPr lang="en-US" dirty="0"/>
              <a:t>You can use the </a:t>
            </a:r>
            <a:r>
              <a:rPr lang="en-US" dirty="0" err="1"/>
              <a:t>pidof</a:t>
            </a:r>
            <a:r>
              <a:rPr lang="en-US" dirty="0"/>
              <a:t> command to find the ID of a process:</a:t>
            </a:r>
            <a:endParaRPr lang="en-IN" dirty="0"/>
          </a:p>
        </p:txBody>
      </p:sp>
      <p:sp>
        <p:nvSpPr>
          <p:cNvPr id="3" name="Title 2">
            <a:extLst>
              <a:ext uri="{FF2B5EF4-FFF2-40B4-BE49-F238E27FC236}">
                <a16:creationId xmlns:a16="http://schemas.microsoft.com/office/drawing/2014/main" id="{A74A4135-F0CA-42C8-9B18-B527E1168ECA}"/>
              </a:ext>
            </a:extLst>
          </p:cNvPr>
          <p:cNvSpPr>
            <a:spLocks noGrp="1"/>
          </p:cNvSpPr>
          <p:nvPr>
            <p:ph type="title"/>
          </p:nvPr>
        </p:nvSpPr>
        <p:spPr/>
        <p:txBody>
          <a:bodyPr/>
          <a:lstStyle/>
          <a:p>
            <a:r>
              <a:rPr lang="en-IN" dirty="0"/>
              <a:t>The Init Process</a:t>
            </a:r>
          </a:p>
        </p:txBody>
      </p:sp>
    </p:spTree>
    <p:extLst>
      <p:ext uri="{BB962C8B-B14F-4D97-AF65-F5344CB8AC3E}">
        <p14:creationId xmlns:p14="http://schemas.microsoft.com/office/powerpoint/2010/main" val="13193039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C12678-4AC5-411F-940B-654A4B91737E}"/>
              </a:ext>
            </a:extLst>
          </p:cNvPr>
          <p:cNvSpPr>
            <a:spLocks noGrp="1"/>
          </p:cNvSpPr>
          <p:nvPr>
            <p:ph sz="quarter" idx="12"/>
          </p:nvPr>
        </p:nvSpPr>
        <p:spPr/>
        <p:txBody>
          <a:bodyPr>
            <a:normAutofit/>
          </a:bodyPr>
          <a:lstStyle/>
          <a:p>
            <a:r>
              <a:rPr lang="en-US" dirty="0"/>
              <a:t>To find the process ID and parent process ID of the current shell, run:</a:t>
            </a:r>
          </a:p>
          <a:p>
            <a:r>
              <a:rPr lang="en-US" dirty="0"/>
              <a:t>$ echo $$</a:t>
            </a:r>
          </a:p>
          <a:p>
            <a:r>
              <a:rPr lang="en-US" dirty="0"/>
              <a:t>$ echo $PPID</a:t>
            </a:r>
            <a:endParaRPr lang="en-IN" dirty="0"/>
          </a:p>
        </p:txBody>
      </p:sp>
      <p:sp>
        <p:nvSpPr>
          <p:cNvPr id="3" name="Title 2">
            <a:extLst>
              <a:ext uri="{FF2B5EF4-FFF2-40B4-BE49-F238E27FC236}">
                <a16:creationId xmlns:a16="http://schemas.microsoft.com/office/drawing/2014/main" id="{A74A4135-F0CA-42C8-9B18-B527E1168ECA}"/>
              </a:ext>
            </a:extLst>
          </p:cNvPr>
          <p:cNvSpPr>
            <a:spLocks noGrp="1"/>
          </p:cNvSpPr>
          <p:nvPr>
            <p:ph type="title"/>
          </p:nvPr>
        </p:nvSpPr>
        <p:spPr/>
        <p:txBody>
          <a:bodyPr/>
          <a:lstStyle/>
          <a:p>
            <a:r>
              <a:rPr lang="en-IN" dirty="0"/>
              <a:t>The Init Process</a:t>
            </a:r>
          </a:p>
        </p:txBody>
      </p:sp>
    </p:spTree>
    <p:extLst>
      <p:ext uri="{BB962C8B-B14F-4D97-AF65-F5344CB8AC3E}">
        <p14:creationId xmlns:p14="http://schemas.microsoft.com/office/powerpoint/2010/main" val="385752169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964844-3707-4889-8414-48AEEC358B2F}"/>
              </a:ext>
            </a:extLst>
          </p:cNvPr>
          <p:cNvSpPr>
            <a:spLocks noGrp="1"/>
          </p:cNvSpPr>
          <p:nvPr>
            <p:ph sz="quarter" idx="12"/>
          </p:nvPr>
        </p:nvSpPr>
        <p:spPr/>
        <p:txBody>
          <a:bodyPr/>
          <a:lstStyle/>
          <a:p>
            <a:r>
              <a:rPr lang="en-US" dirty="0"/>
              <a:t>Once you run a command or program (for example ls –l *.txt), it will start a process in the system. </a:t>
            </a:r>
          </a:p>
          <a:p>
            <a:r>
              <a:rPr lang="en-US" dirty="0"/>
              <a:t>You can start a foreground (interactive) process as follows, it will be connected to the terminal and a user can send input it:</a:t>
            </a:r>
          </a:p>
          <a:p>
            <a:endParaRPr lang="en-IN" dirty="0"/>
          </a:p>
        </p:txBody>
      </p:sp>
      <p:sp>
        <p:nvSpPr>
          <p:cNvPr id="3" name="Title 2">
            <a:extLst>
              <a:ext uri="{FF2B5EF4-FFF2-40B4-BE49-F238E27FC236}">
                <a16:creationId xmlns:a16="http://schemas.microsoft.com/office/drawing/2014/main" id="{45D47523-F1AF-4E8E-9341-7274C8411622}"/>
              </a:ext>
            </a:extLst>
          </p:cNvPr>
          <p:cNvSpPr>
            <a:spLocks noGrp="1"/>
          </p:cNvSpPr>
          <p:nvPr>
            <p:ph type="title"/>
          </p:nvPr>
        </p:nvSpPr>
        <p:spPr/>
        <p:txBody>
          <a:bodyPr/>
          <a:lstStyle/>
          <a:p>
            <a:r>
              <a:rPr lang="en-IN" dirty="0"/>
              <a:t>Starting a Process in Linux</a:t>
            </a:r>
          </a:p>
        </p:txBody>
      </p:sp>
    </p:spTree>
    <p:extLst>
      <p:ext uri="{BB962C8B-B14F-4D97-AF65-F5344CB8AC3E}">
        <p14:creationId xmlns:p14="http://schemas.microsoft.com/office/powerpoint/2010/main" val="2895328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16E0A-EEE9-4044-BFC6-7233987C2D28}"/>
              </a:ext>
            </a:extLst>
          </p:cNvPr>
          <p:cNvSpPr>
            <a:spLocks noGrp="1"/>
          </p:cNvSpPr>
          <p:nvPr>
            <p:ph type="title"/>
          </p:nvPr>
        </p:nvSpPr>
        <p:spPr/>
        <p:txBody>
          <a:bodyPr/>
          <a:lstStyle/>
          <a:p>
            <a:r>
              <a:rPr lang="en-IN" dirty="0"/>
              <a:t>The File System</a:t>
            </a:r>
          </a:p>
        </p:txBody>
      </p:sp>
      <p:pic>
        <p:nvPicPr>
          <p:cNvPr id="7" name="Picture 6">
            <a:extLst>
              <a:ext uri="{FF2B5EF4-FFF2-40B4-BE49-F238E27FC236}">
                <a16:creationId xmlns:a16="http://schemas.microsoft.com/office/drawing/2014/main" id="{DAD86A4A-B7EF-4D9D-89D3-FC21241EF2DB}"/>
              </a:ext>
            </a:extLst>
          </p:cNvPr>
          <p:cNvPicPr>
            <a:picLocks noChangeAspect="1"/>
          </p:cNvPicPr>
          <p:nvPr/>
        </p:nvPicPr>
        <p:blipFill rotWithShape="1">
          <a:blip r:embed="rId2"/>
          <a:srcRect t="2567" b="20396"/>
          <a:stretch/>
        </p:blipFill>
        <p:spPr>
          <a:xfrm>
            <a:off x="34212" y="1905000"/>
            <a:ext cx="9144000" cy="3962400"/>
          </a:xfrm>
          <a:prstGeom prst="rect">
            <a:avLst/>
          </a:prstGeom>
        </p:spPr>
      </p:pic>
    </p:spTree>
    <p:extLst>
      <p:ext uri="{BB962C8B-B14F-4D97-AF65-F5344CB8AC3E}">
        <p14:creationId xmlns:p14="http://schemas.microsoft.com/office/powerpoint/2010/main" val="288113388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25B00-F3AD-4D8C-AA01-B2EEB723D998}"/>
              </a:ext>
            </a:extLst>
          </p:cNvPr>
          <p:cNvSpPr>
            <a:spLocks noGrp="1"/>
          </p:cNvSpPr>
          <p:nvPr>
            <p:ph sz="quarter" idx="12"/>
          </p:nvPr>
        </p:nvSpPr>
        <p:spPr/>
        <p:txBody>
          <a:bodyPr/>
          <a:lstStyle/>
          <a:p>
            <a:r>
              <a:rPr lang="en-US" dirty="0"/>
              <a:t>To start a process in the background (non-interactive), use the &amp; symbol, here, the process doesn’t read input from a user until it’s moved to the foreground.</a:t>
            </a:r>
          </a:p>
          <a:p>
            <a:r>
              <a:rPr lang="en-US" dirty="0"/>
              <a:t>ls –l *.txt &amp;</a:t>
            </a:r>
          </a:p>
          <a:p>
            <a:r>
              <a:rPr lang="en-US" dirty="0"/>
              <a:t>You can also send a process to the background by suspending it using [Ctrl + Z], this will send the SIGSTOP signal to the process, thus stopping its operations; it becomes idle:</a:t>
            </a:r>
            <a:endParaRPr lang="en-IN" dirty="0"/>
          </a:p>
        </p:txBody>
      </p:sp>
      <p:sp>
        <p:nvSpPr>
          <p:cNvPr id="3" name="Title 2">
            <a:extLst>
              <a:ext uri="{FF2B5EF4-FFF2-40B4-BE49-F238E27FC236}">
                <a16:creationId xmlns:a16="http://schemas.microsoft.com/office/drawing/2014/main" id="{2F19093D-4DE5-45C4-AE6B-3E517E0B1527}"/>
              </a:ext>
            </a:extLst>
          </p:cNvPr>
          <p:cNvSpPr>
            <a:spLocks noGrp="1"/>
          </p:cNvSpPr>
          <p:nvPr>
            <p:ph type="title"/>
          </p:nvPr>
        </p:nvSpPr>
        <p:spPr/>
        <p:txBody>
          <a:bodyPr/>
          <a:lstStyle/>
          <a:p>
            <a:r>
              <a:rPr lang="en-IN" dirty="0"/>
              <a:t>Linux Background Jobs</a:t>
            </a:r>
          </a:p>
        </p:txBody>
      </p:sp>
    </p:spTree>
    <p:extLst>
      <p:ext uri="{BB962C8B-B14F-4D97-AF65-F5344CB8AC3E}">
        <p14:creationId xmlns:p14="http://schemas.microsoft.com/office/powerpoint/2010/main" val="412558801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25B00-F3AD-4D8C-AA01-B2EEB723D998}"/>
              </a:ext>
            </a:extLst>
          </p:cNvPr>
          <p:cNvSpPr>
            <a:spLocks noGrp="1"/>
          </p:cNvSpPr>
          <p:nvPr>
            <p:ph sz="quarter" idx="12"/>
          </p:nvPr>
        </p:nvSpPr>
        <p:spPr/>
        <p:txBody>
          <a:bodyPr/>
          <a:lstStyle/>
          <a:p>
            <a:r>
              <a:rPr lang="en-US" dirty="0"/>
              <a:t>To continue running the above-suspended command in the background, use the </a:t>
            </a:r>
            <a:r>
              <a:rPr lang="en-US" dirty="0" err="1"/>
              <a:t>bg</a:t>
            </a:r>
            <a:r>
              <a:rPr lang="en-US" dirty="0"/>
              <a:t> command:</a:t>
            </a:r>
          </a:p>
          <a:p>
            <a:r>
              <a:rPr lang="en-US" dirty="0"/>
              <a:t># </a:t>
            </a:r>
            <a:r>
              <a:rPr lang="en-US" dirty="0" err="1"/>
              <a:t>bg</a:t>
            </a:r>
            <a:endParaRPr lang="en-US" dirty="0"/>
          </a:p>
          <a:p>
            <a:r>
              <a:rPr lang="en-US" dirty="0"/>
              <a:t>To send a background process to the foreground, use the </a:t>
            </a:r>
            <a:r>
              <a:rPr lang="en-US" dirty="0" err="1"/>
              <a:t>fg</a:t>
            </a:r>
            <a:r>
              <a:rPr lang="en-US" dirty="0"/>
              <a:t> command together with the job ID like so:</a:t>
            </a:r>
          </a:p>
          <a:p>
            <a:r>
              <a:rPr lang="en-US" dirty="0"/>
              <a:t># jobs</a:t>
            </a:r>
          </a:p>
          <a:p>
            <a:r>
              <a:rPr lang="en-US" dirty="0"/>
              <a:t># </a:t>
            </a:r>
            <a:r>
              <a:rPr lang="en-US" dirty="0" err="1"/>
              <a:t>fg</a:t>
            </a:r>
            <a:r>
              <a:rPr lang="en-US" dirty="0"/>
              <a:t> %1</a:t>
            </a:r>
            <a:endParaRPr lang="en-IN" dirty="0"/>
          </a:p>
        </p:txBody>
      </p:sp>
      <p:sp>
        <p:nvSpPr>
          <p:cNvPr id="3" name="Title 2">
            <a:extLst>
              <a:ext uri="{FF2B5EF4-FFF2-40B4-BE49-F238E27FC236}">
                <a16:creationId xmlns:a16="http://schemas.microsoft.com/office/drawing/2014/main" id="{2F19093D-4DE5-45C4-AE6B-3E517E0B1527}"/>
              </a:ext>
            </a:extLst>
          </p:cNvPr>
          <p:cNvSpPr>
            <a:spLocks noGrp="1"/>
          </p:cNvSpPr>
          <p:nvPr>
            <p:ph type="title"/>
          </p:nvPr>
        </p:nvSpPr>
        <p:spPr/>
        <p:txBody>
          <a:bodyPr/>
          <a:lstStyle/>
          <a:p>
            <a:r>
              <a:rPr lang="en-IN" dirty="0"/>
              <a:t>Linux Background Jobs</a:t>
            </a:r>
          </a:p>
        </p:txBody>
      </p:sp>
    </p:spTree>
    <p:extLst>
      <p:ext uri="{BB962C8B-B14F-4D97-AF65-F5344CB8AC3E}">
        <p14:creationId xmlns:p14="http://schemas.microsoft.com/office/powerpoint/2010/main" val="13478542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90D484-4C03-45F1-A669-3D329D59DFCD}"/>
              </a:ext>
            </a:extLst>
          </p:cNvPr>
          <p:cNvSpPr>
            <a:spLocks noGrp="1"/>
          </p:cNvSpPr>
          <p:nvPr>
            <p:ph sz="quarter" idx="12"/>
          </p:nvPr>
        </p:nvSpPr>
        <p:spPr/>
        <p:txBody>
          <a:bodyPr>
            <a:normAutofit fontScale="92500" lnSpcReduction="10000"/>
          </a:bodyPr>
          <a:lstStyle/>
          <a:p>
            <a:r>
              <a:rPr lang="en-US" dirty="0"/>
              <a:t>During execution, a process changes from one state to another depending on its environment/circumstances. </a:t>
            </a:r>
          </a:p>
          <a:p>
            <a:r>
              <a:rPr lang="en-US" dirty="0"/>
              <a:t>In Linux, a process has the following possible states:</a:t>
            </a:r>
          </a:p>
          <a:p>
            <a:r>
              <a:rPr lang="en-US" b="1" dirty="0">
                <a:solidFill>
                  <a:srgbClr val="FF0000"/>
                </a:solidFill>
              </a:rPr>
              <a:t>Running </a:t>
            </a:r>
            <a:r>
              <a:rPr lang="en-US" dirty="0"/>
              <a:t>– here it’s either running (it is the current process in the system) or it’s ready to run (it’s waiting to be assigned to one of the CPUs).</a:t>
            </a:r>
          </a:p>
          <a:p>
            <a:r>
              <a:rPr lang="en-US" b="1" dirty="0">
                <a:solidFill>
                  <a:srgbClr val="FF0000"/>
                </a:solidFill>
              </a:rPr>
              <a:t>Waiting</a:t>
            </a:r>
            <a:r>
              <a:rPr lang="en-US" dirty="0"/>
              <a:t> – in this state, a process is waiting for an event to occur or for a system resource. Additionally, the kernel also differentiates between two types of waiting processes; interruptible waiting processes – can be interrupted by signals and uninterruptible waiting processes – are waiting directly on hardware conditions and cannot be interrupted by any event/signal.</a:t>
            </a:r>
          </a:p>
        </p:txBody>
      </p:sp>
      <p:sp>
        <p:nvSpPr>
          <p:cNvPr id="3" name="Title 2">
            <a:extLst>
              <a:ext uri="{FF2B5EF4-FFF2-40B4-BE49-F238E27FC236}">
                <a16:creationId xmlns:a16="http://schemas.microsoft.com/office/drawing/2014/main" id="{B8C08480-83EE-49E6-BFCA-5C536B4144B1}"/>
              </a:ext>
            </a:extLst>
          </p:cNvPr>
          <p:cNvSpPr>
            <a:spLocks noGrp="1"/>
          </p:cNvSpPr>
          <p:nvPr>
            <p:ph type="title"/>
          </p:nvPr>
        </p:nvSpPr>
        <p:spPr/>
        <p:txBody>
          <a:bodyPr/>
          <a:lstStyle/>
          <a:p>
            <a:r>
              <a:rPr lang="en-US" dirty="0"/>
              <a:t>States of a Process in Linux</a:t>
            </a:r>
            <a:endParaRPr lang="en-IN" dirty="0"/>
          </a:p>
        </p:txBody>
      </p:sp>
    </p:spTree>
    <p:extLst>
      <p:ext uri="{BB962C8B-B14F-4D97-AF65-F5344CB8AC3E}">
        <p14:creationId xmlns:p14="http://schemas.microsoft.com/office/powerpoint/2010/main" val="358316065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90D484-4C03-45F1-A669-3D329D59DFCD}"/>
              </a:ext>
            </a:extLst>
          </p:cNvPr>
          <p:cNvSpPr>
            <a:spLocks noGrp="1"/>
          </p:cNvSpPr>
          <p:nvPr>
            <p:ph sz="quarter" idx="12"/>
          </p:nvPr>
        </p:nvSpPr>
        <p:spPr/>
        <p:txBody>
          <a:bodyPr>
            <a:normAutofit/>
          </a:bodyPr>
          <a:lstStyle/>
          <a:p>
            <a:r>
              <a:rPr lang="en-US" b="1" dirty="0">
                <a:solidFill>
                  <a:srgbClr val="FF0000"/>
                </a:solidFill>
              </a:rPr>
              <a:t>Stopped</a:t>
            </a:r>
            <a:r>
              <a:rPr lang="en-US" dirty="0"/>
              <a:t> – in this state, a process has been stopped, usually by receiving a signal. For instance, a process that is being debugged.</a:t>
            </a:r>
          </a:p>
          <a:p>
            <a:r>
              <a:rPr lang="en-US" b="1" dirty="0">
                <a:solidFill>
                  <a:srgbClr val="FF0000"/>
                </a:solidFill>
              </a:rPr>
              <a:t>Zombie</a:t>
            </a:r>
            <a:r>
              <a:rPr lang="en-US" dirty="0"/>
              <a:t> – here, a process is dead, it has been halted but it’s still has an entry in the process table.</a:t>
            </a:r>
          </a:p>
        </p:txBody>
      </p:sp>
      <p:sp>
        <p:nvSpPr>
          <p:cNvPr id="3" name="Title 2">
            <a:extLst>
              <a:ext uri="{FF2B5EF4-FFF2-40B4-BE49-F238E27FC236}">
                <a16:creationId xmlns:a16="http://schemas.microsoft.com/office/drawing/2014/main" id="{B8C08480-83EE-49E6-BFCA-5C536B4144B1}"/>
              </a:ext>
            </a:extLst>
          </p:cNvPr>
          <p:cNvSpPr>
            <a:spLocks noGrp="1"/>
          </p:cNvSpPr>
          <p:nvPr>
            <p:ph type="title"/>
          </p:nvPr>
        </p:nvSpPr>
        <p:spPr/>
        <p:txBody>
          <a:bodyPr/>
          <a:lstStyle/>
          <a:p>
            <a:r>
              <a:rPr lang="en-US" dirty="0"/>
              <a:t>States of a Process in Linux</a:t>
            </a:r>
            <a:endParaRPr lang="en-IN" dirty="0"/>
          </a:p>
        </p:txBody>
      </p:sp>
    </p:spTree>
    <p:extLst>
      <p:ext uri="{BB962C8B-B14F-4D97-AF65-F5344CB8AC3E}">
        <p14:creationId xmlns:p14="http://schemas.microsoft.com/office/powerpoint/2010/main" val="16943423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47BF02-D418-41C5-8FCA-BB316F8A26B8}"/>
              </a:ext>
            </a:extLst>
          </p:cNvPr>
          <p:cNvSpPr>
            <a:spLocks noGrp="1"/>
          </p:cNvSpPr>
          <p:nvPr>
            <p:ph sz="quarter" idx="12"/>
          </p:nvPr>
        </p:nvSpPr>
        <p:spPr/>
        <p:txBody>
          <a:bodyPr/>
          <a:lstStyle/>
          <a:p>
            <a:r>
              <a:rPr lang="en-IN" dirty="0" err="1"/>
              <a:t>ps</a:t>
            </a:r>
            <a:r>
              <a:rPr lang="en-IN" dirty="0"/>
              <a:t> Command</a:t>
            </a:r>
          </a:p>
          <a:p>
            <a:r>
              <a:rPr lang="en-IN" dirty="0"/>
              <a:t> top – System Monitoring Tool</a:t>
            </a:r>
          </a:p>
          <a:p>
            <a:r>
              <a:rPr lang="en-US" dirty="0"/>
              <a:t> glances – System Monitoring Tool</a:t>
            </a:r>
          </a:p>
          <a:p>
            <a:pPr lvl="1"/>
            <a:r>
              <a:rPr lang="en-US" dirty="0"/>
              <a:t>glances is a relatively new system monitoring tool with advanced features</a:t>
            </a:r>
          </a:p>
          <a:p>
            <a:pPr lvl="1"/>
            <a:endParaRPr lang="en-IN" dirty="0"/>
          </a:p>
        </p:txBody>
      </p:sp>
      <p:sp>
        <p:nvSpPr>
          <p:cNvPr id="3" name="Title 2">
            <a:extLst>
              <a:ext uri="{FF2B5EF4-FFF2-40B4-BE49-F238E27FC236}">
                <a16:creationId xmlns:a16="http://schemas.microsoft.com/office/drawing/2014/main" id="{85FBBE69-9907-4ABA-800D-8149DE921EB3}"/>
              </a:ext>
            </a:extLst>
          </p:cNvPr>
          <p:cNvSpPr>
            <a:spLocks noGrp="1"/>
          </p:cNvSpPr>
          <p:nvPr>
            <p:ph type="title"/>
          </p:nvPr>
        </p:nvSpPr>
        <p:spPr/>
        <p:txBody>
          <a:bodyPr/>
          <a:lstStyle/>
          <a:p>
            <a:r>
              <a:rPr lang="en-US" dirty="0"/>
              <a:t>How to View Active Processes in Linux</a:t>
            </a:r>
            <a:endParaRPr lang="en-IN" dirty="0"/>
          </a:p>
        </p:txBody>
      </p:sp>
    </p:spTree>
    <p:extLst>
      <p:ext uri="{BB962C8B-B14F-4D97-AF65-F5344CB8AC3E}">
        <p14:creationId xmlns:p14="http://schemas.microsoft.com/office/powerpoint/2010/main" val="1274754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BBE69-9907-4ABA-800D-8149DE921EB3}"/>
              </a:ext>
            </a:extLst>
          </p:cNvPr>
          <p:cNvSpPr>
            <a:spLocks noGrp="1"/>
          </p:cNvSpPr>
          <p:nvPr>
            <p:ph type="title"/>
          </p:nvPr>
        </p:nvSpPr>
        <p:spPr/>
        <p:txBody>
          <a:bodyPr/>
          <a:lstStyle/>
          <a:p>
            <a:r>
              <a:rPr lang="en-US" dirty="0"/>
              <a:t>How to View Active Processes in Linux</a:t>
            </a:r>
            <a:endParaRPr lang="en-IN" dirty="0"/>
          </a:p>
        </p:txBody>
      </p:sp>
      <p:pic>
        <p:nvPicPr>
          <p:cNvPr id="7" name="Picture 6">
            <a:extLst>
              <a:ext uri="{FF2B5EF4-FFF2-40B4-BE49-F238E27FC236}">
                <a16:creationId xmlns:a16="http://schemas.microsoft.com/office/drawing/2014/main" id="{698CB4DA-FBB9-41C8-BA3D-6F6A1964F6BC}"/>
              </a:ext>
            </a:extLst>
          </p:cNvPr>
          <p:cNvPicPr>
            <a:picLocks noChangeAspect="1"/>
          </p:cNvPicPr>
          <p:nvPr/>
        </p:nvPicPr>
        <p:blipFill>
          <a:blip r:embed="rId2"/>
          <a:stretch>
            <a:fillRect/>
          </a:stretch>
        </p:blipFill>
        <p:spPr>
          <a:xfrm>
            <a:off x="0" y="1508611"/>
            <a:ext cx="9144000" cy="5143500"/>
          </a:xfrm>
          <a:prstGeom prst="rect">
            <a:avLst/>
          </a:prstGeom>
        </p:spPr>
      </p:pic>
    </p:spTree>
    <p:extLst>
      <p:ext uri="{BB962C8B-B14F-4D97-AF65-F5344CB8AC3E}">
        <p14:creationId xmlns:p14="http://schemas.microsoft.com/office/powerpoint/2010/main" val="4482220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70BB0C-24C0-44F8-9756-49552B26DB4A}"/>
              </a:ext>
            </a:extLst>
          </p:cNvPr>
          <p:cNvSpPr>
            <a:spLocks noGrp="1"/>
          </p:cNvSpPr>
          <p:nvPr>
            <p:ph sz="quarter" idx="12"/>
          </p:nvPr>
        </p:nvSpPr>
        <p:spPr/>
        <p:txBody>
          <a:bodyPr/>
          <a:lstStyle/>
          <a:p>
            <a:r>
              <a:rPr lang="en-US" dirty="0"/>
              <a:t>The fundamental way of controlling processes in Linux is by sending signals to them. There are multiple signals that you can send to a process, to view all the signals run:</a:t>
            </a:r>
          </a:p>
          <a:p>
            <a:r>
              <a:rPr lang="en-US" dirty="0"/>
              <a:t>$ kill -l</a:t>
            </a:r>
          </a:p>
          <a:p>
            <a:endParaRPr lang="en-IN" dirty="0"/>
          </a:p>
        </p:txBody>
      </p:sp>
      <p:sp>
        <p:nvSpPr>
          <p:cNvPr id="3" name="Title 2">
            <a:extLst>
              <a:ext uri="{FF2B5EF4-FFF2-40B4-BE49-F238E27FC236}">
                <a16:creationId xmlns:a16="http://schemas.microsoft.com/office/drawing/2014/main" id="{CB1A4354-55D7-418C-B40E-B0E16265F940}"/>
              </a:ext>
            </a:extLst>
          </p:cNvPr>
          <p:cNvSpPr>
            <a:spLocks noGrp="1"/>
          </p:cNvSpPr>
          <p:nvPr>
            <p:ph type="title"/>
          </p:nvPr>
        </p:nvSpPr>
        <p:spPr/>
        <p:txBody>
          <a:bodyPr/>
          <a:lstStyle/>
          <a:p>
            <a:r>
              <a:rPr lang="en-IN" dirty="0"/>
              <a:t>Sending Signals To Processes</a:t>
            </a:r>
          </a:p>
        </p:txBody>
      </p:sp>
    </p:spTree>
    <p:extLst>
      <p:ext uri="{BB962C8B-B14F-4D97-AF65-F5344CB8AC3E}">
        <p14:creationId xmlns:p14="http://schemas.microsoft.com/office/powerpoint/2010/main" val="187951094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26DEE8-50BE-450B-95E7-A4ECC5E5DDDF}"/>
              </a:ext>
            </a:extLst>
          </p:cNvPr>
          <p:cNvSpPr>
            <a:spLocks noGrp="1"/>
          </p:cNvSpPr>
          <p:nvPr>
            <p:ph sz="quarter" idx="12"/>
          </p:nvPr>
        </p:nvSpPr>
        <p:spPr/>
        <p:txBody>
          <a:bodyPr/>
          <a:lstStyle/>
          <a:p>
            <a:r>
              <a:rPr lang="en-US" dirty="0"/>
              <a:t>ps - report a snapshot of the current processes.</a:t>
            </a:r>
          </a:p>
          <a:p>
            <a:r>
              <a:rPr lang="en-US" dirty="0"/>
              <a:t>This version of ps accepts several kinds of options:</a:t>
            </a:r>
          </a:p>
          <a:p>
            <a:pPr lvl="1"/>
            <a:r>
              <a:rPr lang="en-US" dirty="0"/>
              <a:t>UNIX options, which may be grouped and must be preceded by a dash.</a:t>
            </a:r>
          </a:p>
          <a:p>
            <a:pPr lvl="1"/>
            <a:r>
              <a:rPr lang="en-US" dirty="0"/>
              <a:t>BSD options, which may be grouped and must not be used with a dash.</a:t>
            </a:r>
          </a:p>
          <a:p>
            <a:pPr lvl="1"/>
            <a:r>
              <a:rPr lang="en-US" dirty="0"/>
              <a:t>GNU long options, which are preceded by two dashes.</a:t>
            </a:r>
            <a:endParaRPr lang="en-IN" dirty="0"/>
          </a:p>
        </p:txBody>
      </p:sp>
      <p:sp>
        <p:nvSpPr>
          <p:cNvPr id="3" name="Title 2">
            <a:extLst>
              <a:ext uri="{FF2B5EF4-FFF2-40B4-BE49-F238E27FC236}">
                <a16:creationId xmlns:a16="http://schemas.microsoft.com/office/drawing/2014/main" id="{4013C6E3-7CFA-4776-BA8E-67737CBBE4B6}"/>
              </a:ext>
            </a:extLst>
          </p:cNvPr>
          <p:cNvSpPr>
            <a:spLocks noGrp="1"/>
          </p:cNvSpPr>
          <p:nvPr>
            <p:ph type="title"/>
          </p:nvPr>
        </p:nvSpPr>
        <p:spPr/>
        <p:txBody>
          <a:bodyPr/>
          <a:lstStyle/>
          <a:p>
            <a:r>
              <a:rPr lang="en-IN" dirty="0"/>
              <a:t>PS and PS Variables</a:t>
            </a:r>
          </a:p>
        </p:txBody>
      </p:sp>
    </p:spTree>
    <p:extLst>
      <p:ext uri="{BB962C8B-B14F-4D97-AF65-F5344CB8AC3E}">
        <p14:creationId xmlns:p14="http://schemas.microsoft.com/office/powerpoint/2010/main" val="8452151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26DEE8-50BE-450B-95E7-A4ECC5E5DDDF}"/>
              </a:ext>
            </a:extLst>
          </p:cNvPr>
          <p:cNvSpPr>
            <a:spLocks noGrp="1"/>
          </p:cNvSpPr>
          <p:nvPr>
            <p:ph sz="quarter" idx="12"/>
          </p:nvPr>
        </p:nvSpPr>
        <p:spPr/>
        <p:txBody>
          <a:bodyPr/>
          <a:lstStyle/>
          <a:p>
            <a:r>
              <a:rPr lang="en-US" dirty="0"/>
              <a:t>To see every process on the system using standard syntax:</a:t>
            </a:r>
          </a:p>
          <a:p>
            <a:r>
              <a:rPr lang="en-US" dirty="0"/>
              <a:t>ps -e</a:t>
            </a:r>
          </a:p>
          <a:p>
            <a:r>
              <a:rPr lang="en-US" dirty="0"/>
              <a:t>ps -</a:t>
            </a:r>
            <a:r>
              <a:rPr lang="en-US" dirty="0" err="1"/>
              <a:t>ef</a:t>
            </a:r>
            <a:endParaRPr lang="en-US" dirty="0"/>
          </a:p>
          <a:p>
            <a:r>
              <a:rPr lang="en-US" dirty="0"/>
              <a:t>ps -</a:t>
            </a:r>
            <a:r>
              <a:rPr lang="en-US" dirty="0" err="1"/>
              <a:t>eF</a:t>
            </a:r>
            <a:endParaRPr lang="en-US" dirty="0"/>
          </a:p>
          <a:p>
            <a:r>
              <a:rPr lang="en-US" dirty="0"/>
              <a:t>ps -</a:t>
            </a:r>
            <a:r>
              <a:rPr lang="en-US" dirty="0" err="1"/>
              <a:t>ely</a:t>
            </a:r>
            <a:endParaRPr lang="en-IN" dirty="0"/>
          </a:p>
        </p:txBody>
      </p:sp>
      <p:sp>
        <p:nvSpPr>
          <p:cNvPr id="3" name="Title 2">
            <a:extLst>
              <a:ext uri="{FF2B5EF4-FFF2-40B4-BE49-F238E27FC236}">
                <a16:creationId xmlns:a16="http://schemas.microsoft.com/office/drawing/2014/main" id="{4013C6E3-7CFA-4776-BA8E-67737CBBE4B6}"/>
              </a:ext>
            </a:extLst>
          </p:cNvPr>
          <p:cNvSpPr>
            <a:spLocks noGrp="1"/>
          </p:cNvSpPr>
          <p:nvPr>
            <p:ph type="title"/>
          </p:nvPr>
        </p:nvSpPr>
        <p:spPr/>
        <p:txBody>
          <a:bodyPr/>
          <a:lstStyle/>
          <a:p>
            <a:r>
              <a:rPr lang="en-IN" dirty="0"/>
              <a:t>PS and PS Variables</a:t>
            </a:r>
          </a:p>
        </p:txBody>
      </p:sp>
    </p:spTree>
    <p:extLst>
      <p:ext uri="{BB962C8B-B14F-4D97-AF65-F5344CB8AC3E}">
        <p14:creationId xmlns:p14="http://schemas.microsoft.com/office/powerpoint/2010/main" val="393492187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26DEE8-50BE-450B-95E7-A4ECC5E5DDDF}"/>
              </a:ext>
            </a:extLst>
          </p:cNvPr>
          <p:cNvSpPr>
            <a:spLocks noGrp="1"/>
          </p:cNvSpPr>
          <p:nvPr>
            <p:ph sz="quarter" idx="12"/>
          </p:nvPr>
        </p:nvSpPr>
        <p:spPr/>
        <p:txBody>
          <a:bodyPr>
            <a:normAutofit/>
          </a:bodyPr>
          <a:lstStyle/>
          <a:p>
            <a:r>
              <a:rPr lang="en-US" dirty="0"/>
              <a:t>To see every process on the system using BSD syntax:</a:t>
            </a:r>
          </a:p>
          <a:p>
            <a:pPr lvl="1"/>
            <a:r>
              <a:rPr lang="en-US" dirty="0"/>
              <a:t>ps ax</a:t>
            </a:r>
          </a:p>
          <a:p>
            <a:pPr lvl="1"/>
            <a:r>
              <a:rPr lang="en-US" dirty="0"/>
              <a:t>ps </a:t>
            </a:r>
            <a:r>
              <a:rPr lang="en-US" dirty="0" err="1"/>
              <a:t>axu</a:t>
            </a:r>
            <a:endParaRPr lang="en-US" dirty="0"/>
          </a:p>
          <a:p>
            <a:r>
              <a:rPr lang="en-US" dirty="0"/>
              <a:t>To print a process tree:</a:t>
            </a:r>
          </a:p>
          <a:p>
            <a:pPr lvl="1"/>
            <a:r>
              <a:rPr lang="en-US" dirty="0"/>
              <a:t>ps -</a:t>
            </a:r>
            <a:r>
              <a:rPr lang="en-US" dirty="0" err="1"/>
              <a:t>ejH</a:t>
            </a:r>
            <a:endParaRPr lang="en-US" dirty="0"/>
          </a:p>
          <a:p>
            <a:pPr lvl="1"/>
            <a:r>
              <a:rPr lang="en-US" dirty="0"/>
              <a:t>ps </a:t>
            </a:r>
            <a:r>
              <a:rPr lang="en-US" dirty="0" err="1"/>
              <a:t>axjf</a:t>
            </a:r>
            <a:endParaRPr lang="en-US" dirty="0"/>
          </a:p>
          <a:p>
            <a:r>
              <a:rPr lang="en-US" dirty="0"/>
              <a:t>To get info about threads:</a:t>
            </a:r>
          </a:p>
          <a:p>
            <a:pPr lvl="1"/>
            <a:r>
              <a:rPr lang="en-US" dirty="0"/>
              <a:t>ps -</a:t>
            </a:r>
            <a:r>
              <a:rPr lang="en-US" dirty="0" err="1"/>
              <a:t>eLf</a:t>
            </a:r>
            <a:endParaRPr lang="en-US" dirty="0"/>
          </a:p>
          <a:p>
            <a:pPr lvl="1"/>
            <a:r>
              <a:rPr lang="en-US" dirty="0"/>
              <a:t>ps </a:t>
            </a:r>
            <a:r>
              <a:rPr lang="en-US" dirty="0" err="1"/>
              <a:t>axms</a:t>
            </a:r>
            <a:endParaRPr lang="en-IN" dirty="0"/>
          </a:p>
        </p:txBody>
      </p:sp>
      <p:sp>
        <p:nvSpPr>
          <p:cNvPr id="3" name="Title 2">
            <a:extLst>
              <a:ext uri="{FF2B5EF4-FFF2-40B4-BE49-F238E27FC236}">
                <a16:creationId xmlns:a16="http://schemas.microsoft.com/office/drawing/2014/main" id="{4013C6E3-7CFA-4776-BA8E-67737CBBE4B6}"/>
              </a:ext>
            </a:extLst>
          </p:cNvPr>
          <p:cNvSpPr>
            <a:spLocks noGrp="1"/>
          </p:cNvSpPr>
          <p:nvPr>
            <p:ph type="title"/>
          </p:nvPr>
        </p:nvSpPr>
        <p:spPr/>
        <p:txBody>
          <a:bodyPr/>
          <a:lstStyle/>
          <a:p>
            <a:r>
              <a:rPr lang="en-IN" dirty="0"/>
              <a:t>PS and PS Variables</a:t>
            </a:r>
          </a:p>
        </p:txBody>
      </p:sp>
    </p:spTree>
    <p:extLst>
      <p:ext uri="{BB962C8B-B14F-4D97-AF65-F5344CB8AC3E}">
        <p14:creationId xmlns:p14="http://schemas.microsoft.com/office/powerpoint/2010/main" val="3494259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1AED6C-1560-477D-A69A-B2202F578957}"/>
              </a:ext>
            </a:extLst>
          </p:cNvPr>
          <p:cNvSpPr>
            <a:spLocks noGrp="1"/>
          </p:cNvSpPr>
          <p:nvPr>
            <p:ph sz="quarter" idx="12"/>
          </p:nvPr>
        </p:nvSpPr>
        <p:spPr/>
        <p:txBody>
          <a:bodyPr>
            <a:normAutofit/>
          </a:bodyPr>
          <a:lstStyle/>
          <a:p>
            <a:r>
              <a:rPr lang="en-US" dirty="0"/>
              <a:t>The shell reads your commands and interprets them as requests to execute a program or programs, which it then arranges to have carried out. </a:t>
            </a:r>
          </a:p>
          <a:p>
            <a:r>
              <a:rPr lang="en-US" dirty="0"/>
              <a:t>Because the shell plays this role, it is called a command interpreter. </a:t>
            </a:r>
          </a:p>
          <a:p>
            <a:r>
              <a:rPr lang="en-US" dirty="0"/>
              <a:t>Besides being a command interpreter, the shell is also a programming language. </a:t>
            </a:r>
          </a:p>
          <a:p>
            <a:r>
              <a:rPr lang="en-US" dirty="0"/>
              <a:t>As a programming language, it permits you to control how and when commands are carried out</a:t>
            </a:r>
            <a:endParaRPr lang="en-IN" dirty="0"/>
          </a:p>
        </p:txBody>
      </p:sp>
      <p:sp>
        <p:nvSpPr>
          <p:cNvPr id="3" name="Title 2">
            <a:extLst>
              <a:ext uri="{FF2B5EF4-FFF2-40B4-BE49-F238E27FC236}">
                <a16:creationId xmlns:a16="http://schemas.microsoft.com/office/drawing/2014/main" id="{42E16E0A-EEE9-4044-BFC6-7233987C2D28}"/>
              </a:ext>
            </a:extLst>
          </p:cNvPr>
          <p:cNvSpPr>
            <a:spLocks noGrp="1"/>
          </p:cNvSpPr>
          <p:nvPr>
            <p:ph type="title"/>
          </p:nvPr>
        </p:nvSpPr>
        <p:spPr/>
        <p:txBody>
          <a:bodyPr/>
          <a:lstStyle/>
          <a:p>
            <a:r>
              <a:rPr lang="en-IN" dirty="0"/>
              <a:t>The Shell</a:t>
            </a:r>
          </a:p>
        </p:txBody>
      </p:sp>
    </p:spTree>
    <p:extLst>
      <p:ext uri="{BB962C8B-B14F-4D97-AF65-F5344CB8AC3E}">
        <p14:creationId xmlns:p14="http://schemas.microsoft.com/office/powerpoint/2010/main" val="220115107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26DEE8-50BE-450B-95E7-A4ECC5E5DDDF}"/>
              </a:ext>
            </a:extLst>
          </p:cNvPr>
          <p:cNvSpPr>
            <a:spLocks noGrp="1"/>
          </p:cNvSpPr>
          <p:nvPr>
            <p:ph sz="quarter" idx="12"/>
          </p:nvPr>
        </p:nvSpPr>
        <p:spPr/>
        <p:txBody>
          <a:bodyPr>
            <a:normAutofit fontScale="92500"/>
          </a:bodyPr>
          <a:lstStyle/>
          <a:p>
            <a:r>
              <a:rPr lang="en-US" dirty="0"/>
              <a:t>To get security info:</a:t>
            </a:r>
          </a:p>
          <a:p>
            <a:pPr lvl="1"/>
            <a:r>
              <a:rPr lang="en-US" dirty="0"/>
              <a:t>ps -</a:t>
            </a:r>
            <a:r>
              <a:rPr lang="en-US" dirty="0" err="1"/>
              <a:t>eo</a:t>
            </a:r>
            <a:r>
              <a:rPr lang="en-US" dirty="0"/>
              <a:t> </a:t>
            </a:r>
            <a:r>
              <a:rPr lang="en-US" dirty="0" err="1"/>
              <a:t>euser,ruser,suser,fuser,f,comm,label</a:t>
            </a:r>
            <a:endParaRPr lang="en-US" dirty="0"/>
          </a:p>
          <a:p>
            <a:pPr lvl="1"/>
            <a:r>
              <a:rPr lang="en-US" dirty="0"/>
              <a:t>ps </a:t>
            </a:r>
            <a:r>
              <a:rPr lang="en-US" dirty="0" err="1"/>
              <a:t>axZ</a:t>
            </a:r>
            <a:endParaRPr lang="en-US" dirty="0"/>
          </a:p>
          <a:p>
            <a:pPr lvl="1"/>
            <a:r>
              <a:rPr lang="en-US" dirty="0"/>
              <a:t>ps -</a:t>
            </a:r>
            <a:r>
              <a:rPr lang="en-US" dirty="0" err="1"/>
              <a:t>eM</a:t>
            </a:r>
            <a:endParaRPr lang="en-US" dirty="0"/>
          </a:p>
          <a:p>
            <a:r>
              <a:rPr lang="en-US" dirty="0"/>
              <a:t>To see every process running as root (real &amp; effective ID) in user format:</a:t>
            </a:r>
          </a:p>
          <a:p>
            <a:pPr lvl="1"/>
            <a:r>
              <a:rPr lang="en-US" dirty="0"/>
              <a:t>ps -U root -u root u</a:t>
            </a:r>
          </a:p>
          <a:p>
            <a:r>
              <a:rPr lang="en-US" dirty="0"/>
              <a:t>To see every process with a user-defined format:</a:t>
            </a:r>
          </a:p>
          <a:p>
            <a:pPr lvl="1"/>
            <a:r>
              <a:rPr lang="en-US" dirty="0"/>
              <a:t>ps -</a:t>
            </a:r>
            <a:r>
              <a:rPr lang="en-US" dirty="0" err="1"/>
              <a:t>eo</a:t>
            </a:r>
            <a:r>
              <a:rPr lang="en-US" dirty="0"/>
              <a:t> pid,tid,class,rtprio,ni,pri,psr,pcpu,stat,wchan:14,comm</a:t>
            </a:r>
          </a:p>
          <a:p>
            <a:pPr lvl="1"/>
            <a:r>
              <a:rPr lang="en-US" dirty="0"/>
              <a:t>ps </a:t>
            </a:r>
            <a:r>
              <a:rPr lang="en-US" dirty="0" err="1"/>
              <a:t>axo</a:t>
            </a:r>
            <a:r>
              <a:rPr lang="en-US" dirty="0"/>
              <a:t> </a:t>
            </a:r>
            <a:r>
              <a:rPr lang="en-US" dirty="0" err="1"/>
              <a:t>stat,euid,ruid,tty,tpgid,sess,pgrp,ppid,pid,pcpu,comm</a:t>
            </a:r>
            <a:endParaRPr lang="en-US" dirty="0"/>
          </a:p>
          <a:p>
            <a:pPr lvl="1"/>
            <a:r>
              <a:rPr lang="en-US" dirty="0"/>
              <a:t>ps -</a:t>
            </a:r>
            <a:r>
              <a:rPr lang="en-US" dirty="0" err="1"/>
              <a:t>eopid,tt,user,fname,tmout,f,wchan</a:t>
            </a:r>
            <a:endParaRPr lang="en-IN" dirty="0"/>
          </a:p>
        </p:txBody>
      </p:sp>
      <p:sp>
        <p:nvSpPr>
          <p:cNvPr id="3" name="Title 2">
            <a:extLst>
              <a:ext uri="{FF2B5EF4-FFF2-40B4-BE49-F238E27FC236}">
                <a16:creationId xmlns:a16="http://schemas.microsoft.com/office/drawing/2014/main" id="{4013C6E3-7CFA-4776-BA8E-67737CBBE4B6}"/>
              </a:ext>
            </a:extLst>
          </p:cNvPr>
          <p:cNvSpPr>
            <a:spLocks noGrp="1"/>
          </p:cNvSpPr>
          <p:nvPr>
            <p:ph type="title"/>
          </p:nvPr>
        </p:nvSpPr>
        <p:spPr/>
        <p:txBody>
          <a:bodyPr/>
          <a:lstStyle/>
          <a:p>
            <a:r>
              <a:rPr lang="en-IN" dirty="0"/>
              <a:t>PS and PS Variables</a:t>
            </a:r>
          </a:p>
        </p:txBody>
      </p:sp>
    </p:spTree>
    <p:extLst>
      <p:ext uri="{BB962C8B-B14F-4D97-AF65-F5344CB8AC3E}">
        <p14:creationId xmlns:p14="http://schemas.microsoft.com/office/powerpoint/2010/main" val="183456041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26DEE8-50BE-450B-95E7-A4ECC5E5DDDF}"/>
              </a:ext>
            </a:extLst>
          </p:cNvPr>
          <p:cNvSpPr>
            <a:spLocks noGrp="1"/>
          </p:cNvSpPr>
          <p:nvPr>
            <p:ph sz="quarter" idx="12"/>
          </p:nvPr>
        </p:nvSpPr>
        <p:spPr/>
        <p:txBody>
          <a:bodyPr>
            <a:normAutofit/>
          </a:bodyPr>
          <a:lstStyle/>
          <a:p>
            <a:r>
              <a:rPr lang="en-US" dirty="0"/>
              <a:t>Print only the process IDs of </a:t>
            </a:r>
            <a:r>
              <a:rPr lang="en-US" dirty="0" err="1"/>
              <a:t>syslogd</a:t>
            </a:r>
            <a:r>
              <a:rPr lang="en-US" dirty="0"/>
              <a:t>:</a:t>
            </a:r>
          </a:p>
          <a:p>
            <a:pPr lvl="1"/>
            <a:r>
              <a:rPr lang="en-US" dirty="0"/>
              <a:t>ps -C </a:t>
            </a:r>
            <a:r>
              <a:rPr lang="en-US" dirty="0" err="1"/>
              <a:t>syslogd</a:t>
            </a:r>
            <a:r>
              <a:rPr lang="en-US" dirty="0"/>
              <a:t> -o </a:t>
            </a:r>
            <a:r>
              <a:rPr lang="en-US" dirty="0" err="1"/>
              <a:t>pid</a:t>
            </a:r>
            <a:r>
              <a:rPr lang="en-US" dirty="0"/>
              <a:t>=</a:t>
            </a:r>
          </a:p>
          <a:p>
            <a:pPr lvl="1"/>
            <a:r>
              <a:rPr lang="en-US" dirty="0"/>
              <a:t>Print only the name of PID 42:</a:t>
            </a:r>
          </a:p>
          <a:p>
            <a:pPr lvl="1"/>
            <a:r>
              <a:rPr lang="en-US" dirty="0"/>
              <a:t>ps -p 42 -o comm=</a:t>
            </a:r>
            <a:endParaRPr lang="en-IN" dirty="0"/>
          </a:p>
        </p:txBody>
      </p:sp>
      <p:sp>
        <p:nvSpPr>
          <p:cNvPr id="3" name="Title 2">
            <a:extLst>
              <a:ext uri="{FF2B5EF4-FFF2-40B4-BE49-F238E27FC236}">
                <a16:creationId xmlns:a16="http://schemas.microsoft.com/office/drawing/2014/main" id="{4013C6E3-7CFA-4776-BA8E-67737CBBE4B6}"/>
              </a:ext>
            </a:extLst>
          </p:cNvPr>
          <p:cNvSpPr>
            <a:spLocks noGrp="1"/>
          </p:cNvSpPr>
          <p:nvPr>
            <p:ph type="title"/>
          </p:nvPr>
        </p:nvSpPr>
        <p:spPr/>
        <p:txBody>
          <a:bodyPr/>
          <a:lstStyle/>
          <a:p>
            <a:r>
              <a:rPr lang="en-IN" dirty="0"/>
              <a:t>PS and PS Variables</a:t>
            </a:r>
          </a:p>
        </p:txBody>
      </p:sp>
    </p:spTree>
    <p:extLst>
      <p:ext uri="{BB962C8B-B14F-4D97-AF65-F5344CB8AC3E}">
        <p14:creationId xmlns:p14="http://schemas.microsoft.com/office/powerpoint/2010/main" val="233679765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26DEE8-50BE-450B-95E7-A4ECC5E5DDDF}"/>
              </a:ext>
            </a:extLst>
          </p:cNvPr>
          <p:cNvSpPr>
            <a:spLocks noGrp="1"/>
          </p:cNvSpPr>
          <p:nvPr>
            <p:ph sz="quarter" idx="12"/>
          </p:nvPr>
        </p:nvSpPr>
        <p:spPr>
          <a:xfrm>
            <a:off x="457201" y="1381125"/>
            <a:ext cx="8228012" cy="371475"/>
          </a:xfrm>
        </p:spPr>
        <p:txBody>
          <a:bodyPr>
            <a:normAutofit lnSpcReduction="10000"/>
          </a:bodyPr>
          <a:lstStyle/>
          <a:p>
            <a:r>
              <a:rPr lang="en-US" dirty="0"/>
              <a:t>man ps</a:t>
            </a:r>
            <a:endParaRPr lang="en-IN" dirty="0"/>
          </a:p>
        </p:txBody>
      </p:sp>
      <p:sp>
        <p:nvSpPr>
          <p:cNvPr id="3" name="Title 2">
            <a:extLst>
              <a:ext uri="{FF2B5EF4-FFF2-40B4-BE49-F238E27FC236}">
                <a16:creationId xmlns:a16="http://schemas.microsoft.com/office/drawing/2014/main" id="{4013C6E3-7CFA-4776-BA8E-67737CBBE4B6}"/>
              </a:ext>
            </a:extLst>
          </p:cNvPr>
          <p:cNvSpPr>
            <a:spLocks noGrp="1"/>
          </p:cNvSpPr>
          <p:nvPr>
            <p:ph type="title"/>
          </p:nvPr>
        </p:nvSpPr>
        <p:spPr/>
        <p:txBody>
          <a:bodyPr/>
          <a:lstStyle/>
          <a:p>
            <a:r>
              <a:rPr lang="en-IN" dirty="0"/>
              <a:t>PS and PS Variables</a:t>
            </a:r>
          </a:p>
        </p:txBody>
      </p:sp>
      <p:pic>
        <p:nvPicPr>
          <p:cNvPr id="5" name="Picture 4">
            <a:extLst>
              <a:ext uri="{FF2B5EF4-FFF2-40B4-BE49-F238E27FC236}">
                <a16:creationId xmlns:a16="http://schemas.microsoft.com/office/drawing/2014/main" id="{42EB6144-4493-4DCB-B31E-459E8694F1BA}"/>
              </a:ext>
            </a:extLst>
          </p:cNvPr>
          <p:cNvPicPr>
            <a:picLocks noChangeAspect="1"/>
          </p:cNvPicPr>
          <p:nvPr/>
        </p:nvPicPr>
        <p:blipFill rotWithShape="1">
          <a:blip r:embed="rId2"/>
          <a:srcRect t="4063" b="5992"/>
          <a:stretch/>
        </p:blipFill>
        <p:spPr>
          <a:xfrm>
            <a:off x="15551" y="1981200"/>
            <a:ext cx="9144000" cy="4146551"/>
          </a:xfrm>
          <a:prstGeom prst="rect">
            <a:avLst/>
          </a:prstGeom>
        </p:spPr>
      </p:pic>
    </p:spTree>
    <p:extLst>
      <p:ext uri="{BB962C8B-B14F-4D97-AF65-F5344CB8AC3E}">
        <p14:creationId xmlns:p14="http://schemas.microsoft.com/office/powerpoint/2010/main" val="671010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E9E8F5-A777-4BC4-8F63-92D4CABCFC07}"/>
              </a:ext>
            </a:extLst>
          </p:cNvPr>
          <p:cNvSpPr>
            <a:spLocks noGrp="1"/>
          </p:cNvSpPr>
          <p:nvPr>
            <p:ph type="title"/>
          </p:nvPr>
        </p:nvSpPr>
        <p:spPr/>
        <p:txBody>
          <a:bodyPr/>
          <a:lstStyle/>
          <a:p>
            <a:r>
              <a:rPr lang="en-IN" dirty="0"/>
              <a:t>Traceroute Install</a:t>
            </a:r>
          </a:p>
        </p:txBody>
      </p:sp>
      <p:pic>
        <p:nvPicPr>
          <p:cNvPr id="5" name="Picture 4">
            <a:extLst>
              <a:ext uri="{FF2B5EF4-FFF2-40B4-BE49-F238E27FC236}">
                <a16:creationId xmlns:a16="http://schemas.microsoft.com/office/drawing/2014/main" id="{2DF6F38A-0FD6-4601-8113-AE2EC41C1E71}"/>
              </a:ext>
            </a:extLst>
          </p:cNvPr>
          <p:cNvPicPr>
            <a:picLocks noChangeAspect="1"/>
          </p:cNvPicPr>
          <p:nvPr/>
        </p:nvPicPr>
        <p:blipFill rotWithShape="1">
          <a:blip r:embed="rId2"/>
          <a:srcRect t="2567" b="5581"/>
          <a:stretch/>
        </p:blipFill>
        <p:spPr>
          <a:xfrm>
            <a:off x="48208" y="1961923"/>
            <a:ext cx="9144000" cy="4724400"/>
          </a:xfrm>
          <a:prstGeom prst="rect">
            <a:avLst/>
          </a:prstGeom>
        </p:spPr>
      </p:pic>
      <p:sp>
        <p:nvSpPr>
          <p:cNvPr id="6" name="TextBox 5">
            <a:extLst>
              <a:ext uri="{FF2B5EF4-FFF2-40B4-BE49-F238E27FC236}">
                <a16:creationId xmlns:a16="http://schemas.microsoft.com/office/drawing/2014/main" id="{3C86B3B8-62EB-478F-8DB5-3E378CC552AF}"/>
              </a:ext>
            </a:extLst>
          </p:cNvPr>
          <p:cNvSpPr txBox="1"/>
          <p:nvPr/>
        </p:nvSpPr>
        <p:spPr>
          <a:xfrm>
            <a:off x="1143000" y="1297460"/>
            <a:ext cx="6553200" cy="369332"/>
          </a:xfrm>
          <a:prstGeom prst="rect">
            <a:avLst/>
          </a:prstGeom>
          <a:noFill/>
        </p:spPr>
        <p:txBody>
          <a:bodyPr wrap="square" rtlCol="0">
            <a:spAutoFit/>
          </a:bodyPr>
          <a:lstStyle/>
          <a:p>
            <a:r>
              <a:rPr lang="en-US" b="1" dirty="0">
                <a:solidFill>
                  <a:srgbClr val="FF0000"/>
                </a:solidFill>
              </a:rPr>
              <a:t>sudo apt-get update &amp;&amp; sudo apt-get install traceroute</a:t>
            </a:r>
            <a:endParaRPr lang="en-IN" b="1" dirty="0">
              <a:solidFill>
                <a:srgbClr val="FF0000"/>
              </a:solidFill>
            </a:endParaRPr>
          </a:p>
        </p:txBody>
      </p:sp>
    </p:spTree>
    <p:extLst>
      <p:ext uri="{BB962C8B-B14F-4D97-AF65-F5344CB8AC3E}">
        <p14:creationId xmlns:p14="http://schemas.microsoft.com/office/powerpoint/2010/main" val="24629350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E9E8F5-A777-4BC4-8F63-92D4CABCFC07}"/>
              </a:ext>
            </a:extLst>
          </p:cNvPr>
          <p:cNvSpPr>
            <a:spLocks noGrp="1"/>
          </p:cNvSpPr>
          <p:nvPr>
            <p:ph type="title"/>
          </p:nvPr>
        </p:nvSpPr>
        <p:spPr/>
        <p:txBody>
          <a:bodyPr/>
          <a:lstStyle/>
          <a:p>
            <a:r>
              <a:rPr lang="en-IN" dirty="0"/>
              <a:t>Traceroute Install</a:t>
            </a:r>
          </a:p>
        </p:txBody>
      </p:sp>
      <p:sp>
        <p:nvSpPr>
          <p:cNvPr id="6" name="TextBox 5">
            <a:extLst>
              <a:ext uri="{FF2B5EF4-FFF2-40B4-BE49-F238E27FC236}">
                <a16:creationId xmlns:a16="http://schemas.microsoft.com/office/drawing/2014/main" id="{3C86B3B8-62EB-478F-8DB5-3E378CC552AF}"/>
              </a:ext>
            </a:extLst>
          </p:cNvPr>
          <p:cNvSpPr txBox="1"/>
          <p:nvPr/>
        </p:nvSpPr>
        <p:spPr>
          <a:xfrm>
            <a:off x="1143000" y="1297460"/>
            <a:ext cx="6553200" cy="369332"/>
          </a:xfrm>
          <a:prstGeom prst="rect">
            <a:avLst/>
          </a:prstGeom>
          <a:noFill/>
        </p:spPr>
        <p:txBody>
          <a:bodyPr wrap="square" rtlCol="0">
            <a:spAutoFit/>
          </a:bodyPr>
          <a:lstStyle/>
          <a:p>
            <a:r>
              <a:rPr lang="en-US" b="1" dirty="0">
                <a:solidFill>
                  <a:srgbClr val="FF0000"/>
                </a:solidFill>
              </a:rPr>
              <a:t>traceroute askubuntu.com</a:t>
            </a:r>
            <a:endParaRPr lang="en-IN" b="1" dirty="0">
              <a:solidFill>
                <a:srgbClr val="FF0000"/>
              </a:solidFill>
            </a:endParaRPr>
          </a:p>
        </p:txBody>
      </p:sp>
      <p:pic>
        <p:nvPicPr>
          <p:cNvPr id="4" name="Picture 3">
            <a:extLst>
              <a:ext uri="{FF2B5EF4-FFF2-40B4-BE49-F238E27FC236}">
                <a16:creationId xmlns:a16="http://schemas.microsoft.com/office/drawing/2014/main" id="{A1DA612E-3EE3-4981-9535-E53A3CD11D91}"/>
              </a:ext>
            </a:extLst>
          </p:cNvPr>
          <p:cNvPicPr>
            <a:picLocks noChangeAspect="1"/>
          </p:cNvPicPr>
          <p:nvPr/>
        </p:nvPicPr>
        <p:blipFill rotWithShape="1">
          <a:blip r:embed="rId2"/>
          <a:srcRect t="3150" b="3517"/>
          <a:stretch/>
        </p:blipFill>
        <p:spPr>
          <a:xfrm>
            <a:off x="0" y="1870788"/>
            <a:ext cx="9144000" cy="4800600"/>
          </a:xfrm>
          <a:prstGeom prst="rect">
            <a:avLst/>
          </a:prstGeom>
        </p:spPr>
      </p:pic>
    </p:spTree>
    <p:extLst>
      <p:ext uri="{BB962C8B-B14F-4D97-AF65-F5344CB8AC3E}">
        <p14:creationId xmlns:p14="http://schemas.microsoft.com/office/powerpoint/2010/main" val="5907872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3CE54C-4575-4983-A2F2-4F338451AAD7}"/>
              </a:ext>
            </a:extLst>
          </p:cNvPr>
          <p:cNvSpPr>
            <a:spLocks noGrp="1"/>
          </p:cNvSpPr>
          <p:nvPr>
            <p:ph type="title"/>
          </p:nvPr>
        </p:nvSpPr>
        <p:spPr/>
        <p:txBody>
          <a:bodyPr/>
          <a:lstStyle/>
          <a:p>
            <a:r>
              <a:rPr lang="en-IN" dirty="0"/>
              <a:t>Ifconfig</a:t>
            </a:r>
          </a:p>
        </p:txBody>
      </p:sp>
      <p:pic>
        <p:nvPicPr>
          <p:cNvPr id="5" name="Picture 4">
            <a:extLst>
              <a:ext uri="{FF2B5EF4-FFF2-40B4-BE49-F238E27FC236}">
                <a16:creationId xmlns:a16="http://schemas.microsoft.com/office/drawing/2014/main" id="{A4E0420E-D742-426C-AFF9-61CEDA5457BE}"/>
              </a:ext>
            </a:extLst>
          </p:cNvPr>
          <p:cNvPicPr>
            <a:picLocks noChangeAspect="1"/>
          </p:cNvPicPr>
          <p:nvPr/>
        </p:nvPicPr>
        <p:blipFill>
          <a:blip r:embed="rId2"/>
          <a:stretch>
            <a:fillRect/>
          </a:stretch>
        </p:blipFill>
        <p:spPr>
          <a:xfrm>
            <a:off x="76199" y="1371600"/>
            <a:ext cx="9059465" cy="5143500"/>
          </a:xfrm>
          <a:prstGeom prst="rect">
            <a:avLst/>
          </a:prstGeom>
        </p:spPr>
      </p:pic>
    </p:spTree>
    <p:extLst>
      <p:ext uri="{BB962C8B-B14F-4D97-AF65-F5344CB8AC3E}">
        <p14:creationId xmlns:p14="http://schemas.microsoft.com/office/powerpoint/2010/main" val="77585256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3CE54C-4575-4983-A2F2-4F338451AAD7}"/>
              </a:ext>
            </a:extLst>
          </p:cNvPr>
          <p:cNvSpPr>
            <a:spLocks noGrp="1"/>
          </p:cNvSpPr>
          <p:nvPr>
            <p:ph type="title"/>
          </p:nvPr>
        </p:nvSpPr>
        <p:spPr/>
        <p:txBody>
          <a:bodyPr/>
          <a:lstStyle/>
          <a:p>
            <a:r>
              <a:rPr lang="en-IN" dirty="0"/>
              <a:t>Ifconfig</a:t>
            </a:r>
          </a:p>
        </p:txBody>
      </p:sp>
      <p:pic>
        <p:nvPicPr>
          <p:cNvPr id="4" name="Picture 3">
            <a:extLst>
              <a:ext uri="{FF2B5EF4-FFF2-40B4-BE49-F238E27FC236}">
                <a16:creationId xmlns:a16="http://schemas.microsoft.com/office/drawing/2014/main" id="{31D8F5EA-2EBC-4DED-B905-010D4C8CAEEC}"/>
              </a:ext>
            </a:extLst>
          </p:cNvPr>
          <p:cNvPicPr>
            <a:picLocks noChangeAspect="1"/>
          </p:cNvPicPr>
          <p:nvPr/>
        </p:nvPicPr>
        <p:blipFill>
          <a:blip r:embed="rId2"/>
          <a:stretch>
            <a:fillRect/>
          </a:stretch>
        </p:blipFill>
        <p:spPr>
          <a:xfrm>
            <a:off x="141514" y="1447800"/>
            <a:ext cx="8991600" cy="5143500"/>
          </a:xfrm>
          <a:prstGeom prst="rect">
            <a:avLst/>
          </a:prstGeom>
        </p:spPr>
      </p:pic>
    </p:spTree>
    <p:extLst>
      <p:ext uri="{BB962C8B-B14F-4D97-AF65-F5344CB8AC3E}">
        <p14:creationId xmlns:p14="http://schemas.microsoft.com/office/powerpoint/2010/main" val="41778734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D8BAEC-44AD-4883-BE9E-8C0FB2853955}"/>
              </a:ext>
            </a:extLst>
          </p:cNvPr>
          <p:cNvSpPr>
            <a:spLocks noGrp="1"/>
          </p:cNvSpPr>
          <p:nvPr>
            <p:ph type="title"/>
          </p:nvPr>
        </p:nvSpPr>
        <p:spPr/>
        <p:txBody>
          <a:bodyPr/>
          <a:lstStyle/>
          <a:p>
            <a:r>
              <a:rPr lang="en-IN" dirty="0"/>
              <a:t>Ping</a:t>
            </a:r>
          </a:p>
        </p:txBody>
      </p:sp>
      <p:pic>
        <p:nvPicPr>
          <p:cNvPr id="5" name="Picture 4">
            <a:extLst>
              <a:ext uri="{FF2B5EF4-FFF2-40B4-BE49-F238E27FC236}">
                <a16:creationId xmlns:a16="http://schemas.microsoft.com/office/drawing/2014/main" id="{16B81B5E-067D-4C90-9C50-8D09B718C105}"/>
              </a:ext>
            </a:extLst>
          </p:cNvPr>
          <p:cNvPicPr>
            <a:picLocks noChangeAspect="1"/>
          </p:cNvPicPr>
          <p:nvPr/>
        </p:nvPicPr>
        <p:blipFill rotWithShape="1">
          <a:blip r:embed="rId2"/>
          <a:srcRect t="2566"/>
          <a:stretch/>
        </p:blipFill>
        <p:spPr>
          <a:xfrm>
            <a:off x="-8335" y="1676400"/>
            <a:ext cx="9144000" cy="5011478"/>
          </a:xfrm>
          <a:prstGeom prst="rect">
            <a:avLst/>
          </a:prstGeom>
        </p:spPr>
      </p:pic>
      <p:sp>
        <p:nvSpPr>
          <p:cNvPr id="6" name="TextBox 5">
            <a:extLst>
              <a:ext uri="{FF2B5EF4-FFF2-40B4-BE49-F238E27FC236}">
                <a16:creationId xmlns:a16="http://schemas.microsoft.com/office/drawing/2014/main" id="{8783A336-BD47-46B9-85B9-328DD83F0431}"/>
              </a:ext>
            </a:extLst>
          </p:cNvPr>
          <p:cNvSpPr txBox="1"/>
          <p:nvPr/>
        </p:nvSpPr>
        <p:spPr>
          <a:xfrm>
            <a:off x="1143000" y="1297460"/>
            <a:ext cx="6553200" cy="369332"/>
          </a:xfrm>
          <a:prstGeom prst="rect">
            <a:avLst/>
          </a:prstGeom>
          <a:noFill/>
        </p:spPr>
        <p:txBody>
          <a:bodyPr wrap="square" rtlCol="0">
            <a:spAutoFit/>
          </a:bodyPr>
          <a:lstStyle/>
          <a:p>
            <a:r>
              <a:rPr lang="en-US" b="1" dirty="0">
                <a:solidFill>
                  <a:srgbClr val="FF0000"/>
                </a:solidFill>
              </a:rPr>
              <a:t>ping -c3 www.google.com</a:t>
            </a:r>
            <a:endParaRPr lang="en-IN" b="1" dirty="0">
              <a:solidFill>
                <a:srgbClr val="FF0000"/>
              </a:solidFill>
            </a:endParaRPr>
          </a:p>
        </p:txBody>
      </p:sp>
    </p:spTree>
    <p:extLst>
      <p:ext uri="{BB962C8B-B14F-4D97-AF65-F5344CB8AC3E}">
        <p14:creationId xmlns:p14="http://schemas.microsoft.com/office/powerpoint/2010/main" val="38536477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928123-C66D-4E3B-884B-15EA30C50206}"/>
              </a:ext>
            </a:extLst>
          </p:cNvPr>
          <p:cNvSpPr>
            <a:spLocks noGrp="1"/>
          </p:cNvSpPr>
          <p:nvPr>
            <p:ph sz="quarter" idx="12"/>
          </p:nvPr>
        </p:nvSpPr>
        <p:spPr/>
        <p:txBody>
          <a:bodyPr/>
          <a:lstStyle/>
          <a:p>
            <a:r>
              <a:rPr lang="en-US" dirty="0"/>
              <a:t>FTP (File Transfer Protocol) is a relatively old and most used standard network protocol used for uploading/downloading files between two computers over a network. </a:t>
            </a:r>
          </a:p>
          <a:p>
            <a:r>
              <a:rPr lang="en-US" dirty="0"/>
              <a:t>However, FTP by its original insecure, because it transmits data together with user credentials (username and password) without encryption.</a:t>
            </a:r>
          </a:p>
          <a:p>
            <a:r>
              <a:rPr lang="en-US" dirty="0">
                <a:hlinkClick r:id="rId2"/>
              </a:rPr>
              <a:t>FTP</a:t>
            </a:r>
            <a:endParaRPr lang="en-IN" dirty="0"/>
          </a:p>
        </p:txBody>
      </p:sp>
      <p:sp>
        <p:nvSpPr>
          <p:cNvPr id="3" name="Title 2">
            <a:extLst>
              <a:ext uri="{FF2B5EF4-FFF2-40B4-BE49-F238E27FC236}">
                <a16:creationId xmlns:a16="http://schemas.microsoft.com/office/drawing/2014/main" id="{8BDC029D-5CE2-4653-BF0B-C90FD7FC3DD4}"/>
              </a:ext>
            </a:extLst>
          </p:cNvPr>
          <p:cNvSpPr>
            <a:spLocks noGrp="1"/>
          </p:cNvSpPr>
          <p:nvPr>
            <p:ph type="title"/>
          </p:nvPr>
        </p:nvSpPr>
        <p:spPr/>
        <p:txBody>
          <a:bodyPr/>
          <a:lstStyle/>
          <a:p>
            <a:r>
              <a:rPr lang="en-IN" dirty="0"/>
              <a:t>ftp utility</a:t>
            </a:r>
          </a:p>
        </p:txBody>
      </p:sp>
    </p:spTree>
    <p:extLst>
      <p:ext uri="{BB962C8B-B14F-4D97-AF65-F5344CB8AC3E}">
        <p14:creationId xmlns:p14="http://schemas.microsoft.com/office/powerpoint/2010/main" val="223298250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C029D-5CE2-4653-BF0B-C90FD7FC3DD4}"/>
              </a:ext>
            </a:extLst>
          </p:cNvPr>
          <p:cNvSpPr>
            <a:spLocks noGrp="1"/>
          </p:cNvSpPr>
          <p:nvPr>
            <p:ph type="title"/>
          </p:nvPr>
        </p:nvSpPr>
        <p:spPr/>
        <p:txBody>
          <a:bodyPr/>
          <a:lstStyle/>
          <a:p>
            <a:r>
              <a:rPr lang="en-IN" dirty="0"/>
              <a:t>ftp utility</a:t>
            </a:r>
          </a:p>
        </p:txBody>
      </p:sp>
      <p:pic>
        <p:nvPicPr>
          <p:cNvPr id="6" name="Picture 5">
            <a:extLst>
              <a:ext uri="{FF2B5EF4-FFF2-40B4-BE49-F238E27FC236}">
                <a16:creationId xmlns:a16="http://schemas.microsoft.com/office/drawing/2014/main" id="{BF65CCE9-A89B-4B55-8802-4B25F76D6D1E}"/>
              </a:ext>
            </a:extLst>
          </p:cNvPr>
          <p:cNvPicPr>
            <a:picLocks noChangeAspect="1"/>
          </p:cNvPicPr>
          <p:nvPr/>
        </p:nvPicPr>
        <p:blipFill>
          <a:blip r:embed="rId2"/>
          <a:stretch>
            <a:fillRect/>
          </a:stretch>
        </p:blipFill>
        <p:spPr>
          <a:xfrm>
            <a:off x="1555" y="1371600"/>
            <a:ext cx="9144000" cy="5143500"/>
          </a:xfrm>
          <a:prstGeom prst="rect">
            <a:avLst/>
          </a:prstGeom>
        </p:spPr>
      </p:pic>
    </p:spTree>
    <p:extLst>
      <p:ext uri="{BB962C8B-B14F-4D97-AF65-F5344CB8AC3E}">
        <p14:creationId xmlns:p14="http://schemas.microsoft.com/office/powerpoint/2010/main" val="2530565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34A191-139A-49F9-ABD5-49BC3DB1C184}"/>
              </a:ext>
            </a:extLst>
          </p:cNvPr>
          <p:cNvSpPr>
            <a:spLocks noGrp="1"/>
          </p:cNvSpPr>
          <p:nvPr>
            <p:ph sz="quarter" idx="12"/>
          </p:nvPr>
        </p:nvSpPr>
        <p:spPr/>
        <p:txBody>
          <a:bodyPr>
            <a:normAutofit fontScale="92500" lnSpcReduction="20000"/>
          </a:bodyPr>
          <a:lstStyle/>
          <a:p>
            <a:r>
              <a:rPr lang="en-US" dirty="0"/>
              <a:t>You can use applications built using UNIX commands, tools, and programs. Application programs carry out many different types of tasks. </a:t>
            </a:r>
          </a:p>
          <a:p>
            <a:r>
              <a:rPr lang="en-US" dirty="0"/>
              <a:t>Some perform general functions that can be used by a variety of users in government, industry, and education.</a:t>
            </a:r>
          </a:p>
          <a:p>
            <a:r>
              <a:rPr lang="en-US" dirty="0"/>
              <a:t>These are known as horizontal applications and include such programs as word processors, compilers, database management systems, spreadsheets, statistical analysis programs, and communications programs. </a:t>
            </a:r>
          </a:p>
          <a:p>
            <a:r>
              <a:rPr lang="en-US" dirty="0"/>
              <a:t>Others are industry specific and are known as vertical applications. </a:t>
            </a:r>
          </a:p>
          <a:p>
            <a:r>
              <a:rPr lang="en-US" dirty="0"/>
              <a:t>Examples include software packages used for managing a hotel, running a bank, and operating point-of-sale terminals.</a:t>
            </a:r>
            <a:endParaRPr lang="en-IN" dirty="0"/>
          </a:p>
        </p:txBody>
      </p:sp>
      <p:sp>
        <p:nvSpPr>
          <p:cNvPr id="3" name="Title 2">
            <a:extLst>
              <a:ext uri="{FF2B5EF4-FFF2-40B4-BE49-F238E27FC236}">
                <a16:creationId xmlns:a16="http://schemas.microsoft.com/office/drawing/2014/main" id="{43AD72DC-7690-42CB-B42C-C3F0BC846822}"/>
              </a:ext>
            </a:extLst>
          </p:cNvPr>
          <p:cNvSpPr>
            <a:spLocks noGrp="1"/>
          </p:cNvSpPr>
          <p:nvPr>
            <p:ph type="title"/>
          </p:nvPr>
        </p:nvSpPr>
        <p:spPr/>
        <p:txBody>
          <a:bodyPr/>
          <a:lstStyle/>
          <a:p>
            <a:r>
              <a:rPr lang="en-IN" dirty="0"/>
              <a:t>Applications</a:t>
            </a:r>
          </a:p>
        </p:txBody>
      </p:sp>
    </p:spTree>
    <p:extLst>
      <p:ext uri="{BB962C8B-B14F-4D97-AF65-F5344CB8AC3E}">
        <p14:creationId xmlns:p14="http://schemas.microsoft.com/office/powerpoint/2010/main" val="322835083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C029D-5CE2-4653-BF0B-C90FD7FC3DD4}"/>
              </a:ext>
            </a:extLst>
          </p:cNvPr>
          <p:cNvSpPr>
            <a:spLocks noGrp="1"/>
          </p:cNvSpPr>
          <p:nvPr>
            <p:ph type="title"/>
          </p:nvPr>
        </p:nvSpPr>
        <p:spPr/>
        <p:txBody>
          <a:bodyPr/>
          <a:lstStyle/>
          <a:p>
            <a:r>
              <a:rPr lang="en-IN" dirty="0"/>
              <a:t>ftp utility</a:t>
            </a:r>
          </a:p>
        </p:txBody>
      </p:sp>
      <p:pic>
        <p:nvPicPr>
          <p:cNvPr id="4" name="Picture 3">
            <a:extLst>
              <a:ext uri="{FF2B5EF4-FFF2-40B4-BE49-F238E27FC236}">
                <a16:creationId xmlns:a16="http://schemas.microsoft.com/office/drawing/2014/main" id="{C42F954F-253A-40A8-A46A-BB6A9B21D568}"/>
              </a:ext>
            </a:extLst>
          </p:cNvPr>
          <p:cNvPicPr>
            <a:picLocks noChangeAspect="1"/>
          </p:cNvPicPr>
          <p:nvPr/>
        </p:nvPicPr>
        <p:blipFill>
          <a:blip r:embed="rId2"/>
          <a:stretch>
            <a:fillRect/>
          </a:stretch>
        </p:blipFill>
        <p:spPr>
          <a:xfrm>
            <a:off x="0" y="1522607"/>
            <a:ext cx="9144000" cy="5143500"/>
          </a:xfrm>
          <a:prstGeom prst="rect">
            <a:avLst/>
          </a:prstGeom>
        </p:spPr>
      </p:pic>
    </p:spTree>
    <p:extLst>
      <p:ext uri="{BB962C8B-B14F-4D97-AF65-F5344CB8AC3E}">
        <p14:creationId xmlns:p14="http://schemas.microsoft.com/office/powerpoint/2010/main" val="122782678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C029D-5CE2-4653-BF0B-C90FD7FC3DD4}"/>
              </a:ext>
            </a:extLst>
          </p:cNvPr>
          <p:cNvSpPr>
            <a:spLocks noGrp="1"/>
          </p:cNvSpPr>
          <p:nvPr>
            <p:ph type="title"/>
          </p:nvPr>
        </p:nvSpPr>
        <p:spPr/>
        <p:txBody>
          <a:bodyPr/>
          <a:lstStyle/>
          <a:p>
            <a:r>
              <a:rPr lang="en-IN" dirty="0"/>
              <a:t>ftp utility</a:t>
            </a:r>
          </a:p>
        </p:txBody>
      </p:sp>
      <p:pic>
        <p:nvPicPr>
          <p:cNvPr id="5" name="Picture 4">
            <a:extLst>
              <a:ext uri="{FF2B5EF4-FFF2-40B4-BE49-F238E27FC236}">
                <a16:creationId xmlns:a16="http://schemas.microsoft.com/office/drawing/2014/main" id="{015F2794-D524-45C6-AE46-7F8C1B814DEB}"/>
              </a:ext>
            </a:extLst>
          </p:cNvPr>
          <p:cNvPicPr>
            <a:picLocks noChangeAspect="1"/>
          </p:cNvPicPr>
          <p:nvPr/>
        </p:nvPicPr>
        <p:blipFill rotWithShape="1">
          <a:blip r:embed="rId2"/>
          <a:srcRect r="7381" b="57037"/>
          <a:stretch/>
        </p:blipFill>
        <p:spPr>
          <a:xfrm>
            <a:off x="-10887" y="1905000"/>
            <a:ext cx="9053161" cy="2362200"/>
          </a:xfrm>
          <a:prstGeom prst="rect">
            <a:avLst/>
          </a:prstGeom>
        </p:spPr>
      </p:pic>
    </p:spTree>
    <p:extLst>
      <p:ext uri="{BB962C8B-B14F-4D97-AF65-F5344CB8AC3E}">
        <p14:creationId xmlns:p14="http://schemas.microsoft.com/office/powerpoint/2010/main" val="351215780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DA6F37-5D8C-402F-8DE6-427BBE3AADEA}"/>
              </a:ext>
            </a:extLst>
          </p:cNvPr>
          <p:cNvSpPr>
            <a:spLocks noGrp="1"/>
          </p:cNvSpPr>
          <p:nvPr>
            <p:ph sz="quarter" idx="12"/>
          </p:nvPr>
        </p:nvSpPr>
        <p:spPr/>
        <p:txBody>
          <a:bodyPr/>
          <a:lstStyle/>
          <a:p>
            <a:r>
              <a:rPr lang="en-IN" dirty="0"/>
              <a:t>FTP URL: ftp.dlptest.com or ftp://ftp.dlptest.com/</a:t>
            </a:r>
          </a:p>
          <a:p>
            <a:r>
              <a:rPr lang="en-IN" dirty="0"/>
              <a:t>FTP User: dlpuser@dlptest.com</a:t>
            </a:r>
          </a:p>
          <a:p>
            <a:r>
              <a:rPr lang="en-IN" dirty="0"/>
              <a:t>Password: eUj8GeW55SvYaswqUyDSm5v6N</a:t>
            </a:r>
          </a:p>
        </p:txBody>
      </p:sp>
      <p:sp>
        <p:nvSpPr>
          <p:cNvPr id="3" name="Title 2">
            <a:extLst>
              <a:ext uri="{FF2B5EF4-FFF2-40B4-BE49-F238E27FC236}">
                <a16:creationId xmlns:a16="http://schemas.microsoft.com/office/drawing/2014/main" id="{8BDC029D-5CE2-4653-BF0B-C90FD7FC3DD4}"/>
              </a:ext>
            </a:extLst>
          </p:cNvPr>
          <p:cNvSpPr>
            <a:spLocks noGrp="1"/>
          </p:cNvSpPr>
          <p:nvPr>
            <p:ph type="title"/>
          </p:nvPr>
        </p:nvSpPr>
        <p:spPr/>
        <p:txBody>
          <a:bodyPr/>
          <a:lstStyle/>
          <a:p>
            <a:r>
              <a:rPr lang="en-IN" dirty="0"/>
              <a:t>ftp utility with remote service</a:t>
            </a:r>
          </a:p>
        </p:txBody>
      </p:sp>
    </p:spTree>
    <p:extLst>
      <p:ext uri="{BB962C8B-B14F-4D97-AF65-F5344CB8AC3E}">
        <p14:creationId xmlns:p14="http://schemas.microsoft.com/office/powerpoint/2010/main" val="18946176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C029D-5CE2-4653-BF0B-C90FD7FC3DD4}"/>
              </a:ext>
            </a:extLst>
          </p:cNvPr>
          <p:cNvSpPr>
            <a:spLocks noGrp="1"/>
          </p:cNvSpPr>
          <p:nvPr>
            <p:ph type="title"/>
          </p:nvPr>
        </p:nvSpPr>
        <p:spPr/>
        <p:txBody>
          <a:bodyPr/>
          <a:lstStyle/>
          <a:p>
            <a:r>
              <a:rPr lang="en-IN" dirty="0"/>
              <a:t>ftp utility with remote service</a:t>
            </a:r>
          </a:p>
        </p:txBody>
      </p:sp>
      <p:pic>
        <p:nvPicPr>
          <p:cNvPr id="4" name="Picture 3">
            <a:extLst>
              <a:ext uri="{FF2B5EF4-FFF2-40B4-BE49-F238E27FC236}">
                <a16:creationId xmlns:a16="http://schemas.microsoft.com/office/drawing/2014/main" id="{90BB1FEC-44DF-4461-8BAE-5CBAEAA3A9BC}"/>
              </a:ext>
            </a:extLst>
          </p:cNvPr>
          <p:cNvPicPr>
            <a:picLocks noChangeAspect="1"/>
          </p:cNvPicPr>
          <p:nvPr/>
        </p:nvPicPr>
        <p:blipFill>
          <a:blip r:embed="rId2"/>
          <a:stretch>
            <a:fillRect/>
          </a:stretch>
        </p:blipFill>
        <p:spPr>
          <a:xfrm>
            <a:off x="32657" y="1447800"/>
            <a:ext cx="9144000" cy="5143500"/>
          </a:xfrm>
          <a:prstGeom prst="rect">
            <a:avLst/>
          </a:prstGeom>
        </p:spPr>
      </p:pic>
    </p:spTree>
    <p:extLst>
      <p:ext uri="{BB962C8B-B14F-4D97-AF65-F5344CB8AC3E}">
        <p14:creationId xmlns:p14="http://schemas.microsoft.com/office/powerpoint/2010/main" val="126940496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AB6611-8511-46DE-911B-F023CBCBF212}"/>
              </a:ext>
            </a:extLst>
          </p:cNvPr>
          <p:cNvSpPr>
            <a:spLocks noGrp="1"/>
          </p:cNvSpPr>
          <p:nvPr>
            <p:ph sz="quarter" idx="12"/>
          </p:nvPr>
        </p:nvSpPr>
        <p:spPr/>
        <p:txBody>
          <a:bodyPr/>
          <a:lstStyle/>
          <a:p>
            <a:r>
              <a:rPr lang="en-IN" dirty="0">
                <a:hlinkClick r:id="rId2" action="ppaction://hlinkfile"/>
              </a:rPr>
              <a:t>Vi Editor</a:t>
            </a:r>
            <a:endParaRPr lang="en-IN" dirty="0"/>
          </a:p>
          <a:p>
            <a:r>
              <a:rPr lang="en-IN" dirty="0">
                <a:hlinkClick r:id="rId3" action="ppaction://hlinkfile"/>
              </a:rPr>
              <a:t>Vi Cheat sheet</a:t>
            </a:r>
            <a:endParaRPr lang="en-IN" dirty="0"/>
          </a:p>
        </p:txBody>
      </p:sp>
      <p:sp>
        <p:nvSpPr>
          <p:cNvPr id="3" name="Title 2">
            <a:extLst>
              <a:ext uri="{FF2B5EF4-FFF2-40B4-BE49-F238E27FC236}">
                <a16:creationId xmlns:a16="http://schemas.microsoft.com/office/drawing/2014/main" id="{54791B22-2FEF-4F40-8F2D-9C4567398FD3}"/>
              </a:ext>
            </a:extLst>
          </p:cNvPr>
          <p:cNvSpPr>
            <a:spLocks noGrp="1"/>
          </p:cNvSpPr>
          <p:nvPr>
            <p:ph type="title"/>
          </p:nvPr>
        </p:nvSpPr>
        <p:spPr/>
        <p:txBody>
          <a:bodyPr/>
          <a:lstStyle/>
          <a:p>
            <a:r>
              <a:rPr lang="en-IN" dirty="0"/>
              <a:t>Vi Editor</a:t>
            </a:r>
          </a:p>
        </p:txBody>
      </p:sp>
      <p:pic>
        <p:nvPicPr>
          <p:cNvPr id="5" name="Picture 4">
            <a:extLst>
              <a:ext uri="{FF2B5EF4-FFF2-40B4-BE49-F238E27FC236}">
                <a16:creationId xmlns:a16="http://schemas.microsoft.com/office/drawing/2014/main" id="{749B473C-3A47-40C3-821A-7B30AA4AED06}"/>
              </a:ext>
            </a:extLst>
          </p:cNvPr>
          <p:cNvPicPr>
            <a:picLocks noChangeAspect="1"/>
          </p:cNvPicPr>
          <p:nvPr/>
        </p:nvPicPr>
        <p:blipFill>
          <a:blip r:embed="rId4"/>
          <a:stretch>
            <a:fillRect/>
          </a:stretch>
        </p:blipFill>
        <p:spPr>
          <a:xfrm>
            <a:off x="685800" y="3048000"/>
            <a:ext cx="6492552" cy="2276475"/>
          </a:xfrm>
          <a:prstGeom prst="rect">
            <a:avLst/>
          </a:prstGeom>
        </p:spPr>
      </p:pic>
    </p:spTree>
    <p:extLst>
      <p:ext uri="{BB962C8B-B14F-4D97-AF65-F5344CB8AC3E}">
        <p14:creationId xmlns:p14="http://schemas.microsoft.com/office/powerpoint/2010/main" val="373065003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F4E38E-0D14-4684-91FA-68C5837E9F84}"/>
              </a:ext>
            </a:extLst>
          </p:cNvPr>
          <p:cNvSpPr>
            <a:spLocks noGrp="1"/>
          </p:cNvSpPr>
          <p:nvPr>
            <p:ph sz="quarter" idx="12"/>
          </p:nvPr>
        </p:nvSpPr>
        <p:spPr/>
        <p:txBody>
          <a:bodyPr>
            <a:normAutofit fontScale="92500" lnSpcReduction="20000"/>
          </a:bodyPr>
          <a:lstStyle/>
          <a:p>
            <a:r>
              <a:rPr lang="en-US" dirty="0"/>
              <a:t>The original UNIX System shell, </a:t>
            </a:r>
            <a:r>
              <a:rPr lang="en-US" dirty="0" err="1"/>
              <a:t>sh</a:t>
            </a:r>
            <a:r>
              <a:rPr lang="en-US" dirty="0"/>
              <a:t>, was written by Steve </a:t>
            </a:r>
            <a:r>
              <a:rPr lang="en-US" dirty="0" err="1"/>
              <a:t>Bourne</a:t>
            </a:r>
            <a:r>
              <a:rPr lang="en-US" dirty="0"/>
              <a:t>, and as a result it is known as the </a:t>
            </a:r>
            <a:r>
              <a:rPr lang="en-US" dirty="0" err="1"/>
              <a:t>Bourne</a:t>
            </a:r>
            <a:r>
              <a:rPr lang="en-US" dirty="0"/>
              <a:t> shell.</a:t>
            </a:r>
          </a:p>
          <a:p>
            <a:r>
              <a:rPr lang="en-US" dirty="0"/>
              <a:t>The C shell, </a:t>
            </a:r>
            <a:r>
              <a:rPr lang="en-US" dirty="0" err="1"/>
              <a:t>csh</a:t>
            </a:r>
            <a:r>
              <a:rPr lang="en-US" dirty="0"/>
              <a:t>, was the first attempt to enhance the original </a:t>
            </a:r>
            <a:r>
              <a:rPr lang="en-US" dirty="0" err="1"/>
              <a:t>Bourne</a:t>
            </a:r>
            <a:r>
              <a:rPr lang="en-US" dirty="0"/>
              <a:t> shell. </a:t>
            </a:r>
          </a:p>
          <a:p>
            <a:r>
              <a:rPr lang="en-US" dirty="0"/>
              <a:t>The syntax was strongly influenced by the C programming language. </a:t>
            </a:r>
          </a:p>
          <a:p>
            <a:r>
              <a:rPr lang="en-US" dirty="0"/>
              <a:t>The C shell introduced the concepts of a command history list, job control, and aliases. </a:t>
            </a:r>
          </a:p>
          <a:p>
            <a:r>
              <a:rPr lang="en-US" dirty="0"/>
              <a:t>However, like </a:t>
            </a:r>
            <a:r>
              <a:rPr lang="en-US" dirty="0" err="1"/>
              <a:t>sh</a:t>
            </a:r>
            <a:r>
              <a:rPr lang="en-US" dirty="0"/>
              <a:t>, it lacks some important features of later shells. </a:t>
            </a:r>
          </a:p>
          <a:p>
            <a:r>
              <a:rPr lang="en-US" dirty="0"/>
              <a:t>A common complaint about </a:t>
            </a:r>
            <a:r>
              <a:rPr lang="en-US" dirty="0" err="1"/>
              <a:t>csh</a:t>
            </a:r>
            <a:r>
              <a:rPr lang="en-US" dirty="0"/>
              <a:t> is that the new syntax is not compatible with the </a:t>
            </a:r>
            <a:r>
              <a:rPr lang="en-US" dirty="0" err="1"/>
              <a:t>Bourne</a:t>
            </a:r>
            <a:r>
              <a:rPr lang="en-US" dirty="0"/>
              <a:t> shell, and so some scripts may not work properly in </a:t>
            </a:r>
            <a:r>
              <a:rPr lang="en-US" dirty="0" err="1"/>
              <a:t>csh</a:t>
            </a:r>
            <a:r>
              <a:rPr lang="en-US" dirty="0"/>
              <a:t>.</a:t>
            </a:r>
            <a:endParaRPr lang="en-IN" dirty="0"/>
          </a:p>
        </p:txBody>
      </p:sp>
      <p:sp>
        <p:nvSpPr>
          <p:cNvPr id="3" name="Title 2">
            <a:extLst>
              <a:ext uri="{FF2B5EF4-FFF2-40B4-BE49-F238E27FC236}">
                <a16:creationId xmlns:a16="http://schemas.microsoft.com/office/drawing/2014/main" id="{F3247E12-9A55-450C-BA7C-A9EAE2131ED8}"/>
              </a:ext>
            </a:extLst>
          </p:cNvPr>
          <p:cNvSpPr>
            <a:spLocks noGrp="1"/>
          </p:cNvSpPr>
          <p:nvPr>
            <p:ph type="title"/>
          </p:nvPr>
        </p:nvSpPr>
        <p:spPr/>
        <p:txBody>
          <a:bodyPr/>
          <a:lstStyle/>
          <a:p>
            <a:r>
              <a:rPr lang="en-IN" dirty="0"/>
              <a:t>Command Shell</a:t>
            </a:r>
          </a:p>
        </p:txBody>
      </p:sp>
    </p:spTree>
    <p:extLst>
      <p:ext uri="{BB962C8B-B14F-4D97-AF65-F5344CB8AC3E}">
        <p14:creationId xmlns:p14="http://schemas.microsoft.com/office/powerpoint/2010/main" val="263726956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F4E38E-0D14-4684-91FA-68C5837E9F84}"/>
              </a:ext>
            </a:extLst>
          </p:cNvPr>
          <p:cNvSpPr>
            <a:spLocks noGrp="1"/>
          </p:cNvSpPr>
          <p:nvPr>
            <p:ph sz="quarter" idx="12"/>
          </p:nvPr>
        </p:nvSpPr>
        <p:spPr/>
        <p:txBody>
          <a:bodyPr>
            <a:normAutofit/>
          </a:bodyPr>
          <a:lstStyle/>
          <a:p>
            <a:r>
              <a:rPr lang="en-US" dirty="0"/>
              <a:t>The extended C shell, </a:t>
            </a:r>
            <a:r>
              <a:rPr lang="en-US" dirty="0" err="1"/>
              <a:t>tcsh</a:t>
            </a:r>
            <a:r>
              <a:rPr lang="en-US" dirty="0"/>
              <a:t>, has replaced </a:t>
            </a:r>
            <a:r>
              <a:rPr lang="en-US" dirty="0" err="1"/>
              <a:t>csh</a:t>
            </a:r>
            <a:r>
              <a:rPr lang="en-US" dirty="0"/>
              <a:t> entirely on some versions of UNIX (including Linux). </a:t>
            </a:r>
          </a:p>
          <a:p>
            <a:r>
              <a:rPr lang="en-US" dirty="0"/>
              <a:t>It retains all the features of </a:t>
            </a:r>
            <a:r>
              <a:rPr lang="en-US" dirty="0" err="1"/>
              <a:t>csh</a:t>
            </a:r>
            <a:r>
              <a:rPr lang="en-US" dirty="0"/>
              <a:t> and adds command-line editing (a very important shell feature) and history completion. </a:t>
            </a:r>
          </a:p>
          <a:p>
            <a:r>
              <a:rPr lang="en-US" dirty="0"/>
              <a:t>It is one of the more popular shells, although like </a:t>
            </a:r>
            <a:r>
              <a:rPr lang="en-US" dirty="0" err="1"/>
              <a:t>csh</a:t>
            </a:r>
            <a:r>
              <a:rPr lang="en-US" dirty="0"/>
              <a:t> it has been criticized for not being compatible with the </a:t>
            </a:r>
            <a:r>
              <a:rPr lang="en-US" dirty="0" err="1"/>
              <a:t>Bourne</a:t>
            </a:r>
            <a:r>
              <a:rPr lang="en-US" dirty="0"/>
              <a:t> shell.</a:t>
            </a:r>
            <a:endParaRPr lang="en-IN" dirty="0"/>
          </a:p>
        </p:txBody>
      </p:sp>
      <p:sp>
        <p:nvSpPr>
          <p:cNvPr id="3" name="Title 2">
            <a:extLst>
              <a:ext uri="{FF2B5EF4-FFF2-40B4-BE49-F238E27FC236}">
                <a16:creationId xmlns:a16="http://schemas.microsoft.com/office/drawing/2014/main" id="{F3247E12-9A55-450C-BA7C-A9EAE2131ED8}"/>
              </a:ext>
            </a:extLst>
          </p:cNvPr>
          <p:cNvSpPr>
            <a:spLocks noGrp="1"/>
          </p:cNvSpPr>
          <p:nvPr>
            <p:ph type="title"/>
          </p:nvPr>
        </p:nvSpPr>
        <p:spPr/>
        <p:txBody>
          <a:bodyPr/>
          <a:lstStyle/>
          <a:p>
            <a:r>
              <a:rPr lang="en-IN" dirty="0"/>
              <a:t>Command Shell</a:t>
            </a:r>
          </a:p>
        </p:txBody>
      </p:sp>
    </p:spTree>
    <p:extLst>
      <p:ext uri="{BB962C8B-B14F-4D97-AF65-F5344CB8AC3E}">
        <p14:creationId xmlns:p14="http://schemas.microsoft.com/office/powerpoint/2010/main" val="26050135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F4E38E-0D14-4684-91FA-68C5837E9F84}"/>
              </a:ext>
            </a:extLst>
          </p:cNvPr>
          <p:cNvSpPr>
            <a:spLocks noGrp="1"/>
          </p:cNvSpPr>
          <p:nvPr>
            <p:ph sz="quarter" idx="12"/>
          </p:nvPr>
        </p:nvSpPr>
        <p:spPr/>
        <p:txBody>
          <a:bodyPr>
            <a:normAutofit/>
          </a:bodyPr>
          <a:lstStyle/>
          <a:p>
            <a:r>
              <a:rPr lang="en-US" dirty="0"/>
              <a:t>The Korn shell, </a:t>
            </a:r>
            <a:r>
              <a:rPr lang="en-US" dirty="0" err="1"/>
              <a:t>ksh</a:t>
            </a:r>
            <a:r>
              <a:rPr lang="en-US" dirty="0"/>
              <a:t>, was developed at AT&amp;T Bell Laboratories by David Korn. </a:t>
            </a:r>
          </a:p>
          <a:p>
            <a:r>
              <a:rPr lang="en-US" dirty="0"/>
              <a:t>Unlike the C shell, the Korn shell has a syntax compatible with sh. </a:t>
            </a:r>
          </a:p>
          <a:p>
            <a:r>
              <a:rPr lang="en-US" dirty="0"/>
              <a:t>Like </a:t>
            </a:r>
            <a:r>
              <a:rPr lang="en-US" dirty="0" err="1"/>
              <a:t>tcsh</a:t>
            </a:r>
            <a:r>
              <a:rPr lang="en-US" dirty="0"/>
              <a:t>, </a:t>
            </a:r>
            <a:r>
              <a:rPr lang="en-US" dirty="0" err="1"/>
              <a:t>ksh</a:t>
            </a:r>
            <a:r>
              <a:rPr lang="en-US" dirty="0"/>
              <a:t> includes a command history list, job control, aliases, and command-line editing. </a:t>
            </a:r>
          </a:p>
          <a:p>
            <a:r>
              <a:rPr lang="en-US" dirty="0"/>
              <a:t>The Korn shell was until recently proprietary to AT&amp;T, although it can now be downloaded for free.</a:t>
            </a:r>
            <a:endParaRPr lang="en-IN" dirty="0"/>
          </a:p>
        </p:txBody>
      </p:sp>
      <p:sp>
        <p:nvSpPr>
          <p:cNvPr id="3" name="Title 2">
            <a:extLst>
              <a:ext uri="{FF2B5EF4-FFF2-40B4-BE49-F238E27FC236}">
                <a16:creationId xmlns:a16="http://schemas.microsoft.com/office/drawing/2014/main" id="{F3247E12-9A55-450C-BA7C-A9EAE2131ED8}"/>
              </a:ext>
            </a:extLst>
          </p:cNvPr>
          <p:cNvSpPr>
            <a:spLocks noGrp="1"/>
          </p:cNvSpPr>
          <p:nvPr>
            <p:ph type="title"/>
          </p:nvPr>
        </p:nvSpPr>
        <p:spPr/>
        <p:txBody>
          <a:bodyPr/>
          <a:lstStyle/>
          <a:p>
            <a:r>
              <a:rPr lang="en-IN" dirty="0"/>
              <a:t>Command Shell</a:t>
            </a:r>
          </a:p>
        </p:txBody>
      </p:sp>
    </p:spTree>
    <p:extLst>
      <p:ext uri="{BB962C8B-B14F-4D97-AF65-F5344CB8AC3E}">
        <p14:creationId xmlns:p14="http://schemas.microsoft.com/office/powerpoint/2010/main" val="241392513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F4E38E-0D14-4684-91FA-68C5837E9F84}"/>
              </a:ext>
            </a:extLst>
          </p:cNvPr>
          <p:cNvSpPr>
            <a:spLocks noGrp="1"/>
          </p:cNvSpPr>
          <p:nvPr>
            <p:ph sz="quarter" idx="12"/>
          </p:nvPr>
        </p:nvSpPr>
        <p:spPr/>
        <p:txBody>
          <a:bodyPr>
            <a:normAutofit/>
          </a:bodyPr>
          <a:lstStyle/>
          <a:p>
            <a:r>
              <a:rPr lang="en-US" dirty="0"/>
              <a:t>The </a:t>
            </a:r>
            <a:r>
              <a:rPr lang="en-US" dirty="0" err="1"/>
              <a:t>Bourne</a:t>
            </a:r>
            <a:r>
              <a:rPr lang="en-US" dirty="0"/>
              <a:t> Again Shell, bash, is part of the GNU project. </a:t>
            </a:r>
          </a:p>
          <a:p>
            <a:r>
              <a:rPr lang="en-US" dirty="0"/>
              <a:t>It extends </a:t>
            </a:r>
            <a:r>
              <a:rPr lang="en-US" dirty="0" err="1"/>
              <a:t>ksh</a:t>
            </a:r>
            <a:r>
              <a:rPr lang="en-US" dirty="0"/>
              <a:t> further, while remaining compatible with the original </a:t>
            </a:r>
            <a:r>
              <a:rPr lang="en-US" dirty="0" err="1"/>
              <a:t>Bourne</a:t>
            </a:r>
            <a:r>
              <a:rPr lang="en-US" dirty="0"/>
              <a:t> shell syntax, and adds a few features from </a:t>
            </a:r>
            <a:r>
              <a:rPr lang="en-US" dirty="0" err="1"/>
              <a:t>tcsh</a:t>
            </a:r>
            <a:r>
              <a:rPr lang="en-US" dirty="0"/>
              <a:t> as well. </a:t>
            </a:r>
          </a:p>
          <a:p>
            <a:r>
              <a:rPr lang="en-US" dirty="0"/>
              <a:t>bash is the default shell in Linux and may be the most popular shell today On some systems, the command </a:t>
            </a:r>
            <a:r>
              <a:rPr lang="en-US" dirty="0" err="1"/>
              <a:t>sh</a:t>
            </a:r>
            <a:r>
              <a:rPr lang="en-US" dirty="0"/>
              <a:t> will run bash instead.</a:t>
            </a:r>
            <a:endParaRPr lang="en-IN" dirty="0"/>
          </a:p>
        </p:txBody>
      </p:sp>
      <p:sp>
        <p:nvSpPr>
          <p:cNvPr id="3" name="Title 2">
            <a:extLst>
              <a:ext uri="{FF2B5EF4-FFF2-40B4-BE49-F238E27FC236}">
                <a16:creationId xmlns:a16="http://schemas.microsoft.com/office/drawing/2014/main" id="{F3247E12-9A55-450C-BA7C-A9EAE2131ED8}"/>
              </a:ext>
            </a:extLst>
          </p:cNvPr>
          <p:cNvSpPr>
            <a:spLocks noGrp="1"/>
          </p:cNvSpPr>
          <p:nvPr>
            <p:ph type="title"/>
          </p:nvPr>
        </p:nvSpPr>
        <p:spPr/>
        <p:txBody>
          <a:bodyPr/>
          <a:lstStyle/>
          <a:p>
            <a:r>
              <a:rPr lang="en-IN" dirty="0"/>
              <a:t>Command Shell</a:t>
            </a:r>
          </a:p>
        </p:txBody>
      </p:sp>
    </p:spTree>
    <p:extLst>
      <p:ext uri="{BB962C8B-B14F-4D97-AF65-F5344CB8AC3E}">
        <p14:creationId xmlns:p14="http://schemas.microsoft.com/office/powerpoint/2010/main" val="355554041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F4E38E-0D14-4684-91FA-68C5837E9F84}"/>
              </a:ext>
            </a:extLst>
          </p:cNvPr>
          <p:cNvSpPr>
            <a:spLocks noGrp="1"/>
          </p:cNvSpPr>
          <p:nvPr>
            <p:ph sz="quarter" idx="12"/>
          </p:nvPr>
        </p:nvSpPr>
        <p:spPr/>
        <p:txBody>
          <a:bodyPr>
            <a:normAutofit fontScale="92500" lnSpcReduction="10000"/>
          </a:bodyPr>
          <a:lstStyle/>
          <a:p>
            <a:r>
              <a:rPr lang="en-US" dirty="0"/>
              <a:t>When you log in to the system, a shell program is automatically started for you. </a:t>
            </a:r>
          </a:p>
          <a:p>
            <a:r>
              <a:rPr lang="en-US" dirty="0"/>
              <a:t>This is your login shell. </a:t>
            </a:r>
          </a:p>
          <a:p>
            <a:r>
              <a:rPr lang="en-US" dirty="0"/>
              <a:t>The particular shell program that is run when you log in is determined by your entry in the file /</a:t>
            </a:r>
            <a:r>
              <a:rPr lang="en-US" dirty="0" err="1"/>
              <a:t>etc</a:t>
            </a:r>
            <a:r>
              <a:rPr lang="en-US" dirty="0"/>
              <a:t>/passwd.</a:t>
            </a:r>
          </a:p>
          <a:p>
            <a:r>
              <a:rPr lang="en-US" dirty="0"/>
              <a:t>This file contains information the system needs to know about each user, including name, login ID, and so forth. </a:t>
            </a:r>
          </a:p>
          <a:p>
            <a:r>
              <a:rPr lang="en-US" dirty="0"/>
              <a:t>The last field of this file contains the name of the program to run as your shell. </a:t>
            </a:r>
          </a:p>
          <a:p>
            <a:r>
              <a:rPr lang="en-US" dirty="0"/>
              <a:t>A typical entry might look like</a:t>
            </a:r>
          </a:p>
          <a:p>
            <a:r>
              <a:rPr lang="en-US" dirty="0"/>
              <a:t>$ grep username /</a:t>
            </a:r>
            <a:r>
              <a:rPr lang="en-US" dirty="0" err="1"/>
              <a:t>etc</a:t>
            </a:r>
            <a:r>
              <a:rPr lang="en-US" dirty="0"/>
              <a:t>/passwd</a:t>
            </a:r>
            <a:endParaRPr lang="en-IN" dirty="0"/>
          </a:p>
        </p:txBody>
      </p:sp>
      <p:sp>
        <p:nvSpPr>
          <p:cNvPr id="3" name="Title 2">
            <a:extLst>
              <a:ext uri="{FF2B5EF4-FFF2-40B4-BE49-F238E27FC236}">
                <a16:creationId xmlns:a16="http://schemas.microsoft.com/office/drawing/2014/main" id="{F3247E12-9A55-450C-BA7C-A9EAE2131ED8}"/>
              </a:ext>
            </a:extLst>
          </p:cNvPr>
          <p:cNvSpPr>
            <a:spLocks noGrp="1"/>
          </p:cNvSpPr>
          <p:nvPr>
            <p:ph type="title"/>
          </p:nvPr>
        </p:nvSpPr>
        <p:spPr/>
        <p:txBody>
          <a:bodyPr/>
          <a:lstStyle/>
          <a:p>
            <a:r>
              <a:rPr lang="en-IN" dirty="0"/>
              <a:t>Running the Shell</a:t>
            </a:r>
          </a:p>
        </p:txBody>
      </p:sp>
    </p:spTree>
    <p:extLst>
      <p:ext uri="{BB962C8B-B14F-4D97-AF65-F5344CB8AC3E}">
        <p14:creationId xmlns:p14="http://schemas.microsoft.com/office/powerpoint/2010/main" val="782539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34A191-139A-49F9-ABD5-49BC3DB1C184}"/>
              </a:ext>
            </a:extLst>
          </p:cNvPr>
          <p:cNvSpPr>
            <a:spLocks noGrp="1"/>
          </p:cNvSpPr>
          <p:nvPr>
            <p:ph sz="quarter" idx="12"/>
          </p:nvPr>
        </p:nvSpPr>
        <p:spPr/>
        <p:txBody>
          <a:bodyPr>
            <a:normAutofit lnSpcReduction="10000"/>
          </a:bodyPr>
          <a:lstStyle/>
          <a:p>
            <a:r>
              <a:rPr lang="en-US" dirty="0"/>
              <a:t>Several classes of applications have experienced explosive growth in the past few years. </a:t>
            </a:r>
          </a:p>
          <a:p>
            <a:r>
              <a:rPr lang="en-US" dirty="0"/>
              <a:t>The first of these involves network applications, including those that let people make use of the wide range of services available on the Internet. </a:t>
            </a:r>
          </a:p>
          <a:p>
            <a:r>
              <a:rPr lang="en-US" dirty="0"/>
              <a:t>Chief among these are web browsers and web server applications.</a:t>
            </a:r>
          </a:p>
          <a:p>
            <a:r>
              <a:rPr lang="en-US" dirty="0"/>
              <a:t>Another important class of applications deals with multimedia. </a:t>
            </a:r>
          </a:p>
          <a:p>
            <a:r>
              <a:rPr lang="en-US" dirty="0"/>
              <a:t>Such applications let users create and view multimedia files, including audio, images, and video.</a:t>
            </a:r>
            <a:endParaRPr lang="en-IN" dirty="0"/>
          </a:p>
        </p:txBody>
      </p:sp>
      <p:sp>
        <p:nvSpPr>
          <p:cNvPr id="3" name="Title 2">
            <a:extLst>
              <a:ext uri="{FF2B5EF4-FFF2-40B4-BE49-F238E27FC236}">
                <a16:creationId xmlns:a16="http://schemas.microsoft.com/office/drawing/2014/main" id="{43AD72DC-7690-42CB-B42C-C3F0BC846822}"/>
              </a:ext>
            </a:extLst>
          </p:cNvPr>
          <p:cNvSpPr>
            <a:spLocks noGrp="1"/>
          </p:cNvSpPr>
          <p:nvPr>
            <p:ph type="title"/>
          </p:nvPr>
        </p:nvSpPr>
        <p:spPr/>
        <p:txBody>
          <a:bodyPr/>
          <a:lstStyle/>
          <a:p>
            <a:r>
              <a:rPr lang="en-IN" dirty="0"/>
              <a:t>Applications</a:t>
            </a:r>
          </a:p>
        </p:txBody>
      </p:sp>
    </p:spTree>
    <p:extLst>
      <p:ext uri="{BB962C8B-B14F-4D97-AF65-F5344CB8AC3E}">
        <p14:creationId xmlns:p14="http://schemas.microsoft.com/office/powerpoint/2010/main" val="94522928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247E12-9A55-450C-BA7C-A9EAE2131ED8}"/>
              </a:ext>
            </a:extLst>
          </p:cNvPr>
          <p:cNvSpPr>
            <a:spLocks noGrp="1"/>
          </p:cNvSpPr>
          <p:nvPr>
            <p:ph type="title"/>
          </p:nvPr>
        </p:nvSpPr>
        <p:spPr/>
        <p:txBody>
          <a:bodyPr/>
          <a:lstStyle/>
          <a:p>
            <a:r>
              <a:rPr lang="en-IN" dirty="0"/>
              <a:t>Running the Shell</a:t>
            </a:r>
          </a:p>
        </p:txBody>
      </p:sp>
      <p:pic>
        <p:nvPicPr>
          <p:cNvPr id="7" name="Picture 6">
            <a:extLst>
              <a:ext uri="{FF2B5EF4-FFF2-40B4-BE49-F238E27FC236}">
                <a16:creationId xmlns:a16="http://schemas.microsoft.com/office/drawing/2014/main" id="{F97B7F72-BDC2-4D0B-94D8-902868C9CFEE}"/>
              </a:ext>
            </a:extLst>
          </p:cNvPr>
          <p:cNvPicPr>
            <a:picLocks noChangeAspect="1"/>
          </p:cNvPicPr>
          <p:nvPr/>
        </p:nvPicPr>
        <p:blipFill rotWithShape="1">
          <a:blip r:embed="rId2"/>
          <a:srcRect r="29166" b="74151"/>
          <a:stretch/>
        </p:blipFill>
        <p:spPr>
          <a:xfrm>
            <a:off x="152400" y="1718453"/>
            <a:ext cx="8704288" cy="1786747"/>
          </a:xfrm>
          <a:prstGeom prst="rect">
            <a:avLst/>
          </a:prstGeom>
        </p:spPr>
      </p:pic>
    </p:spTree>
    <p:extLst>
      <p:ext uri="{BB962C8B-B14F-4D97-AF65-F5344CB8AC3E}">
        <p14:creationId xmlns:p14="http://schemas.microsoft.com/office/powerpoint/2010/main" val="362727488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3F16FB-8EC1-4A05-9D85-4B4927B16436}"/>
              </a:ext>
            </a:extLst>
          </p:cNvPr>
          <p:cNvSpPr>
            <a:spLocks noGrp="1"/>
          </p:cNvSpPr>
          <p:nvPr>
            <p:ph sz="quarter" idx="12"/>
          </p:nvPr>
        </p:nvSpPr>
        <p:spPr/>
        <p:txBody>
          <a:bodyPr/>
          <a:lstStyle/>
          <a:p>
            <a:r>
              <a:rPr lang="en-US" dirty="0"/>
              <a:t>The command to change your login shell is </a:t>
            </a:r>
            <a:r>
              <a:rPr lang="en-US" dirty="0" err="1"/>
              <a:t>chsh</a:t>
            </a:r>
            <a:r>
              <a:rPr lang="en-US" dirty="0"/>
              <a:t>. In this example, the user </a:t>
            </a:r>
            <a:r>
              <a:rPr lang="en-US" dirty="0" err="1"/>
              <a:t>rlf</a:t>
            </a:r>
            <a:r>
              <a:rPr lang="en-US" dirty="0"/>
              <a:t> is changing her shell to</a:t>
            </a:r>
          </a:p>
          <a:p>
            <a:r>
              <a:rPr lang="en-US" dirty="0"/>
              <a:t>bash:</a:t>
            </a:r>
          </a:p>
          <a:p>
            <a:r>
              <a:rPr lang="en-US" dirty="0"/>
              <a:t>$ </a:t>
            </a:r>
            <a:r>
              <a:rPr lang="en-US" dirty="0" err="1"/>
              <a:t>chsh</a:t>
            </a:r>
            <a:endParaRPr lang="en-US" dirty="0"/>
          </a:p>
          <a:p>
            <a:r>
              <a:rPr lang="en-US" dirty="0"/>
              <a:t>To find the full pathname for a command or executable, type which followed by the name of the command. </a:t>
            </a:r>
          </a:p>
          <a:p>
            <a:r>
              <a:rPr lang="en-US" dirty="0"/>
              <a:t>For example,</a:t>
            </a:r>
          </a:p>
          <a:p>
            <a:r>
              <a:rPr lang="en-US" dirty="0"/>
              <a:t>$ which bash</a:t>
            </a:r>
            <a:endParaRPr lang="en-IN" dirty="0"/>
          </a:p>
        </p:txBody>
      </p:sp>
      <p:sp>
        <p:nvSpPr>
          <p:cNvPr id="3" name="Title 2">
            <a:extLst>
              <a:ext uri="{FF2B5EF4-FFF2-40B4-BE49-F238E27FC236}">
                <a16:creationId xmlns:a16="http://schemas.microsoft.com/office/drawing/2014/main" id="{249EC39A-331A-4FA2-8DD5-39695DCBE43D}"/>
              </a:ext>
            </a:extLst>
          </p:cNvPr>
          <p:cNvSpPr>
            <a:spLocks noGrp="1"/>
          </p:cNvSpPr>
          <p:nvPr>
            <p:ph type="title"/>
          </p:nvPr>
        </p:nvSpPr>
        <p:spPr/>
        <p:txBody>
          <a:bodyPr/>
          <a:lstStyle/>
          <a:p>
            <a:r>
              <a:rPr lang="en-IN" dirty="0"/>
              <a:t>Changing Your Login Shell</a:t>
            </a:r>
          </a:p>
        </p:txBody>
      </p:sp>
    </p:spTree>
    <p:extLst>
      <p:ext uri="{BB962C8B-B14F-4D97-AF65-F5344CB8AC3E}">
        <p14:creationId xmlns:p14="http://schemas.microsoft.com/office/powerpoint/2010/main" val="504106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EC39A-331A-4FA2-8DD5-39695DCBE43D}"/>
              </a:ext>
            </a:extLst>
          </p:cNvPr>
          <p:cNvSpPr>
            <a:spLocks noGrp="1"/>
          </p:cNvSpPr>
          <p:nvPr>
            <p:ph type="title"/>
          </p:nvPr>
        </p:nvSpPr>
        <p:spPr/>
        <p:txBody>
          <a:bodyPr/>
          <a:lstStyle/>
          <a:p>
            <a:r>
              <a:rPr lang="en-IN" dirty="0"/>
              <a:t>Changing Your Login Shell</a:t>
            </a:r>
          </a:p>
        </p:txBody>
      </p:sp>
      <p:pic>
        <p:nvPicPr>
          <p:cNvPr id="7" name="Picture 6">
            <a:extLst>
              <a:ext uri="{FF2B5EF4-FFF2-40B4-BE49-F238E27FC236}">
                <a16:creationId xmlns:a16="http://schemas.microsoft.com/office/drawing/2014/main" id="{3D08128F-FCC3-4EE0-8679-CCABE7CEC1E8}"/>
              </a:ext>
            </a:extLst>
          </p:cNvPr>
          <p:cNvPicPr>
            <a:picLocks noChangeAspect="1"/>
          </p:cNvPicPr>
          <p:nvPr/>
        </p:nvPicPr>
        <p:blipFill rotWithShape="1">
          <a:blip r:embed="rId2"/>
          <a:srcRect r="19167" b="58401"/>
          <a:stretch/>
        </p:blipFill>
        <p:spPr>
          <a:xfrm>
            <a:off x="304799" y="2057400"/>
            <a:ext cx="8686625" cy="2514600"/>
          </a:xfrm>
          <a:prstGeom prst="rect">
            <a:avLst/>
          </a:prstGeom>
        </p:spPr>
      </p:pic>
    </p:spTree>
    <p:extLst>
      <p:ext uri="{BB962C8B-B14F-4D97-AF65-F5344CB8AC3E}">
        <p14:creationId xmlns:p14="http://schemas.microsoft.com/office/powerpoint/2010/main" val="68918705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1647D3-6A1B-40BF-A55F-2082EA5E35FB}"/>
              </a:ext>
            </a:extLst>
          </p:cNvPr>
          <p:cNvSpPr>
            <a:spLocks noGrp="1"/>
          </p:cNvSpPr>
          <p:nvPr>
            <p:ph sz="quarter" idx="12"/>
          </p:nvPr>
        </p:nvSpPr>
        <p:spPr/>
        <p:txBody>
          <a:bodyPr>
            <a:normAutofit fontScale="92500"/>
          </a:bodyPr>
          <a:lstStyle/>
          <a:p>
            <a:r>
              <a:rPr lang="en-US" dirty="0"/>
              <a:t>After you log in, much of your interaction with the UNIX System takes the form of a dialog with the shell. </a:t>
            </a:r>
          </a:p>
          <a:p>
            <a:r>
              <a:rPr lang="en-US" dirty="0"/>
              <a:t>The dialog follows this simple sequence repeated over and over:</a:t>
            </a:r>
          </a:p>
          <a:p>
            <a:r>
              <a:rPr lang="en-US" dirty="0"/>
              <a:t>1. The shell prompts you when it is ready for input, and waits for you to enter a command.</a:t>
            </a:r>
          </a:p>
          <a:p>
            <a:r>
              <a:rPr lang="en-US" dirty="0"/>
              <a:t>2. You enter a command by typing in a command line.</a:t>
            </a:r>
          </a:p>
          <a:p>
            <a:r>
              <a:rPr lang="en-US" dirty="0"/>
              <a:t>3. The shell processes your command line to determine what actions to take and carries out the actions required.</a:t>
            </a:r>
          </a:p>
          <a:p>
            <a:r>
              <a:rPr lang="en-US" dirty="0"/>
              <a:t>4. After the program is finished, the shell prompts you for input, beginning the cycle again.</a:t>
            </a:r>
            <a:endParaRPr lang="en-IN" dirty="0"/>
          </a:p>
        </p:txBody>
      </p:sp>
      <p:sp>
        <p:nvSpPr>
          <p:cNvPr id="3" name="Title 2">
            <a:extLst>
              <a:ext uri="{FF2B5EF4-FFF2-40B4-BE49-F238E27FC236}">
                <a16:creationId xmlns:a16="http://schemas.microsoft.com/office/drawing/2014/main" id="{F464A1DA-08FF-4EE4-AB8D-D037E27CD95F}"/>
              </a:ext>
            </a:extLst>
          </p:cNvPr>
          <p:cNvSpPr>
            <a:spLocks noGrp="1"/>
          </p:cNvSpPr>
          <p:nvPr>
            <p:ph type="title"/>
          </p:nvPr>
        </p:nvSpPr>
        <p:spPr/>
        <p:txBody>
          <a:bodyPr/>
          <a:lstStyle/>
          <a:p>
            <a:r>
              <a:rPr lang="en-IN" dirty="0"/>
              <a:t>What the Shell Does</a:t>
            </a:r>
          </a:p>
        </p:txBody>
      </p:sp>
    </p:spTree>
    <p:extLst>
      <p:ext uri="{BB962C8B-B14F-4D97-AF65-F5344CB8AC3E}">
        <p14:creationId xmlns:p14="http://schemas.microsoft.com/office/powerpoint/2010/main" val="365747104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5D426-650F-4EF0-A5C8-EB58BCE3C8FE}"/>
              </a:ext>
            </a:extLst>
          </p:cNvPr>
          <p:cNvSpPr>
            <a:spLocks noGrp="1"/>
          </p:cNvSpPr>
          <p:nvPr>
            <p:ph sz="quarter" idx="12"/>
          </p:nvPr>
        </p:nvSpPr>
        <p:spPr/>
        <p:txBody>
          <a:bodyPr/>
          <a:lstStyle/>
          <a:p>
            <a:r>
              <a:rPr lang="en-IN" b="1" dirty="0">
                <a:solidFill>
                  <a:srgbClr val="FF0000"/>
                </a:solidFill>
              </a:rPr>
              <a:t>Variables</a:t>
            </a:r>
          </a:p>
          <a:p>
            <a:r>
              <a:rPr lang="en-US" dirty="0"/>
              <a:t>Variables are "words" that hold a value. </a:t>
            </a:r>
          </a:p>
          <a:p>
            <a:r>
              <a:rPr lang="en-US" dirty="0"/>
              <a:t>The shell enables you to create, assign, and delete variables. </a:t>
            </a:r>
          </a:p>
          <a:p>
            <a:r>
              <a:rPr lang="en-US" dirty="0"/>
              <a:t>Although the shell manages some variables, it is mostly up to the programmer to manage variables in shell scripts.</a:t>
            </a:r>
            <a:endParaRPr lang="en-IN" dirty="0"/>
          </a:p>
        </p:txBody>
      </p:sp>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spTree>
    <p:extLst>
      <p:ext uri="{BB962C8B-B14F-4D97-AF65-F5344CB8AC3E}">
        <p14:creationId xmlns:p14="http://schemas.microsoft.com/office/powerpoint/2010/main" val="37387027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5D426-650F-4EF0-A5C8-EB58BCE3C8FE}"/>
              </a:ext>
            </a:extLst>
          </p:cNvPr>
          <p:cNvSpPr>
            <a:spLocks noGrp="1"/>
          </p:cNvSpPr>
          <p:nvPr>
            <p:ph sz="quarter" idx="12"/>
          </p:nvPr>
        </p:nvSpPr>
        <p:spPr>
          <a:xfrm>
            <a:off x="457201" y="1381124"/>
            <a:ext cx="8228012" cy="5019675"/>
          </a:xfrm>
        </p:spPr>
        <p:txBody>
          <a:bodyPr>
            <a:normAutofit lnSpcReduction="10000"/>
          </a:bodyPr>
          <a:lstStyle/>
          <a:p>
            <a:r>
              <a:rPr lang="en-IN" b="1" dirty="0">
                <a:solidFill>
                  <a:srgbClr val="FF0000"/>
                </a:solidFill>
              </a:rPr>
              <a:t>Defining Variables</a:t>
            </a:r>
          </a:p>
          <a:p>
            <a:r>
              <a:rPr lang="en-US" dirty="0"/>
              <a:t>Variables are defined as follows:</a:t>
            </a:r>
          </a:p>
          <a:p>
            <a:r>
              <a:rPr lang="en-US" dirty="0"/>
              <a:t>name=value</a:t>
            </a:r>
          </a:p>
          <a:p>
            <a:r>
              <a:rPr lang="en-US" dirty="0"/>
              <a:t>In this example, name is the name of the variable, and value is the value it should hold. </a:t>
            </a:r>
          </a:p>
          <a:p>
            <a:r>
              <a:rPr lang="en-US" dirty="0"/>
              <a:t>For example,</a:t>
            </a:r>
          </a:p>
          <a:p>
            <a:r>
              <a:rPr lang="en-US" dirty="0"/>
              <a:t>FRUIT=peach</a:t>
            </a:r>
          </a:p>
          <a:p>
            <a:r>
              <a:rPr lang="en-US" dirty="0"/>
              <a:t>defines the variable FRUIT and assigns it the value peach.</a:t>
            </a:r>
          </a:p>
          <a:p>
            <a:r>
              <a:rPr lang="en-US" dirty="0"/>
              <a:t>Variables of this type are called scalar variables. A scalar variable can hold only one value at a time.</a:t>
            </a:r>
            <a:endParaRPr lang="en-IN" dirty="0"/>
          </a:p>
        </p:txBody>
      </p:sp>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spTree>
    <p:extLst>
      <p:ext uri="{BB962C8B-B14F-4D97-AF65-F5344CB8AC3E}">
        <p14:creationId xmlns:p14="http://schemas.microsoft.com/office/powerpoint/2010/main" val="179952675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5D426-650F-4EF0-A5C8-EB58BCE3C8FE}"/>
              </a:ext>
            </a:extLst>
          </p:cNvPr>
          <p:cNvSpPr>
            <a:spLocks noGrp="1"/>
          </p:cNvSpPr>
          <p:nvPr>
            <p:ph sz="quarter" idx="12"/>
          </p:nvPr>
        </p:nvSpPr>
        <p:spPr>
          <a:xfrm>
            <a:off x="457201" y="1381124"/>
            <a:ext cx="8228012" cy="5019675"/>
          </a:xfrm>
        </p:spPr>
        <p:txBody>
          <a:bodyPr>
            <a:normAutofit/>
          </a:bodyPr>
          <a:lstStyle/>
          <a:p>
            <a:r>
              <a:rPr lang="en-IN" b="1" dirty="0">
                <a:solidFill>
                  <a:srgbClr val="FF0000"/>
                </a:solidFill>
              </a:rPr>
              <a:t>Defining Variables</a:t>
            </a:r>
          </a:p>
          <a:p>
            <a:r>
              <a:rPr lang="en-US" dirty="0"/>
              <a:t>Scalar variables are also referred to as name value pairs, because a variable's name and its value can be thought of as a pair.</a:t>
            </a:r>
            <a:endParaRPr lang="en-IN" dirty="0"/>
          </a:p>
        </p:txBody>
      </p:sp>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spTree>
    <p:extLst>
      <p:ext uri="{BB962C8B-B14F-4D97-AF65-F5344CB8AC3E}">
        <p14:creationId xmlns:p14="http://schemas.microsoft.com/office/powerpoint/2010/main" val="250740645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5D426-650F-4EF0-A5C8-EB58BCE3C8FE}"/>
              </a:ext>
            </a:extLst>
          </p:cNvPr>
          <p:cNvSpPr>
            <a:spLocks noGrp="1"/>
          </p:cNvSpPr>
          <p:nvPr>
            <p:ph sz="quarter" idx="12"/>
          </p:nvPr>
        </p:nvSpPr>
        <p:spPr>
          <a:xfrm>
            <a:off x="457201" y="1381124"/>
            <a:ext cx="8228012" cy="5019675"/>
          </a:xfrm>
        </p:spPr>
        <p:txBody>
          <a:bodyPr>
            <a:normAutofit fontScale="85000" lnSpcReduction="20000"/>
          </a:bodyPr>
          <a:lstStyle/>
          <a:p>
            <a:r>
              <a:rPr lang="en-US" b="1" dirty="0">
                <a:solidFill>
                  <a:srgbClr val="FF0000"/>
                </a:solidFill>
              </a:rPr>
              <a:t>Variable Names</a:t>
            </a:r>
          </a:p>
          <a:p>
            <a:r>
              <a:rPr lang="en-US" dirty="0"/>
              <a:t>The name of a variable can contain only letters ( a to z or A to Z), numbers ( 0 to 9) or the underscore character ( _). </a:t>
            </a:r>
          </a:p>
          <a:p>
            <a:r>
              <a:rPr lang="en-US" dirty="0"/>
              <a:t>In addition, a variable's name can start only with a letter or an underscore.</a:t>
            </a:r>
          </a:p>
          <a:p>
            <a:r>
              <a:rPr lang="en-US" b="1" dirty="0">
                <a:solidFill>
                  <a:srgbClr val="00B050"/>
                </a:solidFill>
              </a:rPr>
              <a:t>The following examples are valid variable names:</a:t>
            </a:r>
          </a:p>
          <a:p>
            <a:r>
              <a:rPr lang="en-US" b="1" dirty="0">
                <a:solidFill>
                  <a:srgbClr val="00B050"/>
                </a:solidFill>
              </a:rPr>
              <a:t>_FRUIT</a:t>
            </a:r>
          </a:p>
          <a:p>
            <a:r>
              <a:rPr lang="en-US" b="1" dirty="0">
                <a:solidFill>
                  <a:srgbClr val="00B050"/>
                </a:solidFill>
              </a:rPr>
              <a:t>FRUIT_BASKET</a:t>
            </a:r>
          </a:p>
          <a:p>
            <a:r>
              <a:rPr lang="en-US" b="1" dirty="0">
                <a:solidFill>
                  <a:srgbClr val="00B050"/>
                </a:solidFill>
              </a:rPr>
              <a:t>TRUST_NO_1</a:t>
            </a:r>
          </a:p>
          <a:p>
            <a:r>
              <a:rPr lang="en-US" b="1" dirty="0">
                <a:solidFill>
                  <a:srgbClr val="00B050"/>
                </a:solidFill>
              </a:rPr>
              <a:t>TWO_TIMES_2</a:t>
            </a:r>
          </a:p>
          <a:p>
            <a:r>
              <a:rPr lang="en-US" dirty="0"/>
              <a:t>but</a:t>
            </a:r>
          </a:p>
          <a:p>
            <a:r>
              <a:rPr lang="en-US" b="1" dirty="0">
                <a:solidFill>
                  <a:srgbClr val="FF0000"/>
                </a:solidFill>
              </a:rPr>
              <a:t>2_TIMES_2_EQUALS_4</a:t>
            </a:r>
          </a:p>
          <a:p>
            <a:r>
              <a:rPr lang="en-US" b="1" dirty="0">
                <a:solidFill>
                  <a:srgbClr val="FF0000"/>
                </a:solidFill>
              </a:rPr>
              <a:t>is not a valid variable name</a:t>
            </a:r>
            <a:endParaRPr lang="en-IN" b="1" dirty="0">
              <a:solidFill>
                <a:srgbClr val="FF0000"/>
              </a:solidFill>
            </a:endParaRPr>
          </a:p>
        </p:txBody>
      </p:sp>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spTree>
    <p:extLst>
      <p:ext uri="{BB962C8B-B14F-4D97-AF65-F5344CB8AC3E}">
        <p14:creationId xmlns:p14="http://schemas.microsoft.com/office/powerpoint/2010/main" val="355320223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5D426-650F-4EF0-A5C8-EB58BCE3C8FE}"/>
              </a:ext>
            </a:extLst>
          </p:cNvPr>
          <p:cNvSpPr>
            <a:spLocks noGrp="1"/>
          </p:cNvSpPr>
          <p:nvPr>
            <p:ph sz="quarter" idx="12"/>
          </p:nvPr>
        </p:nvSpPr>
        <p:spPr>
          <a:xfrm>
            <a:off x="457201" y="1381124"/>
            <a:ext cx="8228012" cy="5019675"/>
          </a:xfrm>
        </p:spPr>
        <p:txBody>
          <a:bodyPr>
            <a:normAutofit fontScale="92500" lnSpcReduction="10000"/>
          </a:bodyPr>
          <a:lstStyle/>
          <a:p>
            <a:r>
              <a:rPr lang="en-US" b="1" dirty="0">
                <a:solidFill>
                  <a:srgbClr val="FF0000"/>
                </a:solidFill>
              </a:rPr>
              <a:t>To make this a valid name, add an underscore at the beginning of its name:</a:t>
            </a:r>
          </a:p>
          <a:p>
            <a:r>
              <a:rPr lang="en-US" dirty="0"/>
              <a:t>_2_TIMES_2</a:t>
            </a:r>
          </a:p>
          <a:p>
            <a:r>
              <a:rPr lang="en-US" dirty="0"/>
              <a:t>Variable names, such as 1, 2 or 11, that start with numbers are reserved for use by the shell. </a:t>
            </a:r>
          </a:p>
          <a:p>
            <a:r>
              <a:rPr lang="en-US" dirty="0"/>
              <a:t>You can use the value stored in these variables, but you cannot set the value yourself.</a:t>
            </a:r>
          </a:p>
          <a:p>
            <a:r>
              <a:rPr lang="en-US" dirty="0"/>
              <a:t>The reason you cannot use other characters such as !,*, or - is that these characters have a special meaning for the shell. </a:t>
            </a:r>
          </a:p>
          <a:p>
            <a:r>
              <a:rPr lang="en-US" dirty="0"/>
              <a:t>If you try to make a variable name with one of these special characters it confuses the shell.</a:t>
            </a:r>
            <a:endParaRPr lang="en-IN" dirty="0"/>
          </a:p>
        </p:txBody>
      </p:sp>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spTree>
    <p:extLst>
      <p:ext uri="{BB962C8B-B14F-4D97-AF65-F5344CB8AC3E}">
        <p14:creationId xmlns:p14="http://schemas.microsoft.com/office/powerpoint/2010/main" val="363979622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5D426-650F-4EF0-A5C8-EB58BCE3C8FE}"/>
              </a:ext>
            </a:extLst>
          </p:cNvPr>
          <p:cNvSpPr>
            <a:spLocks noGrp="1"/>
          </p:cNvSpPr>
          <p:nvPr>
            <p:ph sz="quarter" idx="12"/>
          </p:nvPr>
        </p:nvSpPr>
        <p:spPr>
          <a:xfrm>
            <a:off x="457201" y="1381124"/>
            <a:ext cx="8228012" cy="5019675"/>
          </a:xfrm>
        </p:spPr>
        <p:txBody>
          <a:bodyPr>
            <a:normAutofit/>
          </a:bodyPr>
          <a:lstStyle/>
          <a:p>
            <a:r>
              <a:rPr lang="en-US" b="1" dirty="0">
                <a:solidFill>
                  <a:srgbClr val="FF0000"/>
                </a:solidFill>
              </a:rPr>
              <a:t>For example, the variable names</a:t>
            </a:r>
          </a:p>
          <a:p>
            <a:r>
              <a:rPr lang="en-US" dirty="0"/>
              <a:t>FRUIT-BASKET</a:t>
            </a:r>
          </a:p>
          <a:p>
            <a:r>
              <a:rPr lang="en-US" dirty="0"/>
              <a:t>_2*2</a:t>
            </a:r>
          </a:p>
          <a:p>
            <a:r>
              <a:rPr lang="en-US" dirty="0"/>
              <a:t>TRUST_NO_1!</a:t>
            </a:r>
          </a:p>
          <a:p>
            <a:r>
              <a:rPr lang="en-US" dirty="0"/>
              <a:t>are invalid names. </a:t>
            </a:r>
          </a:p>
          <a:p>
            <a:r>
              <a:rPr lang="en-US" dirty="0"/>
              <a:t>The error message generated by one of these variable name looks something like the following:</a:t>
            </a:r>
          </a:p>
          <a:p>
            <a:r>
              <a:rPr lang="en-US" dirty="0"/>
              <a:t>$ FRUIT-BASKET=apple</a:t>
            </a:r>
          </a:p>
          <a:p>
            <a:r>
              <a:rPr lang="en-US" dirty="0"/>
              <a:t>/bin/</a:t>
            </a:r>
            <a:r>
              <a:rPr lang="en-US" dirty="0" err="1"/>
              <a:t>sh</a:t>
            </a:r>
            <a:r>
              <a:rPr lang="en-US" dirty="0"/>
              <a:t>: FRUIT-BASKET=apple: not found.</a:t>
            </a:r>
            <a:endParaRPr lang="en-IN" dirty="0"/>
          </a:p>
        </p:txBody>
      </p:sp>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spTree>
    <p:extLst>
      <p:ext uri="{BB962C8B-B14F-4D97-AF65-F5344CB8AC3E}">
        <p14:creationId xmlns:p14="http://schemas.microsoft.com/office/powerpoint/2010/main" val="920583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B386C-BB63-4BD2-9895-EF810D11D0AD}"/>
              </a:ext>
            </a:extLst>
          </p:cNvPr>
          <p:cNvSpPr>
            <a:spLocks noGrp="1"/>
          </p:cNvSpPr>
          <p:nvPr>
            <p:ph sz="quarter" idx="12"/>
          </p:nvPr>
        </p:nvSpPr>
        <p:spPr/>
        <p:txBody>
          <a:bodyPr>
            <a:normAutofit fontScale="85000" lnSpcReduction="10000"/>
          </a:bodyPr>
          <a:lstStyle/>
          <a:p>
            <a:r>
              <a:rPr lang="en-US" dirty="0"/>
              <a:t>The history of the UNIX System dates back to the late 1960s when MIT, AT&amp;T Bell Labs, and then computer manufacturer GE (General Electric) worked on an experimental operating system called Multics. </a:t>
            </a:r>
          </a:p>
          <a:p>
            <a:r>
              <a:rPr lang="en-US" dirty="0"/>
              <a:t>Multics, from Multiplexed Information and Computing System, was designed to be an interactive operating system for the GE 645 mainframe computer.</a:t>
            </a:r>
          </a:p>
          <a:p>
            <a:r>
              <a:rPr lang="en-US" dirty="0"/>
              <a:t>Allowed information sharing while providing security Development met with many delays, and production versions turned out to be slow and required extensive memory </a:t>
            </a:r>
          </a:p>
          <a:p>
            <a:r>
              <a:rPr lang="en-US" dirty="0"/>
              <a:t>For a variety of reasons, Bell Labs dropped out of the project.</a:t>
            </a:r>
          </a:p>
          <a:p>
            <a:r>
              <a:rPr lang="en-US" dirty="0"/>
              <a:t>However, the Multics system implemented many innovative features and produced an excellent computing environment.</a:t>
            </a:r>
            <a:endParaRPr lang="en-IN" dirty="0"/>
          </a:p>
        </p:txBody>
      </p:sp>
      <p:sp>
        <p:nvSpPr>
          <p:cNvPr id="3" name="Title 2">
            <a:extLst>
              <a:ext uri="{FF2B5EF4-FFF2-40B4-BE49-F238E27FC236}">
                <a16:creationId xmlns:a16="http://schemas.microsoft.com/office/drawing/2014/main" id="{9DD59930-A229-4C01-9DE3-FADF430B9FAA}"/>
              </a:ext>
            </a:extLst>
          </p:cNvPr>
          <p:cNvSpPr>
            <a:spLocks noGrp="1"/>
          </p:cNvSpPr>
          <p:nvPr>
            <p:ph type="title"/>
          </p:nvPr>
        </p:nvSpPr>
        <p:spPr/>
        <p:txBody>
          <a:bodyPr/>
          <a:lstStyle/>
          <a:p>
            <a:r>
              <a:rPr lang="en-US" dirty="0"/>
              <a:t>The Birth of the UNIX System</a:t>
            </a:r>
            <a:endParaRPr lang="en-IN" dirty="0"/>
          </a:p>
        </p:txBody>
      </p:sp>
    </p:spTree>
    <p:extLst>
      <p:ext uri="{BB962C8B-B14F-4D97-AF65-F5344CB8AC3E}">
        <p14:creationId xmlns:p14="http://schemas.microsoft.com/office/powerpoint/2010/main" val="23467293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5D426-650F-4EF0-A5C8-EB58BCE3C8FE}"/>
              </a:ext>
            </a:extLst>
          </p:cNvPr>
          <p:cNvSpPr>
            <a:spLocks noGrp="1"/>
          </p:cNvSpPr>
          <p:nvPr>
            <p:ph sz="quarter" idx="12"/>
          </p:nvPr>
        </p:nvSpPr>
        <p:spPr>
          <a:xfrm>
            <a:off x="457201" y="1381124"/>
            <a:ext cx="8228012" cy="5019675"/>
          </a:xfrm>
        </p:spPr>
        <p:txBody>
          <a:bodyPr>
            <a:normAutofit fontScale="92500" lnSpcReduction="10000"/>
          </a:bodyPr>
          <a:lstStyle/>
          <a:p>
            <a:r>
              <a:rPr lang="en-US" b="1" dirty="0">
                <a:solidFill>
                  <a:srgbClr val="FF0000"/>
                </a:solidFill>
              </a:rPr>
              <a:t>Variable Values</a:t>
            </a:r>
          </a:p>
          <a:p>
            <a:r>
              <a:rPr lang="en-US" dirty="0"/>
              <a:t>The shell enables you to store any value you want in a variable. </a:t>
            </a:r>
          </a:p>
          <a:p>
            <a:r>
              <a:rPr lang="en-US" dirty="0"/>
              <a:t>For example,</a:t>
            </a:r>
          </a:p>
          <a:p>
            <a:pPr lvl="1"/>
            <a:r>
              <a:rPr lang="en-US" dirty="0"/>
              <a:t>FRUIT=peach</a:t>
            </a:r>
          </a:p>
          <a:p>
            <a:pPr lvl="1"/>
            <a:r>
              <a:rPr lang="en-US" dirty="0"/>
              <a:t>FRUIT=2apples</a:t>
            </a:r>
          </a:p>
          <a:p>
            <a:pPr lvl="1"/>
            <a:r>
              <a:rPr lang="en-US" dirty="0"/>
              <a:t>FRUIT=</a:t>
            </a:r>
            <a:r>
              <a:rPr lang="en-US" dirty="0" err="1"/>
              <a:t>apple+pear+kiwi</a:t>
            </a:r>
            <a:endParaRPr lang="en-US" dirty="0"/>
          </a:p>
          <a:p>
            <a:r>
              <a:rPr lang="en-US" dirty="0"/>
              <a:t>The one thing to be careful about is using values that have spaces. For example,</a:t>
            </a:r>
          </a:p>
          <a:p>
            <a:r>
              <a:rPr lang="en-US" b="1" dirty="0">
                <a:solidFill>
                  <a:srgbClr val="FF0000"/>
                </a:solidFill>
              </a:rPr>
              <a:t>$ FRUIT=apple orange plum</a:t>
            </a:r>
            <a:r>
              <a:rPr lang="en-US" dirty="0"/>
              <a:t>. </a:t>
            </a:r>
          </a:p>
          <a:p>
            <a:r>
              <a:rPr lang="en-US" dirty="0"/>
              <a:t>results in the following error message:</a:t>
            </a:r>
          </a:p>
          <a:p>
            <a:r>
              <a:rPr lang="en-US" dirty="0" err="1"/>
              <a:t>sh</a:t>
            </a:r>
            <a:r>
              <a:rPr lang="en-US" dirty="0"/>
              <a:t>: orange: not found.</a:t>
            </a:r>
          </a:p>
          <a:p>
            <a:endParaRPr lang="en-IN" dirty="0"/>
          </a:p>
        </p:txBody>
      </p:sp>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spTree>
    <p:extLst>
      <p:ext uri="{BB962C8B-B14F-4D97-AF65-F5344CB8AC3E}">
        <p14:creationId xmlns:p14="http://schemas.microsoft.com/office/powerpoint/2010/main" val="289283124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5D426-650F-4EF0-A5C8-EB58BCE3C8FE}"/>
              </a:ext>
            </a:extLst>
          </p:cNvPr>
          <p:cNvSpPr>
            <a:spLocks noGrp="1"/>
          </p:cNvSpPr>
          <p:nvPr>
            <p:ph sz="quarter" idx="12"/>
          </p:nvPr>
        </p:nvSpPr>
        <p:spPr>
          <a:xfrm>
            <a:off x="457201" y="1381124"/>
            <a:ext cx="8228012" cy="5019675"/>
          </a:xfrm>
        </p:spPr>
        <p:txBody>
          <a:bodyPr>
            <a:normAutofit/>
          </a:bodyPr>
          <a:lstStyle/>
          <a:p>
            <a:r>
              <a:rPr lang="en-US" b="1" dirty="0">
                <a:solidFill>
                  <a:srgbClr val="FF0000"/>
                </a:solidFill>
              </a:rPr>
              <a:t>In order to use spaces you need to quote the value. </a:t>
            </a:r>
          </a:p>
          <a:p>
            <a:r>
              <a:rPr lang="en-US" dirty="0"/>
              <a:t>For example, both of the following are valid assignments:</a:t>
            </a:r>
          </a:p>
          <a:p>
            <a:r>
              <a:rPr lang="en-US" dirty="0"/>
              <a:t>$ FRUIT="apple orange plum"</a:t>
            </a:r>
          </a:p>
          <a:p>
            <a:r>
              <a:rPr lang="en-US" dirty="0"/>
              <a:t>$ FRUIT='apple orange plum'</a:t>
            </a:r>
            <a:endParaRPr lang="en-IN" dirty="0"/>
          </a:p>
        </p:txBody>
      </p:sp>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spTree>
    <p:extLst>
      <p:ext uri="{BB962C8B-B14F-4D97-AF65-F5344CB8AC3E}">
        <p14:creationId xmlns:p14="http://schemas.microsoft.com/office/powerpoint/2010/main" val="216827371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A5D426-650F-4EF0-A5C8-EB58BCE3C8FE}"/>
              </a:ext>
            </a:extLst>
          </p:cNvPr>
          <p:cNvSpPr>
            <a:spLocks noGrp="1"/>
          </p:cNvSpPr>
          <p:nvPr>
            <p:ph sz="quarter" idx="12"/>
          </p:nvPr>
        </p:nvSpPr>
        <p:spPr>
          <a:xfrm>
            <a:off x="457201" y="1381124"/>
            <a:ext cx="8228012" cy="5019675"/>
          </a:xfrm>
        </p:spPr>
        <p:txBody>
          <a:bodyPr>
            <a:normAutofit fontScale="85000" lnSpcReduction="20000"/>
          </a:bodyPr>
          <a:lstStyle/>
          <a:p>
            <a:r>
              <a:rPr lang="en-US" b="1" dirty="0">
                <a:solidFill>
                  <a:srgbClr val="FF0000"/>
                </a:solidFill>
              </a:rPr>
              <a:t>Accessing Values</a:t>
            </a:r>
          </a:p>
          <a:p>
            <a:r>
              <a:rPr lang="en-US" dirty="0"/>
              <a:t>To access the value stored in a variable, prefix its name with the dollar sign ( $). </a:t>
            </a:r>
          </a:p>
          <a:p>
            <a:r>
              <a:rPr lang="en-US" dirty="0"/>
              <a:t>For example, the command</a:t>
            </a:r>
          </a:p>
          <a:p>
            <a:r>
              <a:rPr lang="en-US" dirty="0"/>
              <a:t>$ echo $FRUIT</a:t>
            </a:r>
          </a:p>
          <a:p>
            <a:pPr lvl="1"/>
            <a:r>
              <a:rPr lang="en-US" dirty="0"/>
              <a:t>peach</a:t>
            </a:r>
          </a:p>
          <a:p>
            <a:r>
              <a:rPr lang="en-US" dirty="0"/>
              <a:t>prints out the value stored in the variable FRUIT, in this case peach.</a:t>
            </a:r>
          </a:p>
          <a:p>
            <a:r>
              <a:rPr lang="en-US" dirty="0"/>
              <a:t>If you do not use the dollar sign ( $) to access the value of a variable, the name of the variable is printed instead of its value.</a:t>
            </a:r>
          </a:p>
          <a:p>
            <a:r>
              <a:rPr lang="en-US" dirty="0"/>
              <a:t>For example,</a:t>
            </a:r>
          </a:p>
          <a:p>
            <a:r>
              <a:rPr lang="en-US" dirty="0"/>
              <a:t>$ echo FRUIT</a:t>
            </a:r>
          </a:p>
          <a:p>
            <a:pPr lvl="1"/>
            <a:r>
              <a:rPr lang="en-US" dirty="0"/>
              <a:t>FRUIT</a:t>
            </a:r>
            <a:endParaRPr lang="en-IN" dirty="0"/>
          </a:p>
        </p:txBody>
      </p:sp>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spTree>
    <p:extLst>
      <p:ext uri="{BB962C8B-B14F-4D97-AF65-F5344CB8AC3E}">
        <p14:creationId xmlns:p14="http://schemas.microsoft.com/office/powerpoint/2010/main" val="55882663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pic>
        <p:nvPicPr>
          <p:cNvPr id="7" name="Picture 6">
            <a:extLst>
              <a:ext uri="{FF2B5EF4-FFF2-40B4-BE49-F238E27FC236}">
                <a16:creationId xmlns:a16="http://schemas.microsoft.com/office/drawing/2014/main" id="{13EFBB99-B593-C590-8289-D30F5CFAF1BF}"/>
              </a:ext>
            </a:extLst>
          </p:cNvPr>
          <p:cNvPicPr>
            <a:picLocks noChangeAspect="1"/>
          </p:cNvPicPr>
          <p:nvPr/>
        </p:nvPicPr>
        <p:blipFill>
          <a:blip r:embed="rId2"/>
          <a:stretch>
            <a:fillRect/>
          </a:stretch>
        </p:blipFill>
        <p:spPr>
          <a:xfrm>
            <a:off x="762000" y="2209800"/>
            <a:ext cx="8013431" cy="2209800"/>
          </a:xfrm>
          <a:prstGeom prst="rect">
            <a:avLst/>
          </a:prstGeom>
        </p:spPr>
      </p:pic>
    </p:spTree>
    <p:extLst>
      <p:ext uri="{BB962C8B-B14F-4D97-AF65-F5344CB8AC3E}">
        <p14:creationId xmlns:p14="http://schemas.microsoft.com/office/powerpoint/2010/main" val="36133763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pic>
        <p:nvPicPr>
          <p:cNvPr id="4" name="Picture 3">
            <a:extLst>
              <a:ext uri="{FF2B5EF4-FFF2-40B4-BE49-F238E27FC236}">
                <a16:creationId xmlns:a16="http://schemas.microsoft.com/office/drawing/2014/main" id="{F6A31701-F0BE-BEC1-24B8-73917AF2A90B}"/>
              </a:ext>
            </a:extLst>
          </p:cNvPr>
          <p:cNvPicPr>
            <a:picLocks noChangeAspect="1"/>
          </p:cNvPicPr>
          <p:nvPr/>
        </p:nvPicPr>
        <p:blipFill>
          <a:blip r:embed="rId2"/>
          <a:stretch>
            <a:fillRect/>
          </a:stretch>
        </p:blipFill>
        <p:spPr>
          <a:xfrm>
            <a:off x="76200" y="1447800"/>
            <a:ext cx="9144000" cy="51435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498138C-73A6-EA9B-B6BA-D3802C5E14EF}"/>
                  </a:ext>
                </a:extLst>
              </p14:cNvPr>
              <p14:cNvContentPartPr/>
              <p14:nvPr/>
            </p14:nvContentPartPr>
            <p14:xfrm>
              <a:off x="2677878" y="1954910"/>
              <a:ext cx="2140920" cy="87840"/>
            </p14:xfrm>
          </p:contentPart>
        </mc:Choice>
        <mc:Fallback xmlns="">
          <p:pic>
            <p:nvPicPr>
              <p:cNvPr id="5" name="Ink 4">
                <a:extLst>
                  <a:ext uri="{FF2B5EF4-FFF2-40B4-BE49-F238E27FC236}">
                    <a16:creationId xmlns:a16="http://schemas.microsoft.com/office/drawing/2014/main" id="{8498138C-73A6-EA9B-B6BA-D3802C5E14EF}"/>
                  </a:ext>
                </a:extLst>
              </p:cNvPr>
              <p:cNvPicPr/>
              <p:nvPr/>
            </p:nvPicPr>
            <p:blipFill>
              <a:blip r:embed="rId4"/>
              <a:stretch>
                <a:fillRect/>
              </a:stretch>
            </p:blipFill>
            <p:spPr>
              <a:xfrm>
                <a:off x="2671758" y="1948790"/>
                <a:ext cx="2153160" cy="100080"/>
              </a:xfrm>
              <a:prstGeom prst="rect">
                <a:avLst/>
              </a:prstGeom>
            </p:spPr>
          </p:pic>
        </mc:Fallback>
      </mc:AlternateContent>
    </p:spTree>
    <p:extLst>
      <p:ext uri="{BB962C8B-B14F-4D97-AF65-F5344CB8AC3E}">
        <p14:creationId xmlns:p14="http://schemas.microsoft.com/office/powerpoint/2010/main" val="80103523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6DC515-3584-4401-ADE8-7A654661BBBC}"/>
              </a:ext>
            </a:extLst>
          </p:cNvPr>
          <p:cNvSpPr>
            <a:spLocks noGrp="1"/>
          </p:cNvSpPr>
          <p:nvPr>
            <p:ph type="title"/>
          </p:nvPr>
        </p:nvSpPr>
        <p:spPr/>
        <p:txBody>
          <a:bodyPr/>
          <a:lstStyle/>
          <a:p>
            <a:r>
              <a:rPr lang="en-IN"/>
              <a:t>Shell Programming</a:t>
            </a:r>
            <a:endParaRPr lang="en-IN" dirty="0"/>
          </a:p>
        </p:txBody>
      </p:sp>
      <p:pic>
        <p:nvPicPr>
          <p:cNvPr id="6" name="Picture 5">
            <a:extLst>
              <a:ext uri="{FF2B5EF4-FFF2-40B4-BE49-F238E27FC236}">
                <a16:creationId xmlns:a16="http://schemas.microsoft.com/office/drawing/2014/main" id="{B0D40B45-C232-E480-6BA7-080ABE20E33B}"/>
              </a:ext>
            </a:extLst>
          </p:cNvPr>
          <p:cNvPicPr>
            <a:picLocks noChangeAspect="1"/>
          </p:cNvPicPr>
          <p:nvPr/>
        </p:nvPicPr>
        <p:blipFill rotWithShape="1">
          <a:blip r:embed="rId2"/>
          <a:srcRect b="6666"/>
          <a:stretch/>
        </p:blipFill>
        <p:spPr>
          <a:xfrm>
            <a:off x="7776" y="1398037"/>
            <a:ext cx="9144000" cy="4800600"/>
          </a:xfrm>
          <a:prstGeom prst="rect">
            <a:avLst/>
          </a:prstGeom>
        </p:spPr>
      </p:pic>
      <p:grpSp>
        <p:nvGrpSpPr>
          <p:cNvPr id="9" name="Group 8">
            <a:extLst>
              <a:ext uri="{FF2B5EF4-FFF2-40B4-BE49-F238E27FC236}">
                <a16:creationId xmlns:a16="http://schemas.microsoft.com/office/drawing/2014/main" id="{FB6D50A9-F7B2-8E1F-7C65-B418779AFC0D}"/>
              </a:ext>
            </a:extLst>
          </p:cNvPr>
          <p:cNvGrpSpPr/>
          <p:nvPr/>
        </p:nvGrpSpPr>
        <p:grpSpPr>
          <a:xfrm>
            <a:off x="1240758" y="4725110"/>
            <a:ext cx="712800" cy="164160"/>
            <a:chOff x="1240758" y="4725110"/>
            <a:chExt cx="712800" cy="1641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42F1321-66A1-6156-1C32-6235022F9A44}"/>
                    </a:ext>
                  </a:extLst>
                </p14:cNvPr>
                <p14:cNvContentPartPr/>
                <p14:nvPr/>
              </p14:nvContentPartPr>
              <p14:xfrm>
                <a:off x="1287558" y="4808270"/>
                <a:ext cx="666000" cy="81000"/>
              </p14:xfrm>
            </p:contentPart>
          </mc:Choice>
          <mc:Fallback xmlns="">
            <p:pic>
              <p:nvPicPr>
                <p:cNvPr id="7" name="Ink 6">
                  <a:extLst>
                    <a:ext uri="{FF2B5EF4-FFF2-40B4-BE49-F238E27FC236}">
                      <a16:creationId xmlns:a16="http://schemas.microsoft.com/office/drawing/2014/main" id="{342F1321-66A1-6156-1C32-6235022F9A44}"/>
                    </a:ext>
                  </a:extLst>
                </p:cNvPr>
                <p:cNvPicPr/>
                <p:nvPr/>
              </p:nvPicPr>
              <p:blipFill>
                <a:blip r:embed="rId4"/>
                <a:stretch>
                  <a:fillRect/>
                </a:stretch>
              </p:blipFill>
              <p:spPr>
                <a:xfrm>
                  <a:off x="1281438" y="4802150"/>
                  <a:ext cx="6782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030D05D-E214-6058-2CC0-864606EB740C}"/>
                    </a:ext>
                  </a:extLst>
                </p14:cNvPr>
                <p14:cNvContentPartPr/>
                <p14:nvPr/>
              </p14:nvContentPartPr>
              <p14:xfrm>
                <a:off x="1240758" y="4725110"/>
                <a:ext cx="270360" cy="125280"/>
              </p14:xfrm>
            </p:contentPart>
          </mc:Choice>
          <mc:Fallback xmlns="">
            <p:pic>
              <p:nvPicPr>
                <p:cNvPr id="8" name="Ink 7">
                  <a:extLst>
                    <a:ext uri="{FF2B5EF4-FFF2-40B4-BE49-F238E27FC236}">
                      <a16:creationId xmlns:a16="http://schemas.microsoft.com/office/drawing/2014/main" id="{4030D05D-E214-6058-2CC0-864606EB740C}"/>
                    </a:ext>
                  </a:extLst>
                </p:cNvPr>
                <p:cNvPicPr/>
                <p:nvPr/>
              </p:nvPicPr>
              <p:blipFill>
                <a:blip r:embed="rId6"/>
                <a:stretch>
                  <a:fillRect/>
                </a:stretch>
              </p:blipFill>
              <p:spPr>
                <a:xfrm>
                  <a:off x="1234638" y="4718990"/>
                  <a:ext cx="282600" cy="137520"/>
                </a:xfrm>
                <a:prstGeom prst="rect">
                  <a:avLst/>
                </a:prstGeom>
              </p:spPr>
            </p:pic>
          </mc:Fallback>
        </mc:AlternateContent>
      </p:grpSp>
    </p:spTree>
    <p:extLst>
      <p:ext uri="{BB962C8B-B14F-4D97-AF65-F5344CB8AC3E}">
        <p14:creationId xmlns:p14="http://schemas.microsoft.com/office/powerpoint/2010/main" val="125613505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p:txBody>
          <a:bodyPr/>
          <a:lstStyle/>
          <a:p>
            <a:r>
              <a:rPr lang="en-IN" b="1" dirty="0">
                <a:solidFill>
                  <a:srgbClr val="FF0000"/>
                </a:solidFill>
              </a:rPr>
              <a:t>Array Variables</a:t>
            </a:r>
          </a:p>
          <a:p>
            <a:r>
              <a:rPr lang="en-US" dirty="0"/>
              <a:t>The </a:t>
            </a:r>
            <a:r>
              <a:rPr lang="en-US" dirty="0" err="1"/>
              <a:t>Bourne</a:t>
            </a:r>
            <a:r>
              <a:rPr lang="en-US" dirty="0"/>
              <a:t> shell, </a:t>
            </a:r>
            <a:r>
              <a:rPr lang="en-US" dirty="0" err="1"/>
              <a:t>sh</a:t>
            </a:r>
            <a:r>
              <a:rPr lang="en-US" dirty="0"/>
              <a:t>, supports only scalar variables, which are the type of variables you have seen so far.</a:t>
            </a:r>
          </a:p>
          <a:p>
            <a:r>
              <a:rPr lang="en-US" dirty="0"/>
              <a:t>The Korn shell, </a:t>
            </a:r>
            <a:r>
              <a:rPr lang="en-US" dirty="0" err="1"/>
              <a:t>ksh</a:t>
            </a:r>
            <a:r>
              <a:rPr lang="en-US" dirty="0"/>
              <a:t>, extends this to include array variables. </a:t>
            </a:r>
          </a:p>
          <a:p>
            <a:r>
              <a:rPr lang="en-US" dirty="0"/>
              <a:t>Version 2.0 and later of the </a:t>
            </a:r>
            <a:r>
              <a:rPr lang="en-US" dirty="0" err="1"/>
              <a:t>Bourne</a:t>
            </a:r>
            <a:r>
              <a:rPr lang="en-US" dirty="0"/>
              <a:t> Again shell, bash, also support array variables.</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308113827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p:txBody>
          <a:bodyPr/>
          <a:lstStyle/>
          <a:p>
            <a:r>
              <a:rPr lang="en-IN" b="1" dirty="0">
                <a:solidFill>
                  <a:srgbClr val="FF0000"/>
                </a:solidFill>
              </a:rPr>
              <a:t>Array Variables</a:t>
            </a:r>
          </a:p>
          <a:p>
            <a:r>
              <a:rPr lang="en-US" dirty="0"/>
              <a:t>The </a:t>
            </a:r>
            <a:r>
              <a:rPr lang="en-US" dirty="0" err="1"/>
              <a:t>Bourne</a:t>
            </a:r>
            <a:r>
              <a:rPr lang="en-US" dirty="0"/>
              <a:t> shell, </a:t>
            </a:r>
            <a:r>
              <a:rPr lang="en-US" dirty="0" err="1"/>
              <a:t>sh</a:t>
            </a:r>
            <a:r>
              <a:rPr lang="en-US" dirty="0"/>
              <a:t>, supports only scalar variables, which are the type of variables you have seen so far.</a:t>
            </a:r>
          </a:p>
          <a:p>
            <a:r>
              <a:rPr lang="en-US" dirty="0"/>
              <a:t>The Korn shell, </a:t>
            </a:r>
            <a:r>
              <a:rPr lang="en-US" dirty="0" err="1"/>
              <a:t>ksh</a:t>
            </a:r>
            <a:r>
              <a:rPr lang="en-US" dirty="0"/>
              <a:t>, extends this to include array variables. </a:t>
            </a:r>
          </a:p>
          <a:p>
            <a:r>
              <a:rPr lang="en-US" dirty="0"/>
              <a:t>Version 2.0 and later of the </a:t>
            </a:r>
            <a:r>
              <a:rPr lang="en-US" dirty="0" err="1"/>
              <a:t>Bourne</a:t>
            </a:r>
            <a:r>
              <a:rPr lang="en-US" dirty="0"/>
              <a:t> Again shell, bash, also support array variables.</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30704705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p:txBody>
          <a:bodyPr>
            <a:normAutofit fontScale="92500" lnSpcReduction="20000"/>
          </a:bodyPr>
          <a:lstStyle/>
          <a:p>
            <a:r>
              <a:rPr lang="en-IN" b="1" dirty="0">
                <a:solidFill>
                  <a:srgbClr val="FF0000"/>
                </a:solidFill>
              </a:rPr>
              <a:t>Array Variables</a:t>
            </a:r>
          </a:p>
          <a:p>
            <a:r>
              <a:rPr lang="en-US" dirty="0"/>
              <a:t>The simplest method of creating an array variable is to assign a value to one of its indices. </a:t>
            </a:r>
          </a:p>
          <a:p>
            <a:r>
              <a:rPr lang="en-US" dirty="0"/>
              <a:t>This is expressed as follows:</a:t>
            </a:r>
          </a:p>
          <a:p>
            <a:r>
              <a:rPr lang="en-US" dirty="0"/>
              <a:t>name[index]=value</a:t>
            </a:r>
          </a:p>
          <a:p>
            <a:r>
              <a:rPr lang="en-US" dirty="0"/>
              <a:t>Here name is the name of the array, index is the index of the item in the array that you want to set, and value is the value you want to set for that item.</a:t>
            </a:r>
          </a:p>
          <a:p>
            <a:r>
              <a:rPr lang="en-US" dirty="0"/>
              <a:t>As an example, the following commands</a:t>
            </a:r>
          </a:p>
          <a:p>
            <a:pPr lvl="1"/>
            <a:r>
              <a:rPr lang="en-US" dirty="0"/>
              <a:t>$ FRUIT[0]=apple</a:t>
            </a:r>
          </a:p>
          <a:p>
            <a:pPr lvl="1"/>
            <a:r>
              <a:rPr lang="en-US" dirty="0"/>
              <a:t>$ FRUIT[1]=banana</a:t>
            </a:r>
          </a:p>
          <a:p>
            <a:pPr lvl="1"/>
            <a:r>
              <a:rPr lang="en-US" dirty="0"/>
              <a:t>$ FRUIT[2]=orange</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133926019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p:txBody>
          <a:bodyPr>
            <a:normAutofit/>
          </a:bodyPr>
          <a:lstStyle/>
          <a:p>
            <a:r>
              <a:rPr lang="en-IN" b="1" dirty="0">
                <a:solidFill>
                  <a:srgbClr val="FF0000"/>
                </a:solidFill>
              </a:rPr>
              <a:t>Array Variables</a:t>
            </a:r>
          </a:p>
          <a:p>
            <a:r>
              <a:rPr lang="en-US" dirty="0"/>
              <a:t>set the values of the first three items in the array named FRUIT. </a:t>
            </a:r>
          </a:p>
          <a:p>
            <a:r>
              <a:rPr lang="en-US" dirty="0"/>
              <a:t>You could do the same thing with scalar variables as follows:</a:t>
            </a:r>
          </a:p>
          <a:p>
            <a:pPr lvl="1"/>
            <a:r>
              <a:rPr lang="en-US" dirty="0"/>
              <a:t>$ FRUIT_0=apple</a:t>
            </a:r>
          </a:p>
          <a:p>
            <a:pPr lvl="1"/>
            <a:r>
              <a:rPr lang="en-US" dirty="0"/>
              <a:t>$ FRUIT_1=banana</a:t>
            </a:r>
          </a:p>
          <a:p>
            <a:pPr lvl="1"/>
            <a:r>
              <a:rPr lang="en-US" dirty="0"/>
              <a:t>$ FRUIT_2=orange</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2700261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IN" dirty="0"/>
              <a:t>File Permissions</a:t>
            </a:r>
          </a:p>
          <a:p>
            <a:r>
              <a:rPr lang="en-IN" dirty="0"/>
              <a:t>Unix Environment Commands</a:t>
            </a:r>
          </a:p>
          <a:p>
            <a:r>
              <a:rPr lang="en-IN" dirty="0"/>
              <a:t>Java Basic Utilities</a:t>
            </a:r>
          </a:p>
          <a:p>
            <a:r>
              <a:rPr lang="en-IN" dirty="0"/>
              <a:t>Unix Pipes and Filters</a:t>
            </a:r>
          </a:p>
          <a:p>
            <a:r>
              <a:rPr lang="en-IN" dirty="0"/>
              <a:t>Grep Command</a:t>
            </a:r>
          </a:p>
          <a:p>
            <a:r>
              <a:rPr lang="en-IN" dirty="0"/>
              <a:t>Unix Process Management</a:t>
            </a:r>
          </a:p>
          <a:p>
            <a:r>
              <a:rPr lang="en-IN" dirty="0"/>
              <a:t>Ping, FTP utility</a:t>
            </a:r>
          </a:p>
          <a:p>
            <a:endParaRPr lang="en-IN" dirty="0"/>
          </a:p>
          <a:p>
            <a:endParaRPr lang="en-IN" dirty="0"/>
          </a:p>
        </p:txBody>
      </p:sp>
      <p:sp>
        <p:nvSpPr>
          <p:cNvPr id="3" name="Title 2"/>
          <p:cNvSpPr>
            <a:spLocks noGrp="1"/>
          </p:cNvSpPr>
          <p:nvPr>
            <p:ph type="title"/>
          </p:nvPr>
        </p:nvSpPr>
        <p:spPr/>
        <p:txBody>
          <a:bodyPr/>
          <a:lstStyle/>
          <a:p>
            <a:r>
              <a:rPr lang="en-US" dirty="0"/>
              <a:t>Unix</a:t>
            </a:r>
            <a:endParaRPr lang="en-IN" dirty="0"/>
          </a:p>
        </p:txBody>
      </p:sp>
    </p:spTree>
    <p:extLst>
      <p:ext uri="{BB962C8B-B14F-4D97-AF65-F5344CB8AC3E}">
        <p14:creationId xmlns:p14="http://schemas.microsoft.com/office/powerpoint/2010/main" val="3026581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B386C-BB63-4BD2-9895-EF810D11D0AD}"/>
              </a:ext>
            </a:extLst>
          </p:cNvPr>
          <p:cNvSpPr>
            <a:spLocks noGrp="1"/>
          </p:cNvSpPr>
          <p:nvPr>
            <p:ph sz="quarter" idx="12"/>
          </p:nvPr>
        </p:nvSpPr>
        <p:spPr/>
        <p:txBody>
          <a:bodyPr>
            <a:normAutofit fontScale="85000" lnSpcReduction="20000"/>
          </a:bodyPr>
          <a:lstStyle/>
          <a:p>
            <a:r>
              <a:rPr lang="en-US" dirty="0"/>
              <a:t>In 1969, Ken Thompson, one of the Bell Labs researchers involved in the Multics project, wrote a game for the GE computer called Space Travel. </a:t>
            </a:r>
          </a:p>
          <a:p>
            <a:r>
              <a:rPr lang="en-US" dirty="0"/>
              <a:t>This game simulated the solar system and a space ship. </a:t>
            </a:r>
          </a:p>
          <a:p>
            <a:r>
              <a:rPr lang="en-US" dirty="0"/>
              <a:t>Thompson found that the game ran jerkily on the GE machine and was costly-approximately $75 per run! With help from Dennis Ritchie, Thompson rewrote the game to run on a spare DEC PDP-7.</a:t>
            </a:r>
          </a:p>
          <a:p>
            <a:r>
              <a:rPr lang="en-US" dirty="0"/>
              <a:t>This initial experience gave him the opportunity to write a new operating system on the PDP-7, using the structure of a file system Thompson, Ritchie, and Rudd </a:t>
            </a:r>
            <a:r>
              <a:rPr lang="en-US" dirty="0" err="1"/>
              <a:t>Canaday</a:t>
            </a:r>
            <a:r>
              <a:rPr lang="en-US" dirty="0"/>
              <a:t> had designed.</a:t>
            </a:r>
          </a:p>
          <a:p>
            <a:r>
              <a:rPr lang="en-US" dirty="0"/>
              <a:t>Thompson, Ritchie, and their colleagues created a multitasking operating system, including a file system, a command interpreter, and some utilities for the PDP-7.</a:t>
            </a:r>
            <a:endParaRPr lang="en-IN" dirty="0"/>
          </a:p>
        </p:txBody>
      </p:sp>
      <p:sp>
        <p:nvSpPr>
          <p:cNvPr id="3" name="Title 2">
            <a:extLst>
              <a:ext uri="{FF2B5EF4-FFF2-40B4-BE49-F238E27FC236}">
                <a16:creationId xmlns:a16="http://schemas.microsoft.com/office/drawing/2014/main" id="{9DD59930-A229-4C01-9DE3-FADF430B9FAA}"/>
              </a:ext>
            </a:extLst>
          </p:cNvPr>
          <p:cNvSpPr>
            <a:spLocks noGrp="1"/>
          </p:cNvSpPr>
          <p:nvPr>
            <p:ph type="title"/>
          </p:nvPr>
        </p:nvSpPr>
        <p:spPr/>
        <p:txBody>
          <a:bodyPr/>
          <a:lstStyle/>
          <a:p>
            <a:r>
              <a:rPr lang="en-US" dirty="0"/>
              <a:t>The Birth of the UNIX System</a:t>
            </a:r>
            <a:endParaRPr lang="en-IN" dirty="0"/>
          </a:p>
        </p:txBody>
      </p:sp>
    </p:spTree>
    <p:extLst>
      <p:ext uri="{BB962C8B-B14F-4D97-AF65-F5344CB8AC3E}">
        <p14:creationId xmlns:p14="http://schemas.microsoft.com/office/powerpoint/2010/main" val="33150252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fontScale="77500" lnSpcReduction="20000"/>
          </a:bodyPr>
          <a:lstStyle/>
          <a:p>
            <a:r>
              <a:rPr lang="en-IN" b="1" dirty="0">
                <a:solidFill>
                  <a:srgbClr val="FF0000"/>
                </a:solidFill>
              </a:rPr>
              <a:t>Array Variables</a:t>
            </a:r>
          </a:p>
          <a:p>
            <a:r>
              <a:rPr lang="en-US" dirty="0"/>
              <a:t>If an array variable with the same name as a scalar variable is defined, the value of the scalar variable becomes the value of the element of the array at index 0. </a:t>
            </a:r>
          </a:p>
          <a:p>
            <a:r>
              <a:rPr lang="en-US" dirty="0"/>
              <a:t>For example, if the following commands are executed</a:t>
            </a:r>
          </a:p>
          <a:p>
            <a:pPr lvl="1"/>
            <a:r>
              <a:rPr lang="en-US" dirty="0"/>
              <a:t>$ FRUIT=apple</a:t>
            </a:r>
          </a:p>
          <a:p>
            <a:pPr lvl="1"/>
            <a:r>
              <a:rPr lang="en-US" dirty="0"/>
              <a:t>$ FRUIT[1]=peach</a:t>
            </a:r>
          </a:p>
          <a:p>
            <a:r>
              <a:rPr lang="en-US" dirty="0"/>
              <a:t>the element FRUIT has the value apple. </a:t>
            </a:r>
          </a:p>
          <a:p>
            <a:r>
              <a:rPr lang="en-US" dirty="0"/>
              <a:t>At this point any accesses to the scalar variable FRUIT are treated like an access to the array item FRUIT[0].</a:t>
            </a:r>
          </a:p>
          <a:p>
            <a:r>
              <a:rPr lang="en-US" dirty="0"/>
              <a:t>The second form of array initialization is used to set multiple elements at once. In </a:t>
            </a:r>
            <a:r>
              <a:rPr lang="en-US" dirty="0" err="1"/>
              <a:t>ksh</a:t>
            </a:r>
            <a:r>
              <a:rPr lang="en-US" dirty="0"/>
              <a:t>, this is done as follows:</a:t>
            </a:r>
          </a:p>
          <a:p>
            <a:pPr lvl="1"/>
            <a:r>
              <a:rPr lang="en-US" dirty="0"/>
              <a:t>set -A name value1 value2 ... </a:t>
            </a:r>
            <a:r>
              <a:rPr lang="en-US" dirty="0" err="1"/>
              <a:t>valuen</a:t>
            </a:r>
            <a:endParaRPr lang="en-US" dirty="0"/>
          </a:p>
          <a:p>
            <a:r>
              <a:rPr lang="en-US" dirty="0"/>
              <a:t>In bash, the multiple elements are set as follows:</a:t>
            </a:r>
          </a:p>
          <a:p>
            <a:r>
              <a:rPr lang="en-US" b="1" dirty="0" err="1">
                <a:solidFill>
                  <a:srgbClr val="FF0000"/>
                </a:solidFill>
              </a:rPr>
              <a:t>myarray</a:t>
            </a:r>
            <a:r>
              <a:rPr lang="en-US" b="1" dirty="0">
                <a:solidFill>
                  <a:srgbClr val="FF0000"/>
                </a:solidFill>
              </a:rPr>
              <a:t>=([0]=</a:t>
            </a:r>
            <a:r>
              <a:rPr lang="en-US" b="1" dirty="0" err="1">
                <a:solidFill>
                  <a:srgbClr val="FF0000"/>
                </a:solidFill>
              </a:rPr>
              <a:t>derri</a:t>
            </a:r>
            <a:r>
              <a:rPr lang="en-US" b="1" dirty="0">
                <a:solidFill>
                  <a:srgbClr val="FF0000"/>
                </a:solidFill>
              </a:rPr>
              <a:t> [3]=gene [2]=mike [1]=terry)</a:t>
            </a:r>
            <a:endParaRPr lang="en-IN" b="1" dirty="0">
              <a:solidFill>
                <a:srgbClr val="FF0000"/>
              </a:solidFill>
            </a:endParaRPr>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124335889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lnSpcReduction="10000"/>
          </a:bodyPr>
          <a:lstStyle/>
          <a:p>
            <a:r>
              <a:rPr lang="en-IN" b="1" dirty="0">
                <a:solidFill>
                  <a:srgbClr val="FF0000"/>
                </a:solidFill>
              </a:rPr>
              <a:t>Array Variables</a:t>
            </a:r>
          </a:p>
          <a:p>
            <a:r>
              <a:rPr lang="en-US" dirty="0"/>
              <a:t>Here, name is the name of the array and the values, 1 to n, are the values of the items to be set. </a:t>
            </a:r>
          </a:p>
          <a:p>
            <a:r>
              <a:rPr lang="en-US" dirty="0"/>
              <a:t>When setting multiple elements at once, both </a:t>
            </a:r>
            <a:r>
              <a:rPr lang="en-US" dirty="0" err="1"/>
              <a:t>ksh</a:t>
            </a:r>
            <a:r>
              <a:rPr lang="en-US" dirty="0"/>
              <a:t> and bash use consecutive array indices beginning at 0. </a:t>
            </a:r>
          </a:p>
          <a:p>
            <a:r>
              <a:rPr lang="en-US" dirty="0"/>
              <a:t>For example the </a:t>
            </a:r>
            <a:r>
              <a:rPr lang="en-US" dirty="0" err="1"/>
              <a:t>ksh</a:t>
            </a:r>
            <a:r>
              <a:rPr lang="en-US" dirty="0"/>
              <a:t> command</a:t>
            </a:r>
          </a:p>
          <a:p>
            <a:pPr lvl="1"/>
            <a:r>
              <a:rPr lang="en-US" dirty="0"/>
              <a:t>$ set -A band </a:t>
            </a:r>
            <a:r>
              <a:rPr lang="en-US" dirty="0" err="1"/>
              <a:t>derri</a:t>
            </a:r>
            <a:r>
              <a:rPr lang="en-US" dirty="0"/>
              <a:t> terry mike gene</a:t>
            </a:r>
          </a:p>
          <a:p>
            <a:r>
              <a:rPr lang="en-US" dirty="0"/>
              <a:t>or the bash command</a:t>
            </a:r>
          </a:p>
          <a:p>
            <a:pPr lvl="1"/>
            <a:r>
              <a:rPr lang="en-US" dirty="0"/>
              <a:t>$ band =([0]=</a:t>
            </a:r>
            <a:r>
              <a:rPr lang="en-US" dirty="0" err="1"/>
              <a:t>derri</a:t>
            </a:r>
            <a:r>
              <a:rPr lang="en-US" dirty="0"/>
              <a:t> [3]=gene [2]=mike [1]=terry)</a:t>
            </a:r>
          </a:p>
          <a:p>
            <a:pPr lvl="1"/>
            <a:r>
              <a:rPr lang="en-US" dirty="0"/>
              <a:t>is equivalent to the following commands:</a:t>
            </a:r>
          </a:p>
          <a:p>
            <a:pPr lvl="1"/>
            <a:r>
              <a:rPr lang="en-US" dirty="0"/>
              <a:t>$ band[0]=</a:t>
            </a:r>
            <a:r>
              <a:rPr lang="en-US" dirty="0" err="1"/>
              <a:t>derri</a:t>
            </a:r>
            <a:endParaRPr lang="en-US" dirty="0"/>
          </a:p>
          <a:p>
            <a:pPr lvl="1"/>
            <a:r>
              <a:rPr lang="en-US" dirty="0"/>
              <a:t>$ band[1]=terry</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235715887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fontScale="85000" lnSpcReduction="20000"/>
          </a:bodyPr>
          <a:lstStyle/>
          <a:p>
            <a:r>
              <a:rPr lang="en-US" b="1" dirty="0">
                <a:solidFill>
                  <a:srgbClr val="FF0000"/>
                </a:solidFill>
              </a:rPr>
              <a:t>Accessing Array Values</a:t>
            </a:r>
          </a:p>
          <a:p>
            <a:r>
              <a:rPr lang="en-US" dirty="0"/>
              <a:t>After you have set any array variable, you access it as follows:</a:t>
            </a:r>
          </a:p>
          <a:p>
            <a:pPr lvl="1"/>
            <a:r>
              <a:rPr lang="en-US" dirty="0"/>
              <a:t>${name[index]}</a:t>
            </a:r>
          </a:p>
          <a:p>
            <a:r>
              <a:rPr lang="en-US" dirty="0"/>
              <a:t>Here name is the name of the array, and index is the index that interests us. </a:t>
            </a:r>
          </a:p>
          <a:p>
            <a:r>
              <a:rPr lang="en-US" dirty="0"/>
              <a:t>For example, if the array FRUIT was initialized as given previously, the command</a:t>
            </a:r>
          </a:p>
          <a:p>
            <a:pPr lvl="1"/>
            <a:r>
              <a:rPr lang="en-US" dirty="0"/>
              <a:t>$ echo ${FRUIT[2]}</a:t>
            </a:r>
          </a:p>
          <a:p>
            <a:r>
              <a:rPr lang="en-US" dirty="0"/>
              <a:t>produces the following output:</a:t>
            </a:r>
          </a:p>
          <a:p>
            <a:pPr lvl="1"/>
            <a:r>
              <a:rPr lang="en-US" dirty="0"/>
              <a:t>orange</a:t>
            </a:r>
          </a:p>
          <a:p>
            <a:r>
              <a:rPr lang="en-US" dirty="0"/>
              <a:t>You can access all the items in an array in one of the following ways:</a:t>
            </a:r>
          </a:p>
          <a:p>
            <a:pPr lvl="1"/>
            <a:r>
              <a:rPr lang="en-US" dirty="0"/>
              <a:t>${name[*]}</a:t>
            </a:r>
          </a:p>
          <a:p>
            <a:pPr lvl="1"/>
            <a:r>
              <a:rPr lang="en-US" dirty="0"/>
              <a:t>${name[@]}</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25211082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fontScale="77500" lnSpcReduction="20000"/>
          </a:bodyPr>
          <a:lstStyle/>
          <a:p>
            <a:r>
              <a:rPr lang="en-US" b="1" dirty="0">
                <a:solidFill>
                  <a:srgbClr val="FF0000"/>
                </a:solidFill>
              </a:rPr>
              <a:t>Accessing Array Values</a:t>
            </a:r>
          </a:p>
          <a:p>
            <a:pPr algn="l"/>
            <a:r>
              <a:rPr lang="en-US" sz="2800" b="0" i="0" u="none" strike="noStrike" baseline="0" dirty="0">
                <a:solidFill>
                  <a:srgbClr val="000000"/>
                </a:solidFill>
                <a:latin typeface="Arial" panose="020B0604020202020204" pitchFamily="34" charset="0"/>
              </a:rPr>
              <a:t>Here </a:t>
            </a:r>
            <a:r>
              <a:rPr lang="en-US" sz="2800" b="0" i="1" u="none" strike="noStrike" baseline="0" dirty="0">
                <a:solidFill>
                  <a:srgbClr val="006666"/>
                </a:solidFill>
                <a:latin typeface="CourierNew,Italic"/>
              </a:rPr>
              <a:t>name </a:t>
            </a:r>
            <a:r>
              <a:rPr lang="en-US" sz="2800" b="0" i="0" u="none" strike="noStrike" baseline="0" dirty="0">
                <a:solidFill>
                  <a:srgbClr val="000000"/>
                </a:solidFill>
                <a:latin typeface="Arial" panose="020B0604020202020204" pitchFamily="34" charset="0"/>
              </a:rPr>
              <a:t>is the name of the array you are interested in. If the </a:t>
            </a:r>
            <a:r>
              <a:rPr lang="en-US" sz="2800" b="0" i="0" u="none" strike="noStrike" baseline="0" dirty="0">
                <a:solidFill>
                  <a:srgbClr val="006666"/>
                </a:solidFill>
                <a:latin typeface="CourierNew"/>
              </a:rPr>
              <a:t>FRUIT </a:t>
            </a:r>
            <a:r>
              <a:rPr lang="en-US" sz="2800" b="0" i="0" u="none" strike="noStrike" baseline="0" dirty="0">
                <a:solidFill>
                  <a:srgbClr val="000000"/>
                </a:solidFill>
                <a:latin typeface="Arial" panose="020B0604020202020204" pitchFamily="34" charset="0"/>
              </a:rPr>
              <a:t>array is initialized as given </a:t>
            </a:r>
            <a:r>
              <a:rPr lang="en-IN" sz="2800" b="0" i="0" u="none" strike="noStrike" baseline="0" dirty="0">
                <a:solidFill>
                  <a:srgbClr val="000000"/>
                </a:solidFill>
                <a:latin typeface="Arial" panose="020B0604020202020204" pitchFamily="34" charset="0"/>
              </a:rPr>
              <a:t>previously, the command</a:t>
            </a:r>
          </a:p>
          <a:p>
            <a:pPr algn="l"/>
            <a:r>
              <a:rPr lang="en-IN" sz="2800" b="0" i="0" u="none" strike="noStrike" baseline="0" dirty="0">
                <a:solidFill>
                  <a:srgbClr val="006666"/>
                </a:solidFill>
                <a:latin typeface="CourierNew"/>
              </a:rPr>
              <a:t>$ echo ${FRUIT[*]}</a:t>
            </a:r>
          </a:p>
          <a:p>
            <a:pPr algn="l"/>
            <a:r>
              <a:rPr lang="en-IN" sz="2800" b="0" i="0" u="none" strike="noStrike" baseline="0" dirty="0">
                <a:solidFill>
                  <a:srgbClr val="000000"/>
                </a:solidFill>
                <a:latin typeface="Arial" panose="020B0604020202020204" pitchFamily="34" charset="0"/>
              </a:rPr>
              <a:t>produces the following output:</a:t>
            </a:r>
          </a:p>
          <a:p>
            <a:pPr algn="l"/>
            <a:r>
              <a:rPr lang="en-IN" sz="2800" b="0" i="0" u="none" strike="noStrike" baseline="0" dirty="0">
                <a:solidFill>
                  <a:srgbClr val="006666"/>
                </a:solidFill>
                <a:latin typeface="CourierNew"/>
              </a:rPr>
              <a:t>apple banana orange</a:t>
            </a:r>
          </a:p>
          <a:p>
            <a:pPr algn="l"/>
            <a:r>
              <a:rPr lang="en-US" sz="2800" b="0" i="0" u="none" strike="noStrike" baseline="0" dirty="0">
                <a:solidFill>
                  <a:srgbClr val="000000"/>
                </a:solidFill>
                <a:latin typeface="Arial" panose="020B0604020202020204" pitchFamily="34" charset="0"/>
              </a:rPr>
              <a:t>If any of the array items hold values with spaces, this form of array access will not work and will need to use the second form.</a:t>
            </a:r>
          </a:p>
          <a:p>
            <a:pPr algn="l"/>
            <a:r>
              <a:rPr lang="en-US" sz="2800" b="0" i="0" u="none" strike="noStrike" baseline="0" dirty="0">
                <a:solidFill>
                  <a:srgbClr val="000000"/>
                </a:solidFill>
                <a:latin typeface="Arial" panose="020B0604020202020204" pitchFamily="34" charset="0"/>
              </a:rPr>
              <a:t>The second form quotes all the array entries so that embedded spaces are preserved.</a:t>
            </a:r>
          </a:p>
          <a:p>
            <a:pPr algn="l"/>
            <a:r>
              <a:rPr lang="en-US" sz="2800" b="0" i="0" u="none" strike="noStrike" baseline="0" dirty="0">
                <a:solidFill>
                  <a:srgbClr val="000000"/>
                </a:solidFill>
                <a:latin typeface="Arial" panose="020B0604020202020204" pitchFamily="34" charset="0"/>
              </a:rPr>
              <a:t>For example, define the following array item:</a:t>
            </a:r>
          </a:p>
          <a:p>
            <a:pPr algn="l"/>
            <a:r>
              <a:rPr lang="en-IN" sz="2800" b="0" i="0" u="none" strike="noStrike" baseline="0" dirty="0">
                <a:solidFill>
                  <a:srgbClr val="006666"/>
                </a:solidFill>
                <a:latin typeface="CourierNew"/>
              </a:rPr>
              <a:t>FRUIT[3]="passion fruit"</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197150075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a:bodyPr>
          <a:lstStyle/>
          <a:p>
            <a:r>
              <a:rPr lang="en-US" b="1" dirty="0">
                <a:solidFill>
                  <a:srgbClr val="FF0000"/>
                </a:solidFill>
              </a:rPr>
              <a:t>Accessing Array Values</a:t>
            </a:r>
          </a:p>
          <a:p>
            <a:pPr algn="l"/>
            <a:r>
              <a:rPr lang="en-US" sz="2800" b="0" i="0" u="none" strike="noStrike" baseline="0" dirty="0">
                <a:solidFill>
                  <a:srgbClr val="000000"/>
                </a:solidFill>
                <a:latin typeface="Arial" panose="020B0604020202020204" pitchFamily="34" charset="0"/>
              </a:rPr>
              <a:t>Assuming that FRUIT is defined as given previously, accessing the entire array using the following command</a:t>
            </a:r>
          </a:p>
          <a:p>
            <a:pPr algn="l"/>
            <a:r>
              <a:rPr lang="en-US" sz="2800" b="0" i="0" u="none" strike="noStrike" baseline="0" dirty="0">
                <a:solidFill>
                  <a:srgbClr val="000000"/>
                </a:solidFill>
                <a:latin typeface="Arial" panose="020B0604020202020204" pitchFamily="34" charset="0"/>
              </a:rPr>
              <a:t>$ echo ${FRUIT[*]}</a:t>
            </a:r>
          </a:p>
          <a:p>
            <a:pPr algn="l"/>
            <a:r>
              <a:rPr lang="en-US" sz="2800" b="0" i="0" u="none" strike="noStrike" baseline="0" dirty="0">
                <a:solidFill>
                  <a:srgbClr val="000000"/>
                </a:solidFill>
                <a:latin typeface="Arial" panose="020B0604020202020204" pitchFamily="34" charset="0"/>
              </a:rPr>
              <a:t>results in five items, not four:</a:t>
            </a:r>
          </a:p>
          <a:p>
            <a:pPr algn="l"/>
            <a:r>
              <a:rPr lang="en-US" sz="2800" b="0" i="0" u="none" strike="noStrike" baseline="0" dirty="0">
                <a:solidFill>
                  <a:srgbClr val="000000"/>
                </a:solidFill>
                <a:latin typeface="Arial" panose="020B0604020202020204" pitchFamily="34" charset="0"/>
              </a:rPr>
              <a:t>apple banana orange passion fruit</a:t>
            </a:r>
          </a:p>
          <a:p>
            <a:pPr algn="l"/>
            <a:r>
              <a:rPr lang="en-US" sz="2800" b="0" i="0" u="none" strike="noStrike" baseline="0" dirty="0">
                <a:solidFill>
                  <a:srgbClr val="000000"/>
                </a:solidFill>
                <a:latin typeface="Arial" panose="020B0604020202020204" pitchFamily="34" charset="0"/>
              </a:rPr>
              <a:t>Commands accessing FRUIT using this form of array access get five values, with passion and fruit treated as separate items.</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334579906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a:bodyPr>
          <a:lstStyle/>
          <a:p>
            <a:r>
              <a:rPr lang="en-US" b="1" dirty="0">
                <a:solidFill>
                  <a:srgbClr val="FF0000"/>
                </a:solidFill>
              </a:rPr>
              <a:t>Accessing Array Values</a:t>
            </a:r>
          </a:p>
          <a:p>
            <a:pPr algn="l"/>
            <a:r>
              <a:rPr lang="en-US" sz="2800" b="0" i="0" u="none" strike="noStrike" baseline="0" dirty="0">
                <a:solidFill>
                  <a:srgbClr val="000000"/>
                </a:solidFill>
                <a:latin typeface="Arial" panose="020B0604020202020204" pitchFamily="34" charset="0"/>
              </a:rPr>
              <a:t>To get only four items, you have to use the following form:</a:t>
            </a:r>
          </a:p>
          <a:p>
            <a:pPr algn="l"/>
            <a:r>
              <a:rPr lang="en-US" sz="2800" b="0" i="0" u="none" strike="noStrike" baseline="0" dirty="0">
                <a:solidFill>
                  <a:srgbClr val="000000"/>
                </a:solidFill>
                <a:latin typeface="Arial" panose="020B0604020202020204" pitchFamily="34" charset="0"/>
              </a:rPr>
              <a:t>$ echo ${FRUIT[@]}</a:t>
            </a:r>
          </a:p>
          <a:p>
            <a:pPr algn="l"/>
            <a:r>
              <a:rPr lang="en-US" sz="2800" b="0" i="0" u="none" strike="noStrike" baseline="0" dirty="0">
                <a:solidFill>
                  <a:srgbClr val="000000"/>
                </a:solidFill>
                <a:latin typeface="Arial" panose="020B0604020202020204" pitchFamily="34" charset="0"/>
              </a:rPr>
              <a:t>The output from this command looks similar to the previous commands:</a:t>
            </a:r>
          </a:p>
          <a:p>
            <a:pPr algn="l"/>
            <a:r>
              <a:rPr lang="en-US" sz="2800" b="0" i="0" u="none" strike="noStrike" baseline="0" dirty="0">
                <a:solidFill>
                  <a:srgbClr val="000000"/>
                </a:solidFill>
                <a:latin typeface="Arial" panose="020B0604020202020204" pitchFamily="34" charset="0"/>
              </a:rPr>
              <a:t>apple banana orange passion fruit</a:t>
            </a:r>
          </a:p>
          <a:p>
            <a:pPr algn="l"/>
            <a:r>
              <a:rPr lang="en-US" sz="2800" b="0" i="0" u="none" strike="noStrike" baseline="0" dirty="0">
                <a:solidFill>
                  <a:srgbClr val="000000"/>
                </a:solidFill>
                <a:latin typeface="Arial" panose="020B0604020202020204" pitchFamily="34" charset="0"/>
              </a:rPr>
              <a:t>but the commands see only four items because the shell quotes the last item as passion fruit.</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406572803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pic>
        <p:nvPicPr>
          <p:cNvPr id="9" name="Picture 8">
            <a:extLst>
              <a:ext uri="{FF2B5EF4-FFF2-40B4-BE49-F238E27FC236}">
                <a16:creationId xmlns:a16="http://schemas.microsoft.com/office/drawing/2014/main" id="{D38DC680-F9A8-526E-BE39-A4A695A9E629}"/>
              </a:ext>
            </a:extLst>
          </p:cNvPr>
          <p:cNvPicPr>
            <a:picLocks noChangeAspect="1"/>
          </p:cNvPicPr>
          <p:nvPr/>
        </p:nvPicPr>
        <p:blipFill>
          <a:blip r:embed="rId2"/>
          <a:stretch>
            <a:fillRect/>
          </a:stretch>
        </p:blipFill>
        <p:spPr>
          <a:xfrm>
            <a:off x="609599" y="1981200"/>
            <a:ext cx="8001847" cy="2971800"/>
          </a:xfrm>
          <a:prstGeom prst="rect">
            <a:avLst/>
          </a:prstGeom>
        </p:spPr>
      </p:pic>
    </p:spTree>
    <p:extLst>
      <p:ext uri="{BB962C8B-B14F-4D97-AF65-F5344CB8AC3E}">
        <p14:creationId xmlns:p14="http://schemas.microsoft.com/office/powerpoint/2010/main" val="177736761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pic>
        <p:nvPicPr>
          <p:cNvPr id="6" name="Picture 5">
            <a:extLst>
              <a:ext uri="{FF2B5EF4-FFF2-40B4-BE49-F238E27FC236}">
                <a16:creationId xmlns:a16="http://schemas.microsoft.com/office/drawing/2014/main" id="{A5B22431-3E70-35A9-948D-B2DD6BB96801}"/>
              </a:ext>
            </a:extLst>
          </p:cNvPr>
          <p:cNvPicPr>
            <a:picLocks noChangeAspect="1"/>
          </p:cNvPicPr>
          <p:nvPr/>
        </p:nvPicPr>
        <p:blipFill>
          <a:blip r:embed="rId2"/>
          <a:stretch>
            <a:fillRect/>
          </a:stretch>
        </p:blipFill>
        <p:spPr>
          <a:xfrm>
            <a:off x="1295400" y="1524000"/>
            <a:ext cx="6248400" cy="5003462"/>
          </a:xfrm>
          <a:prstGeom prst="rect">
            <a:avLst/>
          </a:prstGeom>
        </p:spPr>
      </p:pic>
    </p:spTree>
    <p:extLst>
      <p:ext uri="{BB962C8B-B14F-4D97-AF65-F5344CB8AC3E}">
        <p14:creationId xmlns:p14="http://schemas.microsoft.com/office/powerpoint/2010/main" val="115206294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pic>
        <p:nvPicPr>
          <p:cNvPr id="5" name="Picture 4">
            <a:extLst>
              <a:ext uri="{FF2B5EF4-FFF2-40B4-BE49-F238E27FC236}">
                <a16:creationId xmlns:a16="http://schemas.microsoft.com/office/drawing/2014/main" id="{6C9E46CB-009C-8B80-CB7E-95810E62A30F}"/>
              </a:ext>
            </a:extLst>
          </p:cNvPr>
          <p:cNvPicPr>
            <a:picLocks noChangeAspect="1"/>
          </p:cNvPicPr>
          <p:nvPr/>
        </p:nvPicPr>
        <p:blipFill>
          <a:blip r:embed="rId2"/>
          <a:stretch>
            <a:fillRect/>
          </a:stretch>
        </p:blipFill>
        <p:spPr>
          <a:xfrm>
            <a:off x="1143000" y="2133600"/>
            <a:ext cx="6820239" cy="3124200"/>
          </a:xfrm>
          <a:prstGeom prst="rect">
            <a:avLst/>
          </a:prstGeom>
        </p:spPr>
      </p:pic>
    </p:spTree>
    <p:extLst>
      <p:ext uri="{BB962C8B-B14F-4D97-AF65-F5344CB8AC3E}">
        <p14:creationId xmlns:p14="http://schemas.microsoft.com/office/powerpoint/2010/main" val="13071108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fontScale="85000" lnSpcReduction="20000"/>
          </a:bodyPr>
          <a:lstStyle/>
          <a:p>
            <a:r>
              <a:rPr lang="en-US" b="1" dirty="0">
                <a:solidFill>
                  <a:srgbClr val="FF0000"/>
                </a:solidFill>
              </a:rPr>
              <a:t>Read-only Variables</a:t>
            </a:r>
          </a:p>
          <a:p>
            <a:r>
              <a:rPr lang="en-US" dirty="0"/>
              <a:t>The shell provides a way to mark variables as read-only by using the </a:t>
            </a:r>
            <a:r>
              <a:rPr lang="en-US" dirty="0" err="1"/>
              <a:t>readonly</a:t>
            </a:r>
            <a:r>
              <a:rPr lang="en-US" dirty="0"/>
              <a:t> command. </a:t>
            </a:r>
          </a:p>
          <a:p>
            <a:r>
              <a:rPr lang="en-US" dirty="0"/>
              <a:t>After a variable is marked read-only, its value cannot be changed.</a:t>
            </a:r>
          </a:p>
          <a:p>
            <a:r>
              <a:rPr lang="en-US" dirty="0"/>
              <a:t>Consider the following commands:</a:t>
            </a:r>
          </a:p>
          <a:p>
            <a:r>
              <a:rPr lang="en-US" dirty="0"/>
              <a:t>$ FRUIT=kiwi</a:t>
            </a:r>
          </a:p>
          <a:p>
            <a:r>
              <a:rPr lang="en-US" dirty="0"/>
              <a:t>$ </a:t>
            </a:r>
            <a:r>
              <a:rPr lang="en-US" dirty="0" err="1"/>
              <a:t>readonly</a:t>
            </a:r>
            <a:r>
              <a:rPr lang="en-US" dirty="0"/>
              <a:t> FRUIT</a:t>
            </a:r>
          </a:p>
          <a:p>
            <a:r>
              <a:rPr lang="en-US" dirty="0"/>
              <a:t>$ echo $FRUIT</a:t>
            </a:r>
          </a:p>
          <a:p>
            <a:r>
              <a:rPr lang="en-US" dirty="0"/>
              <a:t>kiwi</a:t>
            </a:r>
          </a:p>
          <a:p>
            <a:r>
              <a:rPr lang="en-US" dirty="0"/>
              <a:t>$ FRUIT=cantaloupe</a:t>
            </a:r>
          </a:p>
          <a:p>
            <a:r>
              <a:rPr lang="en-US" dirty="0"/>
              <a:t>The last command results in an error message:</a:t>
            </a:r>
          </a:p>
          <a:p>
            <a:r>
              <a:rPr lang="en-US" dirty="0"/>
              <a:t>/bin/</a:t>
            </a:r>
            <a:r>
              <a:rPr lang="en-US" dirty="0" err="1"/>
              <a:t>sh</a:t>
            </a:r>
            <a:r>
              <a:rPr lang="en-US" dirty="0"/>
              <a:t>: FRUIT: This variable is read only.</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pic>
        <p:nvPicPr>
          <p:cNvPr id="5" name="Picture 4">
            <a:extLst>
              <a:ext uri="{FF2B5EF4-FFF2-40B4-BE49-F238E27FC236}">
                <a16:creationId xmlns:a16="http://schemas.microsoft.com/office/drawing/2014/main" id="{8A428C46-AC20-0B36-14F1-68FD0D6AC322}"/>
              </a:ext>
            </a:extLst>
          </p:cNvPr>
          <p:cNvPicPr>
            <a:picLocks noChangeAspect="1"/>
          </p:cNvPicPr>
          <p:nvPr/>
        </p:nvPicPr>
        <p:blipFill rotWithShape="1">
          <a:blip r:embed="rId2"/>
          <a:srcRect r="12448"/>
          <a:stretch/>
        </p:blipFill>
        <p:spPr>
          <a:xfrm>
            <a:off x="4191000" y="3429000"/>
            <a:ext cx="4086808" cy="2209800"/>
          </a:xfrm>
          <a:prstGeom prst="rect">
            <a:avLst/>
          </a:prstGeom>
        </p:spPr>
      </p:pic>
    </p:spTree>
    <p:extLst>
      <p:ext uri="{BB962C8B-B14F-4D97-AF65-F5344CB8AC3E}">
        <p14:creationId xmlns:p14="http://schemas.microsoft.com/office/powerpoint/2010/main" val="3479876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B386C-BB63-4BD2-9895-EF810D11D0AD}"/>
              </a:ext>
            </a:extLst>
          </p:cNvPr>
          <p:cNvSpPr>
            <a:spLocks noGrp="1"/>
          </p:cNvSpPr>
          <p:nvPr>
            <p:ph sz="quarter" idx="12"/>
          </p:nvPr>
        </p:nvSpPr>
        <p:spPr/>
        <p:txBody>
          <a:bodyPr>
            <a:normAutofit/>
          </a:bodyPr>
          <a:lstStyle/>
          <a:p>
            <a:r>
              <a:rPr lang="en-US" dirty="0"/>
              <a:t>Because the new multitasking operating system for the PDP-7 could support two simultaneous users, it was humorously called UNICS for the </a:t>
            </a:r>
            <a:r>
              <a:rPr lang="en-US" dirty="0" err="1"/>
              <a:t>Uniplexed</a:t>
            </a:r>
            <a:r>
              <a:rPr lang="en-US" dirty="0"/>
              <a:t> Information and Computing System; the first use of this name is attributed to Brian Kernighan. </a:t>
            </a:r>
          </a:p>
          <a:p>
            <a:r>
              <a:rPr lang="en-US" dirty="0"/>
              <a:t>The name was changed slightly to UNIX in 1970, and that has stuck ever since.</a:t>
            </a:r>
            <a:endParaRPr lang="en-IN" dirty="0"/>
          </a:p>
        </p:txBody>
      </p:sp>
      <p:sp>
        <p:nvSpPr>
          <p:cNvPr id="3" name="Title 2">
            <a:extLst>
              <a:ext uri="{FF2B5EF4-FFF2-40B4-BE49-F238E27FC236}">
                <a16:creationId xmlns:a16="http://schemas.microsoft.com/office/drawing/2014/main" id="{9DD59930-A229-4C01-9DE3-FADF430B9FAA}"/>
              </a:ext>
            </a:extLst>
          </p:cNvPr>
          <p:cNvSpPr>
            <a:spLocks noGrp="1"/>
          </p:cNvSpPr>
          <p:nvPr>
            <p:ph type="title"/>
          </p:nvPr>
        </p:nvSpPr>
        <p:spPr/>
        <p:txBody>
          <a:bodyPr/>
          <a:lstStyle/>
          <a:p>
            <a:r>
              <a:rPr lang="en-US" dirty="0"/>
              <a:t>The Birth of the UNIX System</a:t>
            </a:r>
            <a:endParaRPr lang="en-IN" dirty="0"/>
          </a:p>
        </p:txBody>
      </p:sp>
    </p:spTree>
    <p:extLst>
      <p:ext uri="{BB962C8B-B14F-4D97-AF65-F5344CB8AC3E}">
        <p14:creationId xmlns:p14="http://schemas.microsoft.com/office/powerpoint/2010/main" val="231117449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fontScale="85000" lnSpcReduction="20000"/>
          </a:bodyPr>
          <a:lstStyle/>
          <a:p>
            <a:r>
              <a:rPr lang="en-US" b="1" dirty="0">
                <a:solidFill>
                  <a:srgbClr val="FF0000"/>
                </a:solidFill>
              </a:rPr>
              <a:t>Unsetting Variables</a:t>
            </a:r>
          </a:p>
          <a:p>
            <a:r>
              <a:rPr lang="en-US" dirty="0"/>
              <a:t>Unsetting a variable tells the shell to remove the variable from the list of variables that it tracks.</a:t>
            </a:r>
          </a:p>
          <a:p>
            <a:r>
              <a:rPr lang="en-US" dirty="0"/>
              <a:t>This is like asking the shell to forget a piece of information because it is no longer required.</a:t>
            </a:r>
          </a:p>
          <a:p>
            <a:r>
              <a:rPr lang="en-US" dirty="0"/>
              <a:t>Both scalar and array variables are unset using the unset command:</a:t>
            </a:r>
          </a:p>
          <a:p>
            <a:r>
              <a:rPr lang="en-US" dirty="0"/>
              <a:t>unset name</a:t>
            </a:r>
          </a:p>
          <a:p>
            <a:r>
              <a:rPr lang="en-US" dirty="0"/>
              <a:t>Here name is the name of the variable to unset. </a:t>
            </a:r>
          </a:p>
          <a:p>
            <a:r>
              <a:rPr lang="en-US" dirty="0"/>
              <a:t>For example,</a:t>
            </a:r>
          </a:p>
          <a:p>
            <a:r>
              <a:rPr lang="en-US" dirty="0"/>
              <a:t>unset FRUIT</a:t>
            </a:r>
          </a:p>
          <a:p>
            <a:r>
              <a:rPr lang="en-US" dirty="0"/>
              <a:t>unsets the variable FRUIT.</a:t>
            </a:r>
          </a:p>
          <a:p>
            <a:r>
              <a:rPr lang="en-US" dirty="0"/>
              <a:t>You cannot use the unset command to unset variables that are marked </a:t>
            </a:r>
            <a:r>
              <a:rPr lang="en-US" dirty="0" err="1"/>
              <a:t>readonly</a:t>
            </a:r>
            <a:r>
              <a:rPr lang="en-US" dirty="0"/>
              <a:t>.</a:t>
            </a:r>
          </a:p>
          <a:p>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80927620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23199-AE58-1BC0-53EE-E1F9F6A679B8}"/>
              </a:ext>
            </a:extLst>
          </p:cNvPr>
          <p:cNvSpPr>
            <a:spLocks noGrp="1"/>
          </p:cNvSpPr>
          <p:nvPr>
            <p:ph type="title"/>
          </p:nvPr>
        </p:nvSpPr>
        <p:spPr/>
        <p:txBody>
          <a:bodyPr/>
          <a:lstStyle/>
          <a:p>
            <a:r>
              <a:rPr lang="en-IN" dirty="0"/>
              <a:t>Special Variables</a:t>
            </a:r>
          </a:p>
        </p:txBody>
      </p:sp>
      <p:pic>
        <p:nvPicPr>
          <p:cNvPr id="5" name="Picture 4">
            <a:extLst>
              <a:ext uri="{FF2B5EF4-FFF2-40B4-BE49-F238E27FC236}">
                <a16:creationId xmlns:a16="http://schemas.microsoft.com/office/drawing/2014/main" id="{105A9828-2782-8AC0-6F6D-F9840648CA60}"/>
              </a:ext>
            </a:extLst>
          </p:cNvPr>
          <p:cNvPicPr>
            <a:picLocks noChangeAspect="1"/>
          </p:cNvPicPr>
          <p:nvPr/>
        </p:nvPicPr>
        <p:blipFill>
          <a:blip r:embed="rId2"/>
          <a:stretch>
            <a:fillRect/>
          </a:stretch>
        </p:blipFill>
        <p:spPr>
          <a:xfrm>
            <a:off x="461035" y="1295400"/>
            <a:ext cx="8454366" cy="5314950"/>
          </a:xfrm>
          <a:prstGeom prst="rect">
            <a:avLst/>
          </a:prstGeom>
        </p:spPr>
      </p:pic>
    </p:spTree>
    <p:extLst>
      <p:ext uri="{BB962C8B-B14F-4D97-AF65-F5344CB8AC3E}">
        <p14:creationId xmlns:p14="http://schemas.microsoft.com/office/powerpoint/2010/main" val="26733645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23199-AE58-1BC0-53EE-E1F9F6A679B8}"/>
              </a:ext>
            </a:extLst>
          </p:cNvPr>
          <p:cNvSpPr>
            <a:spLocks noGrp="1"/>
          </p:cNvSpPr>
          <p:nvPr>
            <p:ph type="title"/>
          </p:nvPr>
        </p:nvSpPr>
        <p:spPr/>
        <p:txBody>
          <a:bodyPr/>
          <a:lstStyle/>
          <a:p>
            <a:r>
              <a:rPr lang="en-IN" dirty="0"/>
              <a:t>Special Variables</a:t>
            </a:r>
          </a:p>
        </p:txBody>
      </p:sp>
      <p:pic>
        <p:nvPicPr>
          <p:cNvPr id="4" name="Picture 3">
            <a:extLst>
              <a:ext uri="{FF2B5EF4-FFF2-40B4-BE49-F238E27FC236}">
                <a16:creationId xmlns:a16="http://schemas.microsoft.com/office/drawing/2014/main" id="{427DF8DC-8C1C-9573-121B-27A614828B47}"/>
              </a:ext>
            </a:extLst>
          </p:cNvPr>
          <p:cNvPicPr>
            <a:picLocks noChangeAspect="1"/>
          </p:cNvPicPr>
          <p:nvPr/>
        </p:nvPicPr>
        <p:blipFill>
          <a:blip r:embed="rId2"/>
          <a:stretch>
            <a:fillRect/>
          </a:stretch>
        </p:blipFill>
        <p:spPr>
          <a:xfrm>
            <a:off x="609600" y="1295400"/>
            <a:ext cx="8205261" cy="5181600"/>
          </a:xfrm>
          <a:prstGeom prst="rect">
            <a:avLst/>
          </a:prstGeom>
        </p:spPr>
      </p:pic>
    </p:spTree>
    <p:extLst>
      <p:ext uri="{BB962C8B-B14F-4D97-AF65-F5344CB8AC3E}">
        <p14:creationId xmlns:p14="http://schemas.microsoft.com/office/powerpoint/2010/main" val="369916073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23199-AE58-1BC0-53EE-E1F9F6A679B8}"/>
              </a:ext>
            </a:extLst>
          </p:cNvPr>
          <p:cNvSpPr>
            <a:spLocks noGrp="1"/>
          </p:cNvSpPr>
          <p:nvPr>
            <p:ph type="title"/>
          </p:nvPr>
        </p:nvSpPr>
        <p:spPr/>
        <p:txBody>
          <a:bodyPr/>
          <a:lstStyle/>
          <a:p>
            <a:r>
              <a:rPr lang="en-IN" dirty="0"/>
              <a:t>Special Variables</a:t>
            </a:r>
          </a:p>
        </p:txBody>
      </p:sp>
      <p:pic>
        <p:nvPicPr>
          <p:cNvPr id="5" name="Picture 4">
            <a:extLst>
              <a:ext uri="{FF2B5EF4-FFF2-40B4-BE49-F238E27FC236}">
                <a16:creationId xmlns:a16="http://schemas.microsoft.com/office/drawing/2014/main" id="{AF28CE81-2E22-924C-2EF1-EE16A827F3B4}"/>
              </a:ext>
            </a:extLst>
          </p:cNvPr>
          <p:cNvPicPr>
            <a:picLocks noChangeAspect="1"/>
          </p:cNvPicPr>
          <p:nvPr/>
        </p:nvPicPr>
        <p:blipFill>
          <a:blip r:embed="rId2"/>
          <a:stretch>
            <a:fillRect/>
          </a:stretch>
        </p:blipFill>
        <p:spPr>
          <a:xfrm>
            <a:off x="461035" y="1338843"/>
            <a:ext cx="8454366" cy="5061958"/>
          </a:xfrm>
          <a:prstGeom prst="rect">
            <a:avLst/>
          </a:prstGeom>
        </p:spPr>
      </p:pic>
    </p:spTree>
    <p:extLst>
      <p:ext uri="{BB962C8B-B14F-4D97-AF65-F5344CB8AC3E}">
        <p14:creationId xmlns:p14="http://schemas.microsoft.com/office/powerpoint/2010/main" val="299531694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a:bodyPr>
          <a:lstStyle/>
          <a:p>
            <a:r>
              <a:rPr lang="en-US" dirty="0"/>
              <a:t>When a shell is running, three main types of variables are present:</a:t>
            </a:r>
          </a:p>
          <a:p>
            <a:r>
              <a:rPr lang="en-US" dirty="0"/>
              <a:t>Local Variables</a:t>
            </a:r>
          </a:p>
          <a:p>
            <a:r>
              <a:rPr lang="en-US" dirty="0"/>
              <a:t>Environment Variables</a:t>
            </a:r>
          </a:p>
          <a:p>
            <a:r>
              <a:rPr lang="en-US" dirty="0"/>
              <a:t> Shell Variables</a:t>
            </a:r>
          </a:p>
          <a:p>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140199838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a:bodyPr>
          <a:lstStyle/>
          <a:p>
            <a:r>
              <a:rPr lang="en-US" dirty="0"/>
              <a:t>A </a:t>
            </a:r>
            <a:r>
              <a:rPr lang="en-US" b="1" dirty="0">
                <a:solidFill>
                  <a:srgbClr val="FF0000"/>
                </a:solidFill>
              </a:rPr>
              <a:t>local variable </a:t>
            </a:r>
            <a:r>
              <a:rPr lang="en-US" dirty="0"/>
              <a:t>is a variable that is present within the current instance of the shell. </a:t>
            </a:r>
          </a:p>
          <a:p>
            <a:r>
              <a:rPr lang="en-US" dirty="0"/>
              <a:t>It is not available to programs that are started by the shell. </a:t>
            </a:r>
          </a:p>
          <a:p>
            <a:r>
              <a:rPr lang="en-US" dirty="0"/>
              <a:t>The variables that you looked at previously have all been local variables.</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19074150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a:bodyPr>
          <a:lstStyle/>
          <a:p>
            <a:r>
              <a:rPr lang="en-US" dirty="0"/>
              <a:t>An </a:t>
            </a:r>
            <a:r>
              <a:rPr lang="en-US" b="1" dirty="0">
                <a:solidFill>
                  <a:srgbClr val="FF0000"/>
                </a:solidFill>
              </a:rPr>
              <a:t>environment variable </a:t>
            </a:r>
            <a:r>
              <a:rPr lang="en-US" dirty="0"/>
              <a:t>is a variable that is available to any child process of the shell. </a:t>
            </a:r>
          </a:p>
          <a:p>
            <a:r>
              <a:rPr lang="en-US" dirty="0"/>
              <a:t>Some programs need environment variables in order to function correctly. </a:t>
            </a:r>
          </a:p>
          <a:p>
            <a:r>
              <a:rPr lang="en-US" dirty="0"/>
              <a:t>Usually a shell script defines only those environment variables that are needed by the programs that it runs..</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186017892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a:bodyPr>
          <a:lstStyle/>
          <a:p>
            <a:r>
              <a:rPr lang="en-US" dirty="0"/>
              <a:t>A </a:t>
            </a:r>
            <a:r>
              <a:rPr lang="en-US" b="1" dirty="0">
                <a:solidFill>
                  <a:srgbClr val="FF0000"/>
                </a:solidFill>
              </a:rPr>
              <a:t>shell variable </a:t>
            </a:r>
            <a:r>
              <a:rPr lang="en-US" dirty="0"/>
              <a:t>is a special variable that is set by the shell and is required by the shell in order to function correctly. </a:t>
            </a:r>
          </a:p>
          <a:p>
            <a:r>
              <a:rPr lang="en-US" dirty="0"/>
              <a:t>Some of these variables are environment variables whereas others are local variables.</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39127239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8605-5900-4299-BEE4-514B60E3EA9A}"/>
              </a:ext>
            </a:extLst>
          </p:cNvPr>
          <p:cNvSpPr>
            <a:spLocks noGrp="1"/>
          </p:cNvSpPr>
          <p:nvPr>
            <p:ph sz="quarter" idx="12"/>
          </p:nvPr>
        </p:nvSpPr>
        <p:spPr>
          <a:xfrm>
            <a:off x="457201" y="1381124"/>
            <a:ext cx="8228012" cy="5172075"/>
          </a:xfrm>
        </p:spPr>
        <p:txBody>
          <a:bodyPr>
            <a:normAutofit/>
          </a:bodyPr>
          <a:lstStyle/>
          <a:p>
            <a:r>
              <a:rPr lang="en-US" dirty="0"/>
              <a:t>A </a:t>
            </a:r>
            <a:r>
              <a:rPr lang="en-US" b="1" dirty="0">
                <a:solidFill>
                  <a:srgbClr val="FF0000"/>
                </a:solidFill>
              </a:rPr>
              <a:t>shell variable </a:t>
            </a:r>
            <a:r>
              <a:rPr lang="en-US" dirty="0"/>
              <a:t>is a special variable that is set by the shell and is required by the shell in order to function correctly. </a:t>
            </a:r>
          </a:p>
          <a:p>
            <a:r>
              <a:rPr lang="en-US" dirty="0"/>
              <a:t>Some of these variables are environment variables whereas others are local variables.</a:t>
            </a:r>
            <a:endParaRPr lang="en-IN" dirty="0"/>
          </a:p>
        </p:txBody>
      </p:sp>
      <p:sp>
        <p:nvSpPr>
          <p:cNvPr id="3" name="Title 2">
            <a:extLst>
              <a:ext uri="{FF2B5EF4-FFF2-40B4-BE49-F238E27FC236}">
                <a16:creationId xmlns:a16="http://schemas.microsoft.com/office/drawing/2014/main" id="{FAFC44F4-C242-409C-BABC-12D6CC65DDCC}"/>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224981146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Shell Variables</a:t>
            </a:r>
          </a:p>
        </p:txBody>
      </p:sp>
      <p:pic>
        <p:nvPicPr>
          <p:cNvPr id="5" name="Picture 4">
            <a:extLst>
              <a:ext uri="{FF2B5EF4-FFF2-40B4-BE49-F238E27FC236}">
                <a16:creationId xmlns:a16="http://schemas.microsoft.com/office/drawing/2014/main" id="{BEE3056E-A9C3-4927-AE80-C91951EF0169}"/>
              </a:ext>
            </a:extLst>
          </p:cNvPr>
          <p:cNvPicPr>
            <a:picLocks noChangeAspect="1"/>
          </p:cNvPicPr>
          <p:nvPr/>
        </p:nvPicPr>
        <p:blipFill>
          <a:blip r:embed="rId2"/>
          <a:stretch>
            <a:fillRect/>
          </a:stretch>
        </p:blipFill>
        <p:spPr>
          <a:xfrm>
            <a:off x="228601" y="1447800"/>
            <a:ext cx="8686800" cy="5108658"/>
          </a:xfrm>
          <a:prstGeom prst="rect">
            <a:avLst/>
          </a:prstGeom>
        </p:spPr>
      </p:pic>
    </p:spTree>
    <p:extLst>
      <p:ext uri="{BB962C8B-B14F-4D97-AF65-F5344CB8AC3E}">
        <p14:creationId xmlns:p14="http://schemas.microsoft.com/office/powerpoint/2010/main" val="2057672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D59930-A229-4C01-9DE3-FADF430B9FAA}"/>
              </a:ext>
            </a:extLst>
          </p:cNvPr>
          <p:cNvSpPr>
            <a:spLocks noGrp="1"/>
          </p:cNvSpPr>
          <p:nvPr>
            <p:ph type="title"/>
          </p:nvPr>
        </p:nvSpPr>
        <p:spPr/>
        <p:txBody>
          <a:bodyPr/>
          <a:lstStyle/>
          <a:p>
            <a:r>
              <a:rPr lang="en-US" dirty="0"/>
              <a:t>The Birth of the UNIX System</a:t>
            </a:r>
            <a:endParaRPr lang="en-IN" dirty="0"/>
          </a:p>
        </p:txBody>
      </p:sp>
      <p:pic>
        <p:nvPicPr>
          <p:cNvPr id="1026" name="Picture 2">
            <a:extLst>
              <a:ext uri="{FF2B5EF4-FFF2-40B4-BE49-F238E27FC236}">
                <a16:creationId xmlns:a16="http://schemas.microsoft.com/office/drawing/2014/main" id="{2EFA64A1-DF8D-45A5-BE5B-426A28C42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258078"/>
            <a:ext cx="8610600" cy="542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9728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0706E6-3E1F-4945-AC38-06EDDCEFA0C3}"/>
              </a:ext>
            </a:extLst>
          </p:cNvPr>
          <p:cNvSpPr>
            <a:spLocks noGrp="1"/>
          </p:cNvSpPr>
          <p:nvPr>
            <p:ph sz="quarter" idx="12"/>
          </p:nvPr>
        </p:nvSpPr>
        <p:spPr/>
        <p:txBody>
          <a:bodyPr/>
          <a:lstStyle/>
          <a:p>
            <a:r>
              <a:rPr lang="en-US" dirty="0"/>
              <a:t>Command substitution enables you to capture the output of a command and substitute it in another command, whereas arithmetic substitution enables you to perform simple integer mathematics using the shell.</a:t>
            </a:r>
            <a:endParaRPr lang="en-IN" dirty="0"/>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Command and Arithmetic Substitution</a:t>
            </a:r>
          </a:p>
        </p:txBody>
      </p:sp>
    </p:spTree>
    <p:extLst>
      <p:ext uri="{BB962C8B-B14F-4D97-AF65-F5344CB8AC3E}">
        <p14:creationId xmlns:p14="http://schemas.microsoft.com/office/powerpoint/2010/main" val="242077132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0706E6-3E1F-4945-AC38-06EDDCEFA0C3}"/>
              </a:ext>
            </a:extLst>
          </p:cNvPr>
          <p:cNvSpPr>
            <a:spLocks noGrp="1"/>
          </p:cNvSpPr>
          <p:nvPr>
            <p:ph sz="quarter" idx="12"/>
          </p:nvPr>
        </p:nvSpPr>
        <p:spPr/>
        <p:txBody>
          <a:bodyPr/>
          <a:lstStyle/>
          <a:p>
            <a:r>
              <a:rPr lang="en-IN" b="1" dirty="0">
                <a:solidFill>
                  <a:srgbClr val="FF0000"/>
                </a:solidFill>
              </a:rPr>
              <a:t>Command Substitution</a:t>
            </a:r>
          </a:p>
          <a:p>
            <a:r>
              <a:rPr lang="en-US" dirty="0"/>
              <a:t>Command substitution is the mechanism by which the shell performs a given set of commands and then substitutes their output in the place of the commands.</a:t>
            </a:r>
          </a:p>
          <a:p>
            <a:r>
              <a:rPr lang="en-US" dirty="0"/>
              <a:t>Command substitution is performed when a command is given as ´command´</a:t>
            </a:r>
          </a:p>
          <a:p>
            <a:r>
              <a:rPr lang="en-US" dirty="0"/>
              <a:t>Here command, can be a simple command, a pipeline, or a list.</a:t>
            </a:r>
            <a:endParaRPr lang="en-IN" dirty="0"/>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429096411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0706E6-3E1F-4945-AC38-06EDDCEFA0C3}"/>
              </a:ext>
            </a:extLst>
          </p:cNvPr>
          <p:cNvSpPr>
            <a:spLocks noGrp="1"/>
          </p:cNvSpPr>
          <p:nvPr>
            <p:ph sz="quarter" idx="12"/>
          </p:nvPr>
        </p:nvSpPr>
        <p:spPr/>
        <p:txBody>
          <a:bodyPr/>
          <a:lstStyle/>
          <a:p>
            <a:r>
              <a:rPr lang="en-IN" b="1" dirty="0">
                <a:solidFill>
                  <a:srgbClr val="FF0000"/>
                </a:solidFill>
              </a:rPr>
              <a:t>Command Substitution</a:t>
            </a:r>
          </a:p>
          <a:p>
            <a:r>
              <a:rPr lang="en-US" dirty="0"/>
              <a:t>Command substitution is generally used to assign the output of a command to a variable. Each of the</a:t>
            </a:r>
          </a:p>
          <a:p>
            <a:r>
              <a:rPr lang="en-US" dirty="0"/>
              <a:t>following examples demonstrate command substitution:</a:t>
            </a:r>
          </a:p>
          <a:p>
            <a:r>
              <a:rPr lang="en-US" dirty="0"/>
              <a:t>DATE=´date´</a:t>
            </a:r>
          </a:p>
          <a:p>
            <a:r>
              <a:rPr lang="en-US" dirty="0"/>
              <a:t>USERS=´who | </a:t>
            </a:r>
            <a:r>
              <a:rPr lang="en-US" dirty="0" err="1"/>
              <a:t>wc</a:t>
            </a:r>
            <a:r>
              <a:rPr lang="en-US" dirty="0"/>
              <a:t> -l´</a:t>
            </a:r>
          </a:p>
          <a:p>
            <a:r>
              <a:rPr lang="en-US" dirty="0"/>
              <a:t>UP=´date ; uptime´</a:t>
            </a:r>
            <a:endParaRPr lang="en-IN" dirty="0"/>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295471705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0706E6-3E1F-4945-AC38-06EDDCEFA0C3}"/>
              </a:ext>
            </a:extLst>
          </p:cNvPr>
          <p:cNvSpPr>
            <a:spLocks noGrp="1"/>
          </p:cNvSpPr>
          <p:nvPr>
            <p:ph sz="quarter" idx="12"/>
          </p:nvPr>
        </p:nvSpPr>
        <p:spPr>
          <a:xfrm>
            <a:off x="457201" y="1381125"/>
            <a:ext cx="8228012" cy="785553"/>
          </a:xfrm>
        </p:spPr>
        <p:txBody>
          <a:bodyPr/>
          <a:lstStyle/>
          <a:p>
            <a:r>
              <a:rPr lang="en-IN" b="1" dirty="0">
                <a:solidFill>
                  <a:srgbClr val="FF0000"/>
                </a:solidFill>
              </a:rPr>
              <a:t>Command Substitution</a:t>
            </a:r>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Shell Programming</a:t>
            </a:r>
          </a:p>
        </p:txBody>
      </p:sp>
      <p:pic>
        <p:nvPicPr>
          <p:cNvPr id="5" name="Picture 4">
            <a:extLst>
              <a:ext uri="{FF2B5EF4-FFF2-40B4-BE49-F238E27FC236}">
                <a16:creationId xmlns:a16="http://schemas.microsoft.com/office/drawing/2014/main" id="{94C5BEDD-2EAD-4BCB-B48F-86CA59D92606}"/>
              </a:ext>
            </a:extLst>
          </p:cNvPr>
          <p:cNvPicPr>
            <a:picLocks noChangeAspect="1"/>
          </p:cNvPicPr>
          <p:nvPr/>
        </p:nvPicPr>
        <p:blipFill rotWithShape="1">
          <a:blip r:embed="rId2"/>
          <a:srcRect t="4717" r="27500" b="59727"/>
          <a:stretch/>
        </p:blipFill>
        <p:spPr>
          <a:xfrm>
            <a:off x="304800" y="2362199"/>
            <a:ext cx="8534400" cy="2354318"/>
          </a:xfrm>
          <a:prstGeom prst="rect">
            <a:avLst/>
          </a:prstGeom>
        </p:spPr>
      </p:pic>
    </p:spTree>
    <p:extLst>
      <p:ext uri="{BB962C8B-B14F-4D97-AF65-F5344CB8AC3E}">
        <p14:creationId xmlns:p14="http://schemas.microsoft.com/office/powerpoint/2010/main" val="268840192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0706E6-3E1F-4945-AC38-06EDDCEFA0C3}"/>
              </a:ext>
            </a:extLst>
          </p:cNvPr>
          <p:cNvSpPr>
            <a:spLocks noGrp="1"/>
          </p:cNvSpPr>
          <p:nvPr>
            <p:ph sz="quarter" idx="12"/>
          </p:nvPr>
        </p:nvSpPr>
        <p:spPr>
          <a:xfrm>
            <a:off x="457201" y="1381125"/>
            <a:ext cx="8228012" cy="5095875"/>
          </a:xfrm>
        </p:spPr>
        <p:txBody>
          <a:bodyPr>
            <a:normAutofit lnSpcReduction="10000"/>
          </a:bodyPr>
          <a:lstStyle/>
          <a:p>
            <a:r>
              <a:rPr lang="en-US" b="1" dirty="0">
                <a:solidFill>
                  <a:srgbClr val="FF0000"/>
                </a:solidFill>
              </a:rPr>
              <a:t>Arithmetic Substitution</a:t>
            </a:r>
          </a:p>
          <a:p>
            <a:r>
              <a:rPr lang="en-US" dirty="0"/>
              <a:t>In </a:t>
            </a:r>
            <a:r>
              <a:rPr lang="en-US" dirty="0" err="1"/>
              <a:t>ksh</a:t>
            </a:r>
            <a:r>
              <a:rPr lang="en-US" dirty="0"/>
              <a:t> and bash, the shell enables integer arithmetic to be performed. </a:t>
            </a:r>
          </a:p>
          <a:p>
            <a:r>
              <a:rPr lang="en-US" dirty="0"/>
              <a:t>This avoids having to run an extra program such as expr or </a:t>
            </a:r>
            <a:r>
              <a:rPr lang="en-US" dirty="0" err="1"/>
              <a:t>bc</a:t>
            </a:r>
            <a:r>
              <a:rPr lang="en-US" dirty="0"/>
              <a:t> to do math in a shell script. </a:t>
            </a:r>
          </a:p>
          <a:p>
            <a:r>
              <a:rPr lang="en-US" dirty="0"/>
              <a:t>This feature is not available in sh.</a:t>
            </a:r>
          </a:p>
          <a:p>
            <a:r>
              <a:rPr lang="en-US" dirty="0"/>
              <a:t>Arithmetic substitution is performed when the following form of command is given:</a:t>
            </a:r>
          </a:p>
          <a:p>
            <a:r>
              <a:rPr lang="en-US" dirty="0"/>
              <a:t>$((expression))</a:t>
            </a:r>
          </a:p>
          <a:p>
            <a:r>
              <a:rPr lang="en-US" dirty="0"/>
              <a:t>Expressions are evaluated according to standard mathematical conventions.</a:t>
            </a:r>
            <a:endParaRPr lang="en-IN" dirty="0"/>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Shell Programming</a:t>
            </a:r>
          </a:p>
        </p:txBody>
      </p:sp>
    </p:spTree>
    <p:extLst>
      <p:ext uri="{BB962C8B-B14F-4D97-AF65-F5344CB8AC3E}">
        <p14:creationId xmlns:p14="http://schemas.microsoft.com/office/powerpoint/2010/main" val="371936700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0706E6-3E1F-4945-AC38-06EDDCEFA0C3}"/>
              </a:ext>
            </a:extLst>
          </p:cNvPr>
          <p:cNvSpPr>
            <a:spLocks noGrp="1"/>
          </p:cNvSpPr>
          <p:nvPr>
            <p:ph sz="quarter" idx="12"/>
          </p:nvPr>
        </p:nvSpPr>
        <p:spPr>
          <a:xfrm>
            <a:off x="457201" y="1381125"/>
            <a:ext cx="8228012" cy="5095875"/>
          </a:xfrm>
        </p:spPr>
        <p:txBody>
          <a:bodyPr>
            <a:normAutofit/>
          </a:bodyPr>
          <a:lstStyle/>
          <a:p>
            <a:r>
              <a:rPr lang="en-US" b="1" dirty="0">
                <a:solidFill>
                  <a:srgbClr val="FF0000"/>
                </a:solidFill>
              </a:rPr>
              <a:t>Arithmetic Substitution</a:t>
            </a:r>
          </a:p>
          <a:p>
            <a:endParaRPr lang="en-US" b="1" dirty="0">
              <a:solidFill>
                <a:srgbClr val="FF0000"/>
              </a:solidFill>
            </a:endParaRPr>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Shell Programming</a:t>
            </a:r>
          </a:p>
        </p:txBody>
      </p:sp>
      <p:pic>
        <p:nvPicPr>
          <p:cNvPr id="5" name="Picture 4">
            <a:extLst>
              <a:ext uri="{FF2B5EF4-FFF2-40B4-BE49-F238E27FC236}">
                <a16:creationId xmlns:a16="http://schemas.microsoft.com/office/drawing/2014/main" id="{747A26DF-4D64-48AB-BD74-FC4AD87F3C28}"/>
              </a:ext>
            </a:extLst>
          </p:cNvPr>
          <p:cNvPicPr>
            <a:picLocks noChangeAspect="1"/>
          </p:cNvPicPr>
          <p:nvPr/>
        </p:nvPicPr>
        <p:blipFill>
          <a:blip r:embed="rId2"/>
          <a:stretch>
            <a:fillRect/>
          </a:stretch>
        </p:blipFill>
        <p:spPr>
          <a:xfrm>
            <a:off x="412329" y="1905000"/>
            <a:ext cx="8476081" cy="2483745"/>
          </a:xfrm>
          <a:prstGeom prst="rect">
            <a:avLst/>
          </a:prstGeom>
        </p:spPr>
      </p:pic>
      <p:pic>
        <p:nvPicPr>
          <p:cNvPr id="7" name="Picture 6">
            <a:extLst>
              <a:ext uri="{FF2B5EF4-FFF2-40B4-BE49-F238E27FC236}">
                <a16:creationId xmlns:a16="http://schemas.microsoft.com/office/drawing/2014/main" id="{4F5A7B9F-869E-4E27-BCFE-7C44D2DB9460}"/>
              </a:ext>
            </a:extLst>
          </p:cNvPr>
          <p:cNvPicPr>
            <a:picLocks noChangeAspect="1"/>
          </p:cNvPicPr>
          <p:nvPr/>
        </p:nvPicPr>
        <p:blipFill rotWithShape="1">
          <a:blip r:embed="rId3"/>
          <a:srcRect r="36666" b="75185"/>
          <a:stretch/>
        </p:blipFill>
        <p:spPr>
          <a:xfrm>
            <a:off x="557816" y="4684553"/>
            <a:ext cx="8132896" cy="1792447"/>
          </a:xfrm>
          <a:prstGeom prst="rect">
            <a:avLst/>
          </a:prstGeom>
        </p:spPr>
      </p:pic>
    </p:spTree>
    <p:extLst>
      <p:ext uri="{BB962C8B-B14F-4D97-AF65-F5344CB8AC3E}">
        <p14:creationId xmlns:p14="http://schemas.microsoft.com/office/powerpoint/2010/main" val="294789799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0706E6-3E1F-4945-AC38-06EDDCEFA0C3}"/>
              </a:ext>
            </a:extLst>
          </p:cNvPr>
          <p:cNvSpPr>
            <a:spLocks noGrp="1"/>
          </p:cNvSpPr>
          <p:nvPr>
            <p:ph sz="quarter" idx="12"/>
          </p:nvPr>
        </p:nvSpPr>
        <p:spPr>
          <a:xfrm>
            <a:off x="457201" y="1381125"/>
            <a:ext cx="8228012" cy="5095875"/>
          </a:xfrm>
        </p:spPr>
        <p:txBody>
          <a:bodyPr>
            <a:normAutofit/>
          </a:bodyPr>
          <a:lstStyle/>
          <a:p>
            <a:r>
              <a:rPr lang="en-US" b="1" dirty="0">
                <a:solidFill>
                  <a:srgbClr val="FF0000"/>
                </a:solidFill>
              </a:rPr>
              <a:t>Arithmetic Substitution</a:t>
            </a:r>
          </a:p>
          <a:p>
            <a:endParaRPr lang="en-US" b="1" dirty="0">
              <a:solidFill>
                <a:srgbClr val="FF0000"/>
              </a:solidFill>
            </a:endParaRPr>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Shell Programming</a:t>
            </a:r>
          </a:p>
        </p:txBody>
      </p:sp>
      <p:pic>
        <p:nvPicPr>
          <p:cNvPr id="6" name="Picture 5">
            <a:extLst>
              <a:ext uri="{FF2B5EF4-FFF2-40B4-BE49-F238E27FC236}">
                <a16:creationId xmlns:a16="http://schemas.microsoft.com/office/drawing/2014/main" id="{3EED76CD-1C61-242F-7C77-7A98A944F27D}"/>
              </a:ext>
            </a:extLst>
          </p:cNvPr>
          <p:cNvPicPr>
            <a:picLocks noChangeAspect="1"/>
          </p:cNvPicPr>
          <p:nvPr/>
        </p:nvPicPr>
        <p:blipFill rotWithShape="1">
          <a:blip r:embed="rId2"/>
          <a:srcRect r="19167" b="63299"/>
          <a:stretch/>
        </p:blipFill>
        <p:spPr>
          <a:xfrm>
            <a:off x="-1" y="2332750"/>
            <a:ext cx="9066285" cy="2315450"/>
          </a:xfrm>
          <a:prstGeom prst="rect">
            <a:avLst/>
          </a:prstGeom>
        </p:spPr>
      </p:pic>
    </p:spTree>
    <p:extLst>
      <p:ext uri="{BB962C8B-B14F-4D97-AF65-F5344CB8AC3E}">
        <p14:creationId xmlns:p14="http://schemas.microsoft.com/office/powerpoint/2010/main" val="352248710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CBF10A1-2902-4807-BE77-84B3C358A28F}"/>
              </a:ext>
            </a:extLst>
          </p:cNvPr>
          <p:cNvSpPr>
            <a:spLocks noGrp="1"/>
          </p:cNvSpPr>
          <p:nvPr>
            <p:ph sz="quarter" idx="12"/>
          </p:nvPr>
        </p:nvSpPr>
        <p:spPr/>
        <p:txBody>
          <a:bodyPr/>
          <a:lstStyle/>
          <a:p>
            <a:r>
              <a:rPr lang="en-US" dirty="0"/>
              <a:t>To place shell commands in a text file, first you’ll need to use a text editor to create a file, then enter the commands into the file.</a:t>
            </a:r>
          </a:p>
          <a:p>
            <a:r>
              <a:rPr lang="en-US" dirty="0"/>
              <a:t>When creating a shell script file, you must specify the shell you are using in the first line of the file. </a:t>
            </a:r>
          </a:p>
          <a:p>
            <a:r>
              <a:rPr lang="en-US" dirty="0"/>
              <a:t>The format for this is:</a:t>
            </a:r>
          </a:p>
          <a:p>
            <a:r>
              <a:rPr lang="en-US" dirty="0"/>
              <a:t>#!/bin/bash</a:t>
            </a:r>
            <a:endParaRPr lang="en-IN" dirty="0"/>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Creating a Script File</a:t>
            </a:r>
          </a:p>
        </p:txBody>
      </p:sp>
    </p:spTree>
    <p:extLst>
      <p:ext uri="{BB962C8B-B14F-4D97-AF65-F5344CB8AC3E}">
        <p14:creationId xmlns:p14="http://schemas.microsoft.com/office/powerpoint/2010/main" val="57646710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CBF10A1-2902-4807-BE77-84B3C358A28F}"/>
              </a:ext>
            </a:extLst>
          </p:cNvPr>
          <p:cNvSpPr>
            <a:spLocks noGrp="1"/>
          </p:cNvSpPr>
          <p:nvPr>
            <p:ph sz="quarter" idx="12"/>
          </p:nvPr>
        </p:nvSpPr>
        <p:spPr/>
        <p:txBody>
          <a:bodyPr/>
          <a:lstStyle/>
          <a:p>
            <a:r>
              <a:rPr lang="en-US" dirty="0"/>
              <a:t>After indicating the shell, commands are entered onto each line of the file, followed by a carriage return. </a:t>
            </a:r>
          </a:p>
          <a:p>
            <a:r>
              <a:rPr lang="en-US" dirty="0"/>
              <a:t>As mentioned, comments can be added by using the pound sign. </a:t>
            </a:r>
          </a:p>
          <a:p>
            <a:r>
              <a:rPr lang="en-US" dirty="0"/>
              <a:t>An example looks like this:</a:t>
            </a:r>
          </a:p>
          <a:p>
            <a:r>
              <a:rPr lang="en-US" dirty="0"/>
              <a:t>#!/bin/bash</a:t>
            </a:r>
          </a:p>
          <a:p>
            <a:r>
              <a:rPr lang="en-US" dirty="0"/>
              <a:t># This script displays the date and who’s logged on</a:t>
            </a:r>
          </a:p>
          <a:p>
            <a:r>
              <a:rPr lang="en-US" dirty="0"/>
              <a:t>date</a:t>
            </a:r>
          </a:p>
          <a:p>
            <a:r>
              <a:rPr lang="en-IN" dirty="0"/>
              <a:t>who</a:t>
            </a:r>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Creating a Script File</a:t>
            </a:r>
          </a:p>
        </p:txBody>
      </p:sp>
    </p:spTree>
    <p:extLst>
      <p:ext uri="{BB962C8B-B14F-4D97-AF65-F5344CB8AC3E}">
        <p14:creationId xmlns:p14="http://schemas.microsoft.com/office/powerpoint/2010/main" val="329964434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CBF10A1-2902-4807-BE77-84B3C358A28F}"/>
              </a:ext>
            </a:extLst>
          </p:cNvPr>
          <p:cNvSpPr>
            <a:spLocks noGrp="1"/>
          </p:cNvSpPr>
          <p:nvPr>
            <p:ph sz="quarter" idx="12"/>
          </p:nvPr>
        </p:nvSpPr>
        <p:spPr/>
        <p:txBody>
          <a:bodyPr>
            <a:normAutofit fontScale="92500" lnSpcReduction="10000"/>
          </a:bodyPr>
          <a:lstStyle/>
          <a:p>
            <a:r>
              <a:rPr lang="en-US" dirty="0"/>
              <a:t>days=10</a:t>
            </a:r>
          </a:p>
          <a:p>
            <a:r>
              <a:rPr lang="en-US" dirty="0"/>
              <a:t>guest="Kavitha"</a:t>
            </a:r>
          </a:p>
          <a:p>
            <a:r>
              <a:rPr lang="en-US" dirty="0"/>
              <a:t>echo "$guest checked in $days </a:t>
            </a:r>
            <a:r>
              <a:rPr lang="en-US" dirty="0" err="1"/>
              <a:t>days</a:t>
            </a:r>
            <a:r>
              <a:rPr lang="en-US" dirty="0"/>
              <a:t> ago"</a:t>
            </a:r>
          </a:p>
          <a:p>
            <a:r>
              <a:rPr lang="en-US" dirty="0"/>
              <a:t>days=5</a:t>
            </a:r>
          </a:p>
          <a:p>
            <a:r>
              <a:rPr lang="en-US" dirty="0"/>
              <a:t>guest=“Kumar"</a:t>
            </a:r>
          </a:p>
          <a:p>
            <a:r>
              <a:rPr lang="en-US" dirty="0"/>
              <a:t>echo "$guest checked in $days </a:t>
            </a:r>
            <a:r>
              <a:rPr lang="en-US" dirty="0" err="1"/>
              <a:t>days</a:t>
            </a:r>
            <a:r>
              <a:rPr lang="en-US" dirty="0"/>
              <a:t> ago“</a:t>
            </a:r>
          </a:p>
          <a:p>
            <a:r>
              <a:rPr lang="en-US" dirty="0"/>
              <a:t>var1=100</a:t>
            </a:r>
          </a:p>
          <a:p>
            <a:r>
              <a:rPr lang="en-US" dirty="0"/>
              <a:t>var2=45</a:t>
            </a:r>
          </a:p>
          <a:p>
            <a:r>
              <a:rPr lang="en-US" dirty="0"/>
              <a:t>var3=$[$var1 / $var2]</a:t>
            </a:r>
          </a:p>
          <a:p>
            <a:r>
              <a:rPr lang="en-US" dirty="0"/>
              <a:t>echo The final result is $var3</a:t>
            </a:r>
            <a:endParaRPr lang="en-IN" dirty="0"/>
          </a:p>
        </p:txBody>
      </p:sp>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Creating a Script File</a:t>
            </a:r>
          </a:p>
        </p:txBody>
      </p:sp>
    </p:spTree>
    <p:extLst>
      <p:ext uri="{BB962C8B-B14F-4D97-AF65-F5344CB8AC3E}">
        <p14:creationId xmlns:p14="http://schemas.microsoft.com/office/powerpoint/2010/main" val="1123301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0525B5-ABAD-4AFB-BE55-5E00A857F32F}"/>
              </a:ext>
            </a:extLst>
          </p:cNvPr>
          <p:cNvSpPr>
            <a:spLocks noGrp="1"/>
          </p:cNvSpPr>
          <p:nvPr>
            <p:ph type="title"/>
          </p:nvPr>
        </p:nvSpPr>
        <p:spPr/>
        <p:txBody>
          <a:bodyPr/>
          <a:lstStyle/>
          <a:p>
            <a:r>
              <a:rPr lang="en-IN" dirty="0"/>
              <a:t>A UNIX System Timeline</a:t>
            </a:r>
          </a:p>
        </p:txBody>
      </p:sp>
      <p:pic>
        <p:nvPicPr>
          <p:cNvPr id="5" name="Picture 4">
            <a:extLst>
              <a:ext uri="{FF2B5EF4-FFF2-40B4-BE49-F238E27FC236}">
                <a16:creationId xmlns:a16="http://schemas.microsoft.com/office/drawing/2014/main" id="{23396CEF-906D-46FA-B342-A715E351D4BF}"/>
              </a:ext>
            </a:extLst>
          </p:cNvPr>
          <p:cNvPicPr>
            <a:picLocks noChangeAspect="1"/>
          </p:cNvPicPr>
          <p:nvPr/>
        </p:nvPicPr>
        <p:blipFill rotWithShape="1">
          <a:blip r:embed="rId2"/>
          <a:srcRect r="3514"/>
          <a:stretch/>
        </p:blipFill>
        <p:spPr>
          <a:xfrm>
            <a:off x="168141" y="1371599"/>
            <a:ext cx="8823459" cy="5221715"/>
          </a:xfrm>
          <a:prstGeom prst="rect">
            <a:avLst/>
          </a:prstGeom>
        </p:spPr>
      </p:pic>
    </p:spTree>
    <p:extLst>
      <p:ext uri="{BB962C8B-B14F-4D97-AF65-F5344CB8AC3E}">
        <p14:creationId xmlns:p14="http://schemas.microsoft.com/office/powerpoint/2010/main" val="339818471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Creating a Script File</a:t>
            </a:r>
          </a:p>
        </p:txBody>
      </p:sp>
      <p:pic>
        <p:nvPicPr>
          <p:cNvPr id="6" name="Picture 5">
            <a:extLst>
              <a:ext uri="{FF2B5EF4-FFF2-40B4-BE49-F238E27FC236}">
                <a16:creationId xmlns:a16="http://schemas.microsoft.com/office/drawing/2014/main" id="{7F3901CC-8BAC-403C-A6B5-333DE2C1B862}"/>
              </a:ext>
            </a:extLst>
          </p:cNvPr>
          <p:cNvPicPr>
            <a:picLocks noChangeAspect="1"/>
          </p:cNvPicPr>
          <p:nvPr/>
        </p:nvPicPr>
        <p:blipFill rotWithShape="1">
          <a:blip r:embed="rId2"/>
          <a:srcRect b="2227"/>
          <a:stretch/>
        </p:blipFill>
        <p:spPr>
          <a:xfrm>
            <a:off x="472033" y="1600200"/>
            <a:ext cx="7471621" cy="4953000"/>
          </a:xfrm>
          <a:prstGeom prst="rect">
            <a:avLst/>
          </a:prstGeom>
        </p:spPr>
      </p:pic>
    </p:spTree>
    <p:extLst>
      <p:ext uri="{BB962C8B-B14F-4D97-AF65-F5344CB8AC3E}">
        <p14:creationId xmlns:p14="http://schemas.microsoft.com/office/powerpoint/2010/main" val="85810255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839003-8DBC-4BB6-9A0A-C83CA549B0F4}"/>
              </a:ext>
            </a:extLst>
          </p:cNvPr>
          <p:cNvSpPr>
            <a:spLocks noGrp="1"/>
          </p:cNvSpPr>
          <p:nvPr>
            <p:ph type="title"/>
          </p:nvPr>
        </p:nvSpPr>
        <p:spPr/>
        <p:txBody>
          <a:bodyPr/>
          <a:lstStyle/>
          <a:p>
            <a:r>
              <a:rPr lang="en-IN" dirty="0"/>
              <a:t>Creating a Script File</a:t>
            </a:r>
          </a:p>
        </p:txBody>
      </p:sp>
      <p:pic>
        <p:nvPicPr>
          <p:cNvPr id="4" name="Picture 3">
            <a:extLst>
              <a:ext uri="{FF2B5EF4-FFF2-40B4-BE49-F238E27FC236}">
                <a16:creationId xmlns:a16="http://schemas.microsoft.com/office/drawing/2014/main" id="{D4258301-4B6F-4ED4-96F1-DC2F2BDEB4F9}"/>
              </a:ext>
            </a:extLst>
          </p:cNvPr>
          <p:cNvPicPr>
            <a:picLocks noChangeAspect="1"/>
          </p:cNvPicPr>
          <p:nvPr/>
        </p:nvPicPr>
        <p:blipFill>
          <a:blip r:embed="rId2"/>
          <a:stretch>
            <a:fillRect/>
          </a:stretch>
        </p:blipFill>
        <p:spPr>
          <a:xfrm>
            <a:off x="685799" y="1905000"/>
            <a:ext cx="7937999" cy="2514600"/>
          </a:xfrm>
          <a:prstGeom prst="rect">
            <a:avLst/>
          </a:prstGeom>
        </p:spPr>
      </p:pic>
    </p:spTree>
    <p:extLst>
      <p:ext uri="{BB962C8B-B14F-4D97-AF65-F5344CB8AC3E}">
        <p14:creationId xmlns:p14="http://schemas.microsoft.com/office/powerpoint/2010/main" val="249008584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345B4-6A90-4D48-B841-D284393F6225}"/>
              </a:ext>
            </a:extLst>
          </p:cNvPr>
          <p:cNvSpPr>
            <a:spLocks noGrp="1"/>
          </p:cNvSpPr>
          <p:nvPr>
            <p:ph sz="quarter" idx="12"/>
          </p:nvPr>
        </p:nvSpPr>
        <p:spPr/>
        <p:txBody>
          <a:bodyPr/>
          <a:lstStyle/>
          <a:p>
            <a:r>
              <a:rPr lang="en-US" dirty="0"/>
              <a:t>Every command that runs in the shell uses an exit status to indicate to the shell that it’s done processing.</a:t>
            </a:r>
          </a:p>
          <a:p>
            <a:r>
              <a:rPr lang="en-US" dirty="0"/>
              <a:t>The exit status is an integer value between 0 and 255 that’s passed by the command to the shell when the command finishes running. </a:t>
            </a:r>
          </a:p>
          <a:p>
            <a:r>
              <a:rPr lang="en-US" dirty="0"/>
              <a:t>You can capture this value and use it in your scripts.</a:t>
            </a:r>
            <a:endParaRPr lang="en-IN" dirty="0"/>
          </a:p>
        </p:txBody>
      </p:sp>
      <p:sp>
        <p:nvSpPr>
          <p:cNvPr id="3" name="Title 2">
            <a:extLst>
              <a:ext uri="{FF2B5EF4-FFF2-40B4-BE49-F238E27FC236}">
                <a16:creationId xmlns:a16="http://schemas.microsoft.com/office/drawing/2014/main" id="{D34148B4-1DFF-49FA-9CD9-987DD60B4990}"/>
              </a:ext>
            </a:extLst>
          </p:cNvPr>
          <p:cNvSpPr>
            <a:spLocks noGrp="1"/>
          </p:cNvSpPr>
          <p:nvPr>
            <p:ph type="title"/>
          </p:nvPr>
        </p:nvSpPr>
        <p:spPr/>
        <p:txBody>
          <a:bodyPr/>
          <a:lstStyle/>
          <a:p>
            <a:r>
              <a:rPr lang="en-IN" dirty="0"/>
              <a:t>Exiting the Script</a:t>
            </a:r>
          </a:p>
        </p:txBody>
      </p:sp>
    </p:spTree>
    <p:extLst>
      <p:ext uri="{BB962C8B-B14F-4D97-AF65-F5344CB8AC3E}">
        <p14:creationId xmlns:p14="http://schemas.microsoft.com/office/powerpoint/2010/main" val="168054134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345B4-6A90-4D48-B841-D284393F6225}"/>
              </a:ext>
            </a:extLst>
          </p:cNvPr>
          <p:cNvSpPr>
            <a:spLocks noGrp="1"/>
          </p:cNvSpPr>
          <p:nvPr>
            <p:ph sz="quarter" idx="12"/>
          </p:nvPr>
        </p:nvSpPr>
        <p:spPr/>
        <p:txBody>
          <a:bodyPr>
            <a:normAutofit fontScale="92500"/>
          </a:bodyPr>
          <a:lstStyle/>
          <a:p>
            <a:r>
              <a:rPr lang="en-US" b="1" dirty="0">
                <a:solidFill>
                  <a:srgbClr val="FF0000"/>
                </a:solidFill>
              </a:rPr>
              <a:t>Checking the exit status</a:t>
            </a:r>
          </a:p>
          <a:p>
            <a:r>
              <a:rPr lang="en-US" dirty="0"/>
              <a:t>Linux provides the $? special variable that holds the exit status value from the last command that executed. </a:t>
            </a:r>
          </a:p>
          <a:p>
            <a:r>
              <a:rPr lang="en-US" dirty="0"/>
              <a:t>You must view or use the $? variable immediately after the command you want to check. </a:t>
            </a:r>
          </a:p>
          <a:p>
            <a:r>
              <a:rPr lang="en-US" dirty="0"/>
              <a:t>It changes values to the exit status of the last command executed by the shell:</a:t>
            </a:r>
          </a:p>
          <a:p>
            <a:r>
              <a:rPr lang="en-US" dirty="0"/>
              <a:t>$ date</a:t>
            </a:r>
          </a:p>
          <a:p>
            <a:r>
              <a:rPr lang="en-US" dirty="0"/>
              <a:t>Sat Sep 29 10:01:30 EDT 2007</a:t>
            </a:r>
          </a:p>
          <a:p>
            <a:r>
              <a:rPr lang="en-US" dirty="0"/>
              <a:t>$ echo $?</a:t>
            </a:r>
          </a:p>
        </p:txBody>
      </p:sp>
      <p:sp>
        <p:nvSpPr>
          <p:cNvPr id="3" name="Title 2">
            <a:extLst>
              <a:ext uri="{FF2B5EF4-FFF2-40B4-BE49-F238E27FC236}">
                <a16:creationId xmlns:a16="http://schemas.microsoft.com/office/drawing/2014/main" id="{D34148B4-1DFF-49FA-9CD9-987DD60B4990}"/>
              </a:ext>
            </a:extLst>
          </p:cNvPr>
          <p:cNvSpPr>
            <a:spLocks noGrp="1"/>
          </p:cNvSpPr>
          <p:nvPr>
            <p:ph type="title"/>
          </p:nvPr>
        </p:nvSpPr>
        <p:spPr/>
        <p:txBody>
          <a:bodyPr/>
          <a:lstStyle/>
          <a:p>
            <a:r>
              <a:rPr lang="en-IN" dirty="0"/>
              <a:t>Exiting the Script</a:t>
            </a:r>
          </a:p>
        </p:txBody>
      </p:sp>
    </p:spTree>
    <p:extLst>
      <p:ext uri="{BB962C8B-B14F-4D97-AF65-F5344CB8AC3E}">
        <p14:creationId xmlns:p14="http://schemas.microsoft.com/office/powerpoint/2010/main" val="26224835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345B4-6A90-4D48-B841-D284393F6225}"/>
              </a:ext>
            </a:extLst>
          </p:cNvPr>
          <p:cNvSpPr>
            <a:spLocks noGrp="1"/>
          </p:cNvSpPr>
          <p:nvPr>
            <p:ph sz="quarter" idx="12"/>
          </p:nvPr>
        </p:nvSpPr>
        <p:spPr>
          <a:xfrm>
            <a:off x="457201" y="1381125"/>
            <a:ext cx="8228012" cy="600075"/>
          </a:xfrm>
        </p:spPr>
        <p:txBody>
          <a:bodyPr>
            <a:normAutofit/>
          </a:bodyPr>
          <a:lstStyle/>
          <a:p>
            <a:r>
              <a:rPr lang="en-US" b="1" dirty="0">
                <a:solidFill>
                  <a:srgbClr val="FF0000"/>
                </a:solidFill>
              </a:rPr>
              <a:t>Checking the exit status</a:t>
            </a:r>
          </a:p>
        </p:txBody>
      </p:sp>
      <p:sp>
        <p:nvSpPr>
          <p:cNvPr id="3" name="Title 2">
            <a:extLst>
              <a:ext uri="{FF2B5EF4-FFF2-40B4-BE49-F238E27FC236}">
                <a16:creationId xmlns:a16="http://schemas.microsoft.com/office/drawing/2014/main" id="{D34148B4-1DFF-49FA-9CD9-987DD60B4990}"/>
              </a:ext>
            </a:extLst>
          </p:cNvPr>
          <p:cNvSpPr>
            <a:spLocks noGrp="1"/>
          </p:cNvSpPr>
          <p:nvPr>
            <p:ph type="title"/>
          </p:nvPr>
        </p:nvSpPr>
        <p:spPr/>
        <p:txBody>
          <a:bodyPr/>
          <a:lstStyle/>
          <a:p>
            <a:r>
              <a:rPr lang="en-IN" dirty="0"/>
              <a:t>Exiting the Script</a:t>
            </a:r>
          </a:p>
        </p:txBody>
      </p:sp>
      <p:pic>
        <p:nvPicPr>
          <p:cNvPr id="5" name="Picture 4">
            <a:extLst>
              <a:ext uri="{FF2B5EF4-FFF2-40B4-BE49-F238E27FC236}">
                <a16:creationId xmlns:a16="http://schemas.microsoft.com/office/drawing/2014/main" id="{98EE199B-9F65-49CA-B0C6-38E314DC23EE}"/>
              </a:ext>
            </a:extLst>
          </p:cNvPr>
          <p:cNvPicPr>
            <a:picLocks noChangeAspect="1"/>
          </p:cNvPicPr>
          <p:nvPr/>
        </p:nvPicPr>
        <p:blipFill>
          <a:blip r:embed="rId2"/>
          <a:stretch>
            <a:fillRect/>
          </a:stretch>
        </p:blipFill>
        <p:spPr>
          <a:xfrm>
            <a:off x="152400" y="2057400"/>
            <a:ext cx="8461283" cy="3962400"/>
          </a:xfrm>
          <a:prstGeom prst="rect">
            <a:avLst/>
          </a:prstGeom>
        </p:spPr>
      </p:pic>
    </p:spTree>
    <p:extLst>
      <p:ext uri="{BB962C8B-B14F-4D97-AF65-F5344CB8AC3E}">
        <p14:creationId xmlns:p14="http://schemas.microsoft.com/office/powerpoint/2010/main" val="283046045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345B4-6A90-4D48-B841-D284393F6225}"/>
              </a:ext>
            </a:extLst>
          </p:cNvPr>
          <p:cNvSpPr>
            <a:spLocks noGrp="1"/>
          </p:cNvSpPr>
          <p:nvPr>
            <p:ph sz="quarter" idx="12"/>
          </p:nvPr>
        </p:nvSpPr>
        <p:spPr>
          <a:xfrm>
            <a:off x="457201" y="1381125"/>
            <a:ext cx="8228012" cy="600075"/>
          </a:xfrm>
        </p:spPr>
        <p:txBody>
          <a:bodyPr>
            <a:normAutofit/>
          </a:bodyPr>
          <a:lstStyle/>
          <a:p>
            <a:r>
              <a:rPr lang="en-US" b="1" dirty="0">
                <a:solidFill>
                  <a:srgbClr val="FF0000"/>
                </a:solidFill>
              </a:rPr>
              <a:t>Checking the exit status</a:t>
            </a:r>
          </a:p>
        </p:txBody>
      </p:sp>
      <p:sp>
        <p:nvSpPr>
          <p:cNvPr id="3" name="Title 2">
            <a:extLst>
              <a:ext uri="{FF2B5EF4-FFF2-40B4-BE49-F238E27FC236}">
                <a16:creationId xmlns:a16="http://schemas.microsoft.com/office/drawing/2014/main" id="{D34148B4-1DFF-49FA-9CD9-987DD60B4990}"/>
              </a:ext>
            </a:extLst>
          </p:cNvPr>
          <p:cNvSpPr>
            <a:spLocks noGrp="1"/>
          </p:cNvSpPr>
          <p:nvPr>
            <p:ph type="title"/>
          </p:nvPr>
        </p:nvSpPr>
        <p:spPr/>
        <p:txBody>
          <a:bodyPr/>
          <a:lstStyle/>
          <a:p>
            <a:r>
              <a:rPr lang="en-IN" dirty="0"/>
              <a:t>Exiting the Script</a:t>
            </a:r>
          </a:p>
        </p:txBody>
      </p:sp>
      <p:pic>
        <p:nvPicPr>
          <p:cNvPr id="6" name="Picture 5">
            <a:extLst>
              <a:ext uri="{FF2B5EF4-FFF2-40B4-BE49-F238E27FC236}">
                <a16:creationId xmlns:a16="http://schemas.microsoft.com/office/drawing/2014/main" id="{8F5C1013-6829-41F8-B37A-70273AADAAC4}"/>
              </a:ext>
            </a:extLst>
          </p:cNvPr>
          <p:cNvPicPr>
            <a:picLocks noChangeAspect="1"/>
          </p:cNvPicPr>
          <p:nvPr/>
        </p:nvPicPr>
        <p:blipFill rotWithShape="1">
          <a:blip r:embed="rId2"/>
          <a:srcRect r="50833" b="60000"/>
          <a:stretch/>
        </p:blipFill>
        <p:spPr>
          <a:xfrm>
            <a:off x="495600" y="2400300"/>
            <a:ext cx="7909278" cy="3619500"/>
          </a:xfrm>
          <a:prstGeom prst="rect">
            <a:avLst/>
          </a:prstGeom>
        </p:spPr>
      </p:pic>
      <p:cxnSp>
        <p:nvCxnSpPr>
          <p:cNvPr id="8" name="Straight Connector 7">
            <a:extLst>
              <a:ext uri="{FF2B5EF4-FFF2-40B4-BE49-F238E27FC236}">
                <a16:creationId xmlns:a16="http://schemas.microsoft.com/office/drawing/2014/main" id="{34F6A8DD-2F9B-4561-A327-430947D5759E}"/>
              </a:ext>
            </a:extLst>
          </p:cNvPr>
          <p:cNvCxnSpPr/>
          <p:nvPr/>
        </p:nvCxnSpPr>
        <p:spPr>
          <a:xfrm>
            <a:off x="4419600" y="1676400"/>
            <a:ext cx="1219200" cy="1524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10077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DFEF9-75C0-48EF-A769-97365E79E181}"/>
              </a:ext>
            </a:extLst>
          </p:cNvPr>
          <p:cNvSpPr>
            <a:spLocks noGrp="1"/>
          </p:cNvSpPr>
          <p:nvPr>
            <p:ph sz="quarter" idx="12"/>
          </p:nvPr>
        </p:nvSpPr>
        <p:spPr/>
        <p:txBody>
          <a:bodyPr/>
          <a:lstStyle/>
          <a:p>
            <a:r>
              <a:rPr lang="en-US" b="1" dirty="0">
                <a:solidFill>
                  <a:srgbClr val="FF0000"/>
                </a:solidFill>
              </a:rPr>
              <a:t>Working with the if-then Statement</a:t>
            </a:r>
          </a:p>
          <a:p>
            <a:r>
              <a:rPr lang="en-US" dirty="0"/>
              <a:t>The most basic type of structured command is the if-then statement. </a:t>
            </a:r>
          </a:p>
          <a:p>
            <a:r>
              <a:rPr lang="en-US" dirty="0"/>
              <a:t>The if-then statement has the following format:</a:t>
            </a:r>
          </a:p>
          <a:p>
            <a:pPr marL="225425" lvl="1" indent="0">
              <a:buNone/>
            </a:pPr>
            <a:r>
              <a:rPr lang="en-US" dirty="0"/>
              <a:t>if command</a:t>
            </a:r>
          </a:p>
          <a:p>
            <a:pPr marL="225425" lvl="1" indent="0">
              <a:buNone/>
            </a:pPr>
            <a:r>
              <a:rPr lang="en-US" dirty="0"/>
              <a:t>then</a:t>
            </a:r>
          </a:p>
          <a:p>
            <a:pPr marL="225425" lvl="1" indent="0">
              <a:buNone/>
            </a:pPr>
            <a:r>
              <a:rPr lang="en-US" dirty="0"/>
              <a:t>commands</a:t>
            </a:r>
          </a:p>
          <a:p>
            <a:pPr marL="225425" lvl="1" indent="0">
              <a:buNone/>
            </a:pPr>
            <a:r>
              <a:rPr lang="en-US" dirty="0"/>
              <a:t>fi</a:t>
            </a:r>
            <a:endParaRPr lang="en-IN" dirty="0"/>
          </a:p>
        </p:txBody>
      </p:sp>
      <p:sp>
        <p:nvSpPr>
          <p:cNvPr id="3" name="Title 2">
            <a:extLst>
              <a:ext uri="{FF2B5EF4-FFF2-40B4-BE49-F238E27FC236}">
                <a16:creationId xmlns:a16="http://schemas.microsoft.com/office/drawing/2014/main" id="{F92C61EC-70B6-4C7E-993F-0894123625BA}"/>
              </a:ext>
            </a:extLst>
          </p:cNvPr>
          <p:cNvSpPr>
            <a:spLocks noGrp="1"/>
          </p:cNvSpPr>
          <p:nvPr>
            <p:ph type="title"/>
          </p:nvPr>
        </p:nvSpPr>
        <p:spPr/>
        <p:txBody>
          <a:bodyPr/>
          <a:lstStyle/>
          <a:p>
            <a:r>
              <a:rPr lang="en-IN" dirty="0"/>
              <a:t>Using Structured Commands</a:t>
            </a:r>
          </a:p>
        </p:txBody>
      </p:sp>
    </p:spTree>
    <p:extLst>
      <p:ext uri="{BB962C8B-B14F-4D97-AF65-F5344CB8AC3E}">
        <p14:creationId xmlns:p14="http://schemas.microsoft.com/office/powerpoint/2010/main" val="345515701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DFEF9-75C0-48EF-A769-97365E79E181}"/>
              </a:ext>
            </a:extLst>
          </p:cNvPr>
          <p:cNvSpPr>
            <a:spLocks noGrp="1"/>
          </p:cNvSpPr>
          <p:nvPr>
            <p:ph sz="quarter" idx="12"/>
          </p:nvPr>
        </p:nvSpPr>
        <p:spPr/>
        <p:txBody>
          <a:bodyPr>
            <a:normAutofit/>
          </a:bodyPr>
          <a:lstStyle/>
          <a:p>
            <a:r>
              <a:rPr lang="en-US" b="1" dirty="0">
                <a:solidFill>
                  <a:srgbClr val="FF0000"/>
                </a:solidFill>
              </a:rPr>
              <a:t>The if-then-else Statement</a:t>
            </a:r>
          </a:p>
          <a:p>
            <a:r>
              <a:rPr lang="en-US" dirty="0"/>
              <a:t>The if-then-else statement provides another group of commands in the statement:</a:t>
            </a:r>
          </a:p>
          <a:p>
            <a:r>
              <a:rPr lang="en-US" dirty="0"/>
              <a:t>if command</a:t>
            </a:r>
          </a:p>
          <a:p>
            <a:r>
              <a:rPr lang="en-US" dirty="0"/>
              <a:t>then</a:t>
            </a:r>
          </a:p>
          <a:p>
            <a:r>
              <a:rPr lang="en-US" dirty="0"/>
              <a:t>commands</a:t>
            </a:r>
          </a:p>
          <a:p>
            <a:r>
              <a:rPr lang="en-US" dirty="0"/>
              <a:t>else</a:t>
            </a:r>
          </a:p>
          <a:p>
            <a:r>
              <a:rPr lang="en-US" dirty="0"/>
              <a:t>commands</a:t>
            </a:r>
          </a:p>
          <a:p>
            <a:r>
              <a:rPr lang="en-US" dirty="0"/>
              <a:t>fi</a:t>
            </a:r>
            <a:endParaRPr lang="en-IN" dirty="0"/>
          </a:p>
        </p:txBody>
      </p:sp>
      <p:sp>
        <p:nvSpPr>
          <p:cNvPr id="3" name="Title 2">
            <a:extLst>
              <a:ext uri="{FF2B5EF4-FFF2-40B4-BE49-F238E27FC236}">
                <a16:creationId xmlns:a16="http://schemas.microsoft.com/office/drawing/2014/main" id="{F92C61EC-70B6-4C7E-993F-0894123625BA}"/>
              </a:ext>
            </a:extLst>
          </p:cNvPr>
          <p:cNvSpPr>
            <a:spLocks noGrp="1"/>
          </p:cNvSpPr>
          <p:nvPr>
            <p:ph type="title"/>
          </p:nvPr>
        </p:nvSpPr>
        <p:spPr/>
        <p:txBody>
          <a:bodyPr/>
          <a:lstStyle/>
          <a:p>
            <a:r>
              <a:rPr lang="en-IN" dirty="0"/>
              <a:t>Using Structured Commands</a:t>
            </a:r>
          </a:p>
        </p:txBody>
      </p:sp>
    </p:spTree>
    <p:extLst>
      <p:ext uri="{BB962C8B-B14F-4D97-AF65-F5344CB8AC3E}">
        <p14:creationId xmlns:p14="http://schemas.microsoft.com/office/powerpoint/2010/main" val="194813951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ADFEF9-75C0-48EF-A769-97365E79E181}"/>
              </a:ext>
            </a:extLst>
          </p:cNvPr>
          <p:cNvSpPr>
            <a:spLocks noGrp="1"/>
          </p:cNvSpPr>
          <p:nvPr>
            <p:ph sz="quarter" idx="12"/>
          </p:nvPr>
        </p:nvSpPr>
        <p:spPr>
          <a:xfrm>
            <a:off x="457201" y="1381124"/>
            <a:ext cx="8228012" cy="5095875"/>
          </a:xfrm>
        </p:spPr>
        <p:txBody>
          <a:bodyPr>
            <a:normAutofit fontScale="62500" lnSpcReduction="20000"/>
          </a:bodyPr>
          <a:lstStyle/>
          <a:p>
            <a:r>
              <a:rPr lang="en-US" b="1" dirty="0">
                <a:solidFill>
                  <a:srgbClr val="FF0000"/>
                </a:solidFill>
              </a:rPr>
              <a:t>Nesting ifs</a:t>
            </a:r>
          </a:p>
          <a:p>
            <a:r>
              <a:rPr lang="en-US" dirty="0"/>
              <a:t>The </a:t>
            </a:r>
            <a:r>
              <a:rPr lang="en-US" dirty="0" err="1"/>
              <a:t>elif</a:t>
            </a:r>
            <a:r>
              <a:rPr lang="en-US" dirty="0"/>
              <a:t> continues an else section with another if-then statement:</a:t>
            </a:r>
          </a:p>
          <a:p>
            <a:r>
              <a:rPr lang="en-US" dirty="0"/>
              <a:t>if command1</a:t>
            </a:r>
          </a:p>
          <a:p>
            <a:r>
              <a:rPr lang="en-US" dirty="0"/>
              <a:t>then</a:t>
            </a:r>
          </a:p>
          <a:p>
            <a:r>
              <a:rPr lang="en-US" dirty="0"/>
              <a:t>command set 1</a:t>
            </a:r>
          </a:p>
          <a:p>
            <a:r>
              <a:rPr lang="en-US" dirty="0" err="1"/>
              <a:t>elif</a:t>
            </a:r>
            <a:r>
              <a:rPr lang="en-US" dirty="0"/>
              <a:t> command2</a:t>
            </a:r>
          </a:p>
          <a:p>
            <a:r>
              <a:rPr lang="en-US" dirty="0"/>
              <a:t>then</a:t>
            </a:r>
          </a:p>
          <a:p>
            <a:r>
              <a:rPr lang="en-US" dirty="0"/>
              <a:t>command set 2</a:t>
            </a:r>
          </a:p>
          <a:p>
            <a:r>
              <a:rPr lang="en-US" dirty="0" err="1"/>
              <a:t>elif</a:t>
            </a:r>
            <a:r>
              <a:rPr lang="en-US" dirty="0"/>
              <a:t> command3</a:t>
            </a:r>
          </a:p>
          <a:p>
            <a:r>
              <a:rPr lang="en-US" dirty="0"/>
              <a:t>then</a:t>
            </a:r>
          </a:p>
          <a:p>
            <a:r>
              <a:rPr lang="en-US" dirty="0"/>
              <a:t>command set 3</a:t>
            </a:r>
          </a:p>
          <a:p>
            <a:r>
              <a:rPr lang="en-US" dirty="0" err="1"/>
              <a:t>elif</a:t>
            </a:r>
            <a:r>
              <a:rPr lang="en-US" dirty="0"/>
              <a:t> command4</a:t>
            </a:r>
          </a:p>
          <a:p>
            <a:r>
              <a:rPr lang="en-US" dirty="0"/>
              <a:t>then</a:t>
            </a:r>
          </a:p>
          <a:p>
            <a:r>
              <a:rPr lang="en-US" dirty="0"/>
              <a:t>command set 4</a:t>
            </a:r>
          </a:p>
          <a:p>
            <a:r>
              <a:rPr lang="en-US" dirty="0"/>
              <a:t>fi</a:t>
            </a:r>
            <a:endParaRPr lang="en-IN" dirty="0"/>
          </a:p>
        </p:txBody>
      </p:sp>
      <p:sp>
        <p:nvSpPr>
          <p:cNvPr id="3" name="Title 2">
            <a:extLst>
              <a:ext uri="{FF2B5EF4-FFF2-40B4-BE49-F238E27FC236}">
                <a16:creationId xmlns:a16="http://schemas.microsoft.com/office/drawing/2014/main" id="{F92C61EC-70B6-4C7E-993F-0894123625BA}"/>
              </a:ext>
            </a:extLst>
          </p:cNvPr>
          <p:cNvSpPr>
            <a:spLocks noGrp="1"/>
          </p:cNvSpPr>
          <p:nvPr>
            <p:ph type="title"/>
          </p:nvPr>
        </p:nvSpPr>
        <p:spPr/>
        <p:txBody>
          <a:bodyPr/>
          <a:lstStyle/>
          <a:p>
            <a:r>
              <a:rPr lang="en-IN" dirty="0"/>
              <a:t>Using Structured Commands</a:t>
            </a:r>
          </a:p>
        </p:txBody>
      </p:sp>
    </p:spTree>
    <p:extLst>
      <p:ext uri="{BB962C8B-B14F-4D97-AF65-F5344CB8AC3E}">
        <p14:creationId xmlns:p14="http://schemas.microsoft.com/office/powerpoint/2010/main" val="93465310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B747AD-3DB9-4EAD-9FFB-89B27D59C8FE}"/>
              </a:ext>
            </a:extLst>
          </p:cNvPr>
          <p:cNvSpPr>
            <a:spLocks noGrp="1"/>
          </p:cNvSpPr>
          <p:nvPr>
            <p:ph sz="quarter" idx="12"/>
          </p:nvPr>
        </p:nvSpPr>
        <p:spPr/>
        <p:txBody>
          <a:bodyPr>
            <a:normAutofit fontScale="92500" lnSpcReduction="20000"/>
          </a:bodyPr>
          <a:lstStyle/>
          <a:p>
            <a:r>
              <a:rPr lang="en-US" b="1" dirty="0">
                <a:solidFill>
                  <a:srgbClr val="FF0000"/>
                </a:solidFill>
              </a:rPr>
              <a:t>Using double parentheses</a:t>
            </a:r>
          </a:p>
          <a:p>
            <a:r>
              <a:rPr lang="en-US" dirty="0"/>
              <a:t>The double parentheses command allows you to incorporate advanced mathematical formulas in your comparisons. </a:t>
            </a:r>
          </a:p>
          <a:p>
            <a:r>
              <a:rPr lang="en-US" dirty="0"/>
              <a:t>The test command only allows for simple arithmetic operations in the comparison.</a:t>
            </a:r>
          </a:p>
          <a:p>
            <a:r>
              <a:rPr lang="en-US" dirty="0"/>
              <a:t>The double parentheses command provides more mathematical symbols that programmers from other languages are used to using. </a:t>
            </a:r>
          </a:p>
          <a:p>
            <a:r>
              <a:rPr lang="en-US" dirty="0"/>
              <a:t>The format of the double parentheses command is:</a:t>
            </a:r>
          </a:p>
          <a:p>
            <a:r>
              <a:rPr lang="en-US" dirty="0"/>
              <a:t>(( expression ))</a:t>
            </a:r>
          </a:p>
          <a:p>
            <a:r>
              <a:rPr lang="en-US" dirty="0"/>
              <a:t>The expression term can be any mathematical assignment or comparison expression.</a:t>
            </a:r>
            <a:endParaRPr lang="en-IN" dirty="0"/>
          </a:p>
        </p:txBody>
      </p:sp>
      <p:sp>
        <p:nvSpPr>
          <p:cNvPr id="3" name="Title 2">
            <a:extLst>
              <a:ext uri="{FF2B5EF4-FFF2-40B4-BE49-F238E27FC236}">
                <a16:creationId xmlns:a16="http://schemas.microsoft.com/office/drawing/2014/main" id="{4DCA4CEB-4EF3-4F77-BDB5-89BA40F3CBCB}"/>
              </a:ext>
            </a:extLst>
          </p:cNvPr>
          <p:cNvSpPr>
            <a:spLocks noGrp="1"/>
          </p:cNvSpPr>
          <p:nvPr>
            <p:ph type="title"/>
          </p:nvPr>
        </p:nvSpPr>
        <p:spPr/>
        <p:txBody>
          <a:bodyPr/>
          <a:lstStyle/>
          <a:p>
            <a:r>
              <a:rPr lang="en-IN" dirty="0"/>
              <a:t>Advanced if-then Features</a:t>
            </a:r>
          </a:p>
        </p:txBody>
      </p:sp>
    </p:spTree>
    <p:extLst>
      <p:ext uri="{BB962C8B-B14F-4D97-AF65-F5344CB8AC3E}">
        <p14:creationId xmlns:p14="http://schemas.microsoft.com/office/powerpoint/2010/main" val="534547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0525B5-ABAD-4AFB-BE55-5E00A857F32F}"/>
              </a:ext>
            </a:extLst>
          </p:cNvPr>
          <p:cNvSpPr>
            <a:spLocks noGrp="1"/>
          </p:cNvSpPr>
          <p:nvPr>
            <p:ph type="title"/>
          </p:nvPr>
        </p:nvSpPr>
        <p:spPr/>
        <p:txBody>
          <a:bodyPr/>
          <a:lstStyle/>
          <a:p>
            <a:r>
              <a:rPr lang="en-IN" dirty="0"/>
              <a:t>A UNIX System Timeline</a:t>
            </a:r>
          </a:p>
        </p:txBody>
      </p:sp>
      <p:pic>
        <p:nvPicPr>
          <p:cNvPr id="4" name="Picture 3">
            <a:extLst>
              <a:ext uri="{FF2B5EF4-FFF2-40B4-BE49-F238E27FC236}">
                <a16:creationId xmlns:a16="http://schemas.microsoft.com/office/drawing/2014/main" id="{AB4C15D2-7E6E-4CBE-A983-3B1995A0C60B}"/>
              </a:ext>
            </a:extLst>
          </p:cNvPr>
          <p:cNvPicPr>
            <a:picLocks noChangeAspect="1"/>
          </p:cNvPicPr>
          <p:nvPr/>
        </p:nvPicPr>
        <p:blipFill>
          <a:blip r:embed="rId2"/>
          <a:stretch>
            <a:fillRect/>
          </a:stretch>
        </p:blipFill>
        <p:spPr>
          <a:xfrm>
            <a:off x="152400" y="1436914"/>
            <a:ext cx="8633246" cy="4953000"/>
          </a:xfrm>
          <a:prstGeom prst="rect">
            <a:avLst/>
          </a:prstGeom>
        </p:spPr>
      </p:pic>
    </p:spTree>
    <p:extLst>
      <p:ext uri="{BB962C8B-B14F-4D97-AF65-F5344CB8AC3E}">
        <p14:creationId xmlns:p14="http://schemas.microsoft.com/office/powerpoint/2010/main" val="159032459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C61EC-70B6-4C7E-993F-0894123625BA}"/>
              </a:ext>
            </a:extLst>
          </p:cNvPr>
          <p:cNvSpPr>
            <a:spLocks noGrp="1"/>
          </p:cNvSpPr>
          <p:nvPr>
            <p:ph type="title"/>
          </p:nvPr>
        </p:nvSpPr>
        <p:spPr/>
        <p:txBody>
          <a:bodyPr/>
          <a:lstStyle/>
          <a:p>
            <a:r>
              <a:rPr lang="en-IN" dirty="0"/>
              <a:t>Using Structured Commands</a:t>
            </a:r>
          </a:p>
        </p:txBody>
      </p:sp>
      <p:pic>
        <p:nvPicPr>
          <p:cNvPr id="7" name="Picture 6">
            <a:extLst>
              <a:ext uri="{FF2B5EF4-FFF2-40B4-BE49-F238E27FC236}">
                <a16:creationId xmlns:a16="http://schemas.microsoft.com/office/drawing/2014/main" id="{41EA54DF-8F03-694D-FA48-F03197D8C6D9}"/>
              </a:ext>
            </a:extLst>
          </p:cNvPr>
          <p:cNvPicPr>
            <a:picLocks noChangeAspect="1"/>
          </p:cNvPicPr>
          <p:nvPr/>
        </p:nvPicPr>
        <p:blipFill>
          <a:blip r:embed="rId2"/>
          <a:stretch>
            <a:fillRect/>
          </a:stretch>
        </p:blipFill>
        <p:spPr>
          <a:xfrm>
            <a:off x="499468" y="1295400"/>
            <a:ext cx="8339732" cy="5257800"/>
          </a:xfrm>
          <a:prstGeom prst="rect">
            <a:avLst/>
          </a:prstGeom>
        </p:spPr>
      </p:pic>
    </p:spTree>
    <p:extLst>
      <p:ext uri="{BB962C8B-B14F-4D97-AF65-F5344CB8AC3E}">
        <p14:creationId xmlns:p14="http://schemas.microsoft.com/office/powerpoint/2010/main" val="24539828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C61EC-70B6-4C7E-993F-0894123625BA}"/>
              </a:ext>
            </a:extLst>
          </p:cNvPr>
          <p:cNvSpPr>
            <a:spLocks noGrp="1"/>
          </p:cNvSpPr>
          <p:nvPr>
            <p:ph type="title"/>
          </p:nvPr>
        </p:nvSpPr>
        <p:spPr/>
        <p:txBody>
          <a:bodyPr/>
          <a:lstStyle/>
          <a:p>
            <a:r>
              <a:rPr lang="en-IN" dirty="0"/>
              <a:t>Using Structured Commands</a:t>
            </a:r>
          </a:p>
        </p:txBody>
      </p:sp>
      <p:pic>
        <p:nvPicPr>
          <p:cNvPr id="7" name="Picture 6">
            <a:extLst>
              <a:ext uri="{FF2B5EF4-FFF2-40B4-BE49-F238E27FC236}">
                <a16:creationId xmlns:a16="http://schemas.microsoft.com/office/drawing/2014/main" id="{11492725-1C4A-4C96-85A4-7EE967CEE238}"/>
              </a:ext>
            </a:extLst>
          </p:cNvPr>
          <p:cNvPicPr>
            <a:picLocks noChangeAspect="1"/>
          </p:cNvPicPr>
          <p:nvPr/>
        </p:nvPicPr>
        <p:blipFill>
          <a:blip r:embed="rId2"/>
          <a:stretch>
            <a:fillRect/>
          </a:stretch>
        </p:blipFill>
        <p:spPr>
          <a:xfrm>
            <a:off x="609600" y="2133600"/>
            <a:ext cx="7776134" cy="2895600"/>
          </a:xfrm>
          <a:prstGeom prst="rect">
            <a:avLst/>
          </a:prstGeom>
        </p:spPr>
      </p:pic>
    </p:spTree>
    <p:extLst>
      <p:ext uri="{BB962C8B-B14F-4D97-AF65-F5344CB8AC3E}">
        <p14:creationId xmlns:p14="http://schemas.microsoft.com/office/powerpoint/2010/main" val="8970627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C61EC-70B6-4C7E-993F-0894123625BA}"/>
              </a:ext>
            </a:extLst>
          </p:cNvPr>
          <p:cNvSpPr>
            <a:spLocks noGrp="1"/>
          </p:cNvSpPr>
          <p:nvPr>
            <p:ph type="title"/>
          </p:nvPr>
        </p:nvSpPr>
        <p:spPr/>
        <p:txBody>
          <a:bodyPr/>
          <a:lstStyle/>
          <a:p>
            <a:r>
              <a:rPr lang="en-IN" dirty="0"/>
              <a:t>Using Structured Commands</a:t>
            </a:r>
          </a:p>
        </p:txBody>
      </p:sp>
      <p:pic>
        <p:nvPicPr>
          <p:cNvPr id="4" name="Picture 3">
            <a:extLst>
              <a:ext uri="{FF2B5EF4-FFF2-40B4-BE49-F238E27FC236}">
                <a16:creationId xmlns:a16="http://schemas.microsoft.com/office/drawing/2014/main" id="{4129D033-87E0-44DA-8C71-75FA87C2ABB8}"/>
              </a:ext>
            </a:extLst>
          </p:cNvPr>
          <p:cNvPicPr>
            <a:picLocks noChangeAspect="1"/>
          </p:cNvPicPr>
          <p:nvPr/>
        </p:nvPicPr>
        <p:blipFill>
          <a:blip r:embed="rId2"/>
          <a:stretch>
            <a:fillRect/>
          </a:stretch>
        </p:blipFill>
        <p:spPr>
          <a:xfrm>
            <a:off x="380999" y="2209800"/>
            <a:ext cx="8470963" cy="3200400"/>
          </a:xfrm>
          <a:prstGeom prst="rect">
            <a:avLst/>
          </a:prstGeom>
        </p:spPr>
      </p:pic>
    </p:spTree>
    <p:extLst>
      <p:ext uri="{BB962C8B-B14F-4D97-AF65-F5344CB8AC3E}">
        <p14:creationId xmlns:p14="http://schemas.microsoft.com/office/powerpoint/2010/main" val="316831177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C61EC-70B6-4C7E-993F-0894123625BA}"/>
              </a:ext>
            </a:extLst>
          </p:cNvPr>
          <p:cNvSpPr>
            <a:spLocks noGrp="1"/>
          </p:cNvSpPr>
          <p:nvPr>
            <p:ph type="title"/>
          </p:nvPr>
        </p:nvSpPr>
        <p:spPr/>
        <p:txBody>
          <a:bodyPr/>
          <a:lstStyle/>
          <a:p>
            <a:r>
              <a:rPr lang="en-IN" dirty="0"/>
              <a:t>Using Structured Commands</a:t>
            </a:r>
          </a:p>
        </p:txBody>
      </p:sp>
      <p:pic>
        <p:nvPicPr>
          <p:cNvPr id="5" name="Picture 4">
            <a:extLst>
              <a:ext uri="{FF2B5EF4-FFF2-40B4-BE49-F238E27FC236}">
                <a16:creationId xmlns:a16="http://schemas.microsoft.com/office/drawing/2014/main" id="{07B6A72B-563A-4971-AC1F-4E8DAEEFCE2C}"/>
              </a:ext>
            </a:extLst>
          </p:cNvPr>
          <p:cNvPicPr>
            <a:picLocks noChangeAspect="1"/>
          </p:cNvPicPr>
          <p:nvPr/>
        </p:nvPicPr>
        <p:blipFill>
          <a:blip r:embed="rId2"/>
          <a:stretch>
            <a:fillRect/>
          </a:stretch>
        </p:blipFill>
        <p:spPr>
          <a:xfrm>
            <a:off x="428827" y="1676400"/>
            <a:ext cx="8173053" cy="4414958"/>
          </a:xfrm>
          <a:prstGeom prst="rect">
            <a:avLst/>
          </a:prstGeom>
        </p:spPr>
      </p:pic>
    </p:spTree>
    <p:extLst>
      <p:ext uri="{BB962C8B-B14F-4D97-AF65-F5344CB8AC3E}">
        <p14:creationId xmlns:p14="http://schemas.microsoft.com/office/powerpoint/2010/main" val="19331175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B747AD-3DB9-4EAD-9FFB-89B27D59C8FE}"/>
              </a:ext>
            </a:extLst>
          </p:cNvPr>
          <p:cNvSpPr>
            <a:spLocks noGrp="1"/>
          </p:cNvSpPr>
          <p:nvPr>
            <p:ph sz="quarter" idx="12"/>
          </p:nvPr>
        </p:nvSpPr>
        <p:spPr/>
        <p:txBody>
          <a:bodyPr/>
          <a:lstStyle/>
          <a:p>
            <a:r>
              <a:rPr lang="en-US" dirty="0"/>
              <a:t>There are two relatively recent additions to the bash shell that provide advanced features that you can use in if-then statements:</a:t>
            </a:r>
          </a:p>
          <a:p>
            <a:pPr lvl="1"/>
            <a:r>
              <a:rPr lang="en-US" dirty="0"/>
              <a:t>Double parentheses for mathematical expressions</a:t>
            </a:r>
          </a:p>
          <a:p>
            <a:pPr lvl="1"/>
            <a:r>
              <a:rPr lang="en-US" dirty="0"/>
              <a:t>Double square brackets for advanced string handling functions</a:t>
            </a:r>
            <a:endParaRPr lang="en-IN" dirty="0"/>
          </a:p>
        </p:txBody>
      </p:sp>
      <p:sp>
        <p:nvSpPr>
          <p:cNvPr id="3" name="Title 2">
            <a:extLst>
              <a:ext uri="{FF2B5EF4-FFF2-40B4-BE49-F238E27FC236}">
                <a16:creationId xmlns:a16="http://schemas.microsoft.com/office/drawing/2014/main" id="{4DCA4CEB-4EF3-4F77-BDB5-89BA40F3CBCB}"/>
              </a:ext>
            </a:extLst>
          </p:cNvPr>
          <p:cNvSpPr>
            <a:spLocks noGrp="1"/>
          </p:cNvSpPr>
          <p:nvPr>
            <p:ph type="title"/>
          </p:nvPr>
        </p:nvSpPr>
        <p:spPr/>
        <p:txBody>
          <a:bodyPr/>
          <a:lstStyle/>
          <a:p>
            <a:r>
              <a:rPr lang="en-IN" dirty="0"/>
              <a:t>Advanced if-then Features</a:t>
            </a:r>
          </a:p>
        </p:txBody>
      </p:sp>
    </p:spTree>
    <p:extLst>
      <p:ext uri="{BB962C8B-B14F-4D97-AF65-F5344CB8AC3E}">
        <p14:creationId xmlns:p14="http://schemas.microsoft.com/office/powerpoint/2010/main" val="35351700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B747AD-3DB9-4EAD-9FFB-89B27D59C8FE}"/>
              </a:ext>
            </a:extLst>
          </p:cNvPr>
          <p:cNvSpPr>
            <a:spLocks noGrp="1"/>
          </p:cNvSpPr>
          <p:nvPr>
            <p:ph sz="quarter" idx="12"/>
          </p:nvPr>
        </p:nvSpPr>
        <p:spPr/>
        <p:txBody>
          <a:bodyPr>
            <a:normAutofit/>
          </a:bodyPr>
          <a:lstStyle/>
          <a:p>
            <a:r>
              <a:rPr lang="en-US" b="1" dirty="0">
                <a:solidFill>
                  <a:srgbClr val="FF0000"/>
                </a:solidFill>
              </a:rPr>
              <a:t>The case command checks multiple values of a single variable in a list-oriented format:</a:t>
            </a:r>
          </a:p>
          <a:p>
            <a:r>
              <a:rPr lang="en-US" dirty="0"/>
              <a:t>case variable in</a:t>
            </a:r>
          </a:p>
          <a:p>
            <a:r>
              <a:rPr lang="en-US" dirty="0"/>
              <a:t>pattern1 | pattern2) commands1;;</a:t>
            </a:r>
          </a:p>
          <a:p>
            <a:r>
              <a:rPr lang="en-US" dirty="0"/>
              <a:t>pattern3) commands2;;</a:t>
            </a:r>
          </a:p>
          <a:p>
            <a:r>
              <a:rPr lang="en-US" dirty="0"/>
              <a:t>*) default commands;;</a:t>
            </a:r>
          </a:p>
          <a:p>
            <a:r>
              <a:rPr lang="en-US" dirty="0" err="1"/>
              <a:t>esac</a:t>
            </a:r>
            <a:endParaRPr lang="en-IN" dirty="0"/>
          </a:p>
        </p:txBody>
      </p:sp>
      <p:sp>
        <p:nvSpPr>
          <p:cNvPr id="3" name="Title 2">
            <a:extLst>
              <a:ext uri="{FF2B5EF4-FFF2-40B4-BE49-F238E27FC236}">
                <a16:creationId xmlns:a16="http://schemas.microsoft.com/office/drawing/2014/main" id="{4DCA4CEB-4EF3-4F77-BDB5-89BA40F3CBCB}"/>
              </a:ext>
            </a:extLst>
          </p:cNvPr>
          <p:cNvSpPr>
            <a:spLocks noGrp="1"/>
          </p:cNvSpPr>
          <p:nvPr>
            <p:ph type="title"/>
          </p:nvPr>
        </p:nvSpPr>
        <p:spPr/>
        <p:txBody>
          <a:bodyPr/>
          <a:lstStyle/>
          <a:p>
            <a:r>
              <a:rPr lang="en-IN" dirty="0"/>
              <a:t>The case Command</a:t>
            </a:r>
          </a:p>
        </p:txBody>
      </p:sp>
    </p:spTree>
    <p:extLst>
      <p:ext uri="{BB962C8B-B14F-4D97-AF65-F5344CB8AC3E}">
        <p14:creationId xmlns:p14="http://schemas.microsoft.com/office/powerpoint/2010/main" val="11970876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44537A-E24B-4FFD-A6EE-9DE25781C7A3}"/>
              </a:ext>
            </a:extLst>
          </p:cNvPr>
          <p:cNvSpPr>
            <a:spLocks noGrp="1"/>
          </p:cNvSpPr>
          <p:nvPr>
            <p:ph sz="quarter" idx="12"/>
          </p:nvPr>
        </p:nvSpPr>
        <p:spPr/>
        <p:txBody>
          <a:bodyPr>
            <a:normAutofit lnSpcReduction="10000"/>
          </a:bodyPr>
          <a:lstStyle/>
          <a:p>
            <a:r>
              <a:rPr lang="en-US" dirty="0"/>
              <a:t>The bash shell provides the for command to allow you to create a loop that iterates through a series of values. </a:t>
            </a:r>
          </a:p>
          <a:p>
            <a:r>
              <a:rPr lang="en-US" dirty="0"/>
              <a:t>Each iteration performs a defined set of commands using one of the values in the series. </a:t>
            </a:r>
          </a:p>
          <a:p>
            <a:r>
              <a:rPr lang="en-US" dirty="0"/>
              <a:t>The basic format of the bash shell for command is:</a:t>
            </a:r>
          </a:p>
          <a:p>
            <a:r>
              <a:rPr lang="en-US" dirty="0"/>
              <a:t>for var in list</a:t>
            </a:r>
          </a:p>
          <a:p>
            <a:r>
              <a:rPr lang="en-US" dirty="0"/>
              <a:t>do</a:t>
            </a:r>
          </a:p>
          <a:p>
            <a:r>
              <a:rPr lang="en-US" dirty="0"/>
              <a:t>commands</a:t>
            </a:r>
          </a:p>
          <a:p>
            <a:r>
              <a:rPr lang="en-US" dirty="0"/>
              <a:t>done</a:t>
            </a:r>
            <a:endParaRPr lang="en-IN" dirty="0"/>
          </a:p>
        </p:txBody>
      </p:sp>
      <p:sp>
        <p:nvSpPr>
          <p:cNvPr id="3" name="Title 2">
            <a:extLst>
              <a:ext uri="{FF2B5EF4-FFF2-40B4-BE49-F238E27FC236}">
                <a16:creationId xmlns:a16="http://schemas.microsoft.com/office/drawing/2014/main" id="{2F3C00D0-F68B-40B8-9E9F-A5FCFD7E8A5C}"/>
              </a:ext>
            </a:extLst>
          </p:cNvPr>
          <p:cNvSpPr>
            <a:spLocks noGrp="1"/>
          </p:cNvSpPr>
          <p:nvPr>
            <p:ph type="title"/>
          </p:nvPr>
        </p:nvSpPr>
        <p:spPr/>
        <p:txBody>
          <a:bodyPr/>
          <a:lstStyle/>
          <a:p>
            <a:r>
              <a:rPr lang="en-IN" dirty="0"/>
              <a:t>The for Command</a:t>
            </a:r>
          </a:p>
        </p:txBody>
      </p:sp>
    </p:spTree>
    <p:extLst>
      <p:ext uri="{BB962C8B-B14F-4D97-AF65-F5344CB8AC3E}">
        <p14:creationId xmlns:p14="http://schemas.microsoft.com/office/powerpoint/2010/main" val="93585493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916667-A7DC-44A8-B342-3C30C1D8964D}"/>
              </a:ext>
            </a:extLst>
          </p:cNvPr>
          <p:cNvSpPr>
            <a:spLocks noGrp="1"/>
          </p:cNvSpPr>
          <p:nvPr>
            <p:ph sz="quarter" idx="12"/>
          </p:nvPr>
        </p:nvSpPr>
        <p:spPr/>
        <p:txBody>
          <a:bodyPr/>
          <a:lstStyle/>
          <a:p>
            <a:r>
              <a:rPr lang="en-US" dirty="0"/>
              <a:t>Basic while format</a:t>
            </a:r>
          </a:p>
          <a:p>
            <a:r>
              <a:rPr lang="en-US" dirty="0"/>
              <a:t>The format of the while command is:</a:t>
            </a:r>
          </a:p>
          <a:p>
            <a:r>
              <a:rPr lang="en-US" dirty="0"/>
              <a:t>while test command</a:t>
            </a:r>
          </a:p>
          <a:p>
            <a:r>
              <a:rPr lang="en-US" dirty="0"/>
              <a:t>do</a:t>
            </a:r>
          </a:p>
          <a:p>
            <a:r>
              <a:rPr lang="en-US" dirty="0"/>
              <a:t>other commands</a:t>
            </a:r>
          </a:p>
          <a:p>
            <a:r>
              <a:rPr lang="en-US" dirty="0"/>
              <a:t>done</a:t>
            </a:r>
            <a:endParaRPr lang="en-IN" dirty="0"/>
          </a:p>
        </p:txBody>
      </p:sp>
      <p:sp>
        <p:nvSpPr>
          <p:cNvPr id="3" name="Title 2">
            <a:extLst>
              <a:ext uri="{FF2B5EF4-FFF2-40B4-BE49-F238E27FC236}">
                <a16:creationId xmlns:a16="http://schemas.microsoft.com/office/drawing/2014/main" id="{344782AC-9220-44E7-8037-42296C2E0610}"/>
              </a:ext>
            </a:extLst>
          </p:cNvPr>
          <p:cNvSpPr>
            <a:spLocks noGrp="1"/>
          </p:cNvSpPr>
          <p:nvPr>
            <p:ph type="title"/>
          </p:nvPr>
        </p:nvSpPr>
        <p:spPr/>
        <p:txBody>
          <a:bodyPr/>
          <a:lstStyle/>
          <a:p>
            <a:r>
              <a:rPr lang="en-IN" dirty="0"/>
              <a:t>The while Command</a:t>
            </a:r>
          </a:p>
        </p:txBody>
      </p:sp>
    </p:spTree>
    <p:extLst>
      <p:ext uri="{BB962C8B-B14F-4D97-AF65-F5344CB8AC3E}">
        <p14:creationId xmlns:p14="http://schemas.microsoft.com/office/powerpoint/2010/main" val="71495066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6792CB-3946-46EA-BBC0-2CFEB8DC4F09}"/>
              </a:ext>
            </a:extLst>
          </p:cNvPr>
          <p:cNvSpPr>
            <a:spLocks noGrp="1"/>
          </p:cNvSpPr>
          <p:nvPr>
            <p:ph sz="quarter" idx="12"/>
          </p:nvPr>
        </p:nvSpPr>
        <p:spPr/>
        <p:txBody>
          <a:bodyPr>
            <a:normAutofit fontScale="85000" lnSpcReduction="20000"/>
          </a:bodyPr>
          <a:lstStyle/>
          <a:p>
            <a:r>
              <a:rPr lang="en-US" dirty="0"/>
              <a:t>The until command works exactly the opposite way from the while command. </a:t>
            </a:r>
          </a:p>
          <a:p>
            <a:r>
              <a:rPr lang="en-US" dirty="0"/>
              <a:t>The until command requires that you to specify a test command that normally produces a non-zero exit status. </a:t>
            </a:r>
          </a:p>
          <a:p>
            <a:r>
              <a:rPr lang="en-US" dirty="0"/>
              <a:t>As long as the exit status of the test command is non-zero, the bash shell executes the commands listed in the loop. </a:t>
            </a:r>
          </a:p>
          <a:p>
            <a:r>
              <a:rPr lang="en-US" dirty="0"/>
              <a:t>Once the test command returns a zero exit status, the loop stops.</a:t>
            </a:r>
          </a:p>
          <a:p>
            <a:r>
              <a:rPr lang="en-US" dirty="0"/>
              <a:t>As you would expect, the format of the until command is:</a:t>
            </a:r>
          </a:p>
          <a:p>
            <a:r>
              <a:rPr lang="en-US" dirty="0"/>
              <a:t>until test commands</a:t>
            </a:r>
          </a:p>
          <a:p>
            <a:r>
              <a:rPr lang="en-US" dirty="0"/>
              <a:t>do</a:t>
            </a:r>
          </a:p>
          <a:p>
            <a:r>
              <a:rPr lang="en-US" dirty="0"/>
              <a:t>other commands</a:t>
            </a:r>
          </a:p>
          <a:p>
            <a:r>
              <a:rPr lang="en-US" dirty="0"/>
              <a:t>done</a:t>
            </a:r>
            <a:endParaRPr lang="en-IN" dirty="0"/>
          </a:p>
        </p:txBody>
      </p:sp>
      <p:sp>
        <p:nvSpPr>
          <p:cNvPr id="3" name="Title 2">
            <a:extLst>
              <a:ext uri="{FF2B5EF4-FFF2-40B4-BE49-F238E27FC236}">
                <a16:creationId xmlns:a16="http://schemas.microsoft.com/office/drawing/2014/main" id="{2302C5DC-2FF0-4271-BE63-2D253258CF27}"/>
              </a:ext>
            </a:extLst>
          </p:cNvPr>
          <p:cNvSpPr>
            <a:spLocks noGrp="1"/>
          </p:cNvSpPr>
          <p:nvPr>
            <p:ph type="title"/>
          </p:nvPr>
        </p:nvSpPr>
        <p:spPr/>
        <p:txBody>
          <a:bodyPr/>
          <a:lstStyle/>
          <a:p>
            <a:r>
              <a:rPr lang="en-IN" dirty="0"/>
              <a:t>The until Command</a:t>
            </a:r>
          </a:p>
        </p:txBody>
      </p:sp>
    </p:spTree>
    <p:extLst>
      <p:ext uri="{BB962C8B-B14F-4D97-AF65-F5344CB8AC3E}">
        <p14:creationId xmlns:p14="http://schemas.microsoft.com/office/powerpoint/2010/main" val="33897712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48FEB7-775B-46EB-9876-6B1D301858FF}"/>
              </a:ext>
            </a:extLst>
          </p:cNvPr>
          <p:cNvSpPr>
            <a:spLocks noGrp="1"/>
          </p:cNvSpPr>
          <p:nvPr>
            <p:ph sz="quarter" idx="12"/>
          </p:nvPr>
        </p:nvSpPr>
        <p:spPr/>
        <p:txBody>
          <a:bodyPr/>
          <a:lstStyle/>
          <a:p>
            <a:r>
              <a:rPr lang="en-US" dirty="0"/>
              <a:t>The break command is a simple way to escape out of a loop in progress. </a:t>
            </a:r>
          </a:p>
          <a:p>
            <a:r>
              <a:rPr lang="en-US" dirty="0"/>
              <a:t>You can use the break command to exit out of any type of loop, including while and until loops.</a:t>
            </a:r>
            <a:endParaRPr lang="en-IN" dirty="0"/>
          </a:p>
        </p:txBody>
      </p:sp>
      <p:sp>
        <p:nvSpPr>
          <p:cNvPr id="3" name="Title 2">
            <a:extLst>
              <a:ext uri="{FF2B5EF4-FFF2-40B4-BE49-F238E27FC236}">
                <a16:creationId xmlns:a16="http://schemas.microsoft.com/office/drawing/2014/main" id="{072D6824-E59E-43CD-B49E-039C6351B1D5}"/>
              </a:ext>
            </a:extLst>
          </p:cNvPr>
          <p:cNvSpPr>
            <a:spLocks noGrp="1"/>
          </p:cNvSpPr>
          <p:nvPr>
            <p:ph type="title"/>
          </p:nvPr>
        </p:nvSpPr>
        <p:spPr/>
        <p:txBody>
          <a:bodyPr/>
          <a:lstStyle/>
          <a:p>
            <a:r>
              <a:rPr lang="en-IN" dirty="0"/>
              <a:t>The break command</a:t>
            </a:r>
          </a:p>
        </p:txBody>
      </p:sp>
    </p:spTree>
    <p:extLst>
      <p:ext uri="{BB962C8B-B14F-4D97-AF65-F5344CB8AC3E}">
        <p14:creationId xmlns:p14="http://schemas.microsoft.com/office/powerpoint/2010/main" val="3094275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0525B5-ABAD-4AFB-BE55-5E00A857F32F}"/>
              </a:ext>
            </a:extLst>
          </p:cNvPr>
          <p:cNvSpPr>
            <a:spLocks noGrp="1"/>
          </p:cNvSpPr>
          <p:nvPr>
            <p:ph type="title"/>
          </p:nvPr>
        </p:nvSpPr>
        <p:spPr/>
        <p:txBody>
          <a:bodyPr/>
          <a:lstStyle/>
          <a:p>
            <a:r>
              <a:rPr lang="en-IN" dirty="0"/>
              <a:t>A UNIX System Timeline</a:t>
            </a:r>
          </a:p>
        </p:txBody>
      </p:sp>
      <p:pic>
        <p:nvPicPr>
          <p:cNvPr id="5" name="Picture 4">
            <a:extLst>
              <a:ext uri="{FF2B5EF4-FFF2-40B4-BE49-F238E27FC236}">
                <a16:creationId xmlns:a16="http://schemas.microsoft.com/office/drawing/2014/main" id="{FAEB84CE-AC70-4049-B9FF-9622812E4DC7}"/>
              </a:ext>
            </a:extLst>
          </p:cNvPr>
          <p:cNvPicPr>
            <a:picLocks noChangeAspect="1"/>
          </p:cNvPicPr>
          <p:nvPr/>
        </p:nvPicPr>
        <p:blipFill>
          <a:blip r:embed="rId2"/>
          <a:stretch>
            <a:fillRect/>
          </a:stretch>
        </p:blipFill>
        <p:spPr>
          <a:xfrm>
            <a:off x="454813" y="1262743"/>
            <a:ext cx="8417991" cy="2133600"/>
          </a:xfrm>
          <a:prstGeom prst="rect">
            <a:avLst/>
          </a:prstGeom>
        </p:spPr>
      </p:pic>
      <p:pic>
        <p:nvPicPr>
          <p:cNvPr id="7" name="Picture 6">
            <a:extLst>
              <a:ext uri="{FF2B5EF4-FFF2-40B4-BE49-F238E27FC236}">
                <a16:creationId xmlns:a16="http://schemas.microsoft.com/office/drawing/2014/main" id="{4F1AC60E-3EE2-46B2-BFB8-62A83DD2EA10}"/>
              </a:ext>
            </a:extLst>
          </p:cNvPr>
          <p:cNvPicPr>
            <a:picLocks noChangeAspect="1"/>
          </p:cNvPicPr>
          <p:nvPr/>
        </p:nvPicPr>
        <p:blipFill rotWithShape="1">
          <a:blip r:embed="rId3"/>
          <a:srcRect b="33017"/>
          <a:stretch/>
        </p:blipFill>
        <p:spPr>
          <a:xfrm>
            <a:off x="429208" y="3428129"/>
            <a:ext cx="8431154" cy="3259749"/>
          </a:xfrm>
          <a:prstGeom prst="rect">
            <a:avLst/>
          </a:prstGeom>
        </p:spPr>
      </p:pic>
    </p:spTree>
    <p:extLst>
      <p:ext uri="{BB962C8B-B14F-4D97-AF65-F5344CB8AC3E}">
        <p14:creationId xmlns:p14="http://schemas.microsoft.com/office/powerpoint/2010/main" val="417143659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D09AE9-1585-44C7-83BD-0DD6301DC94C}"/>
              </a:ext>
            </a:extLst>
          </p:cNvPr>
          <p:cNvSpPr>
            <a:spLocks noGrp="1"/>
          </p:cNvSpPr>
          <p:nvPr>
            <p:ph sz="quarter" idx="12"/>
          </p:nvPr>
        </p:nvSpPr>
        <p:spPr/>
        <p:txBody>
          <a:bodyPr/>
          <a:lstStyle/>
          <a:p>
            <a:r>
              <a:rPr lang="en-US" dirty="0"/>
              <a:t>The most basic method of passing data to your shell script is by using command line parameters.</a:t>
            </a:r>
          </a:p>
          <a:p>
            <a:r>
              <a:rPr lang="en-US" dirty="0"/>
              <a:t>Command line parameters allow you to add data values to the command line when you execute the script:</a:t>
            </a:r>
          </a:p>
          <a:p>
            <a:r>
              <a:rPr lang="en-US" dirty="0"/>
              <a:t>$ ./</a:t>
            </a:r>
            <a:r>
              <a:rPr lang="en-US" dirty="0" err="1"/>
              <a:t>addem</a:t>
            </a:r>
            <a:r>
              <a:rPr lang="en-US" dirty="0"/>
              <a:t> 10 30</a:t>
            </a:r>
            <a:endParaRPr lang="en-IN" dirty="0"/>
          </a:p>
        </p:txBody>
      </p:sp>
      <p:sp>
        <p:nvSpPr>
          <p:cNvPr id="3" name="Title 2">
            <a:extLst>
              <a:ext uri="{FF2B5EF4-FFF2-40B4-BE49-F238E27FC236}">
                <a16:creationId xmlns:a16="http://schemas.microsoft.com/office/drawing/2014/main" id="{59D54ECC-D16D-40BB-BAF4-E457A7147D81}"/>
              </a:ext>
            </a:extLst>
          </p:cNvPr>
          <p:cNvSpPr>
            <a:spLocks noGrp="1"/>
          </p:cNvSpPr>
          <p:nvPr>
            <p:ph type="title"/>
          </p:nvPr>
        </p:nvSpPr>
        <p:spPr/>
        <p:txBody>
          <a:bodyPr/>
          <a:lstStyle/>
          <a:p>
            <a:r>
              <a:rPr lang="en-IN" dirty="0"/>
              <a:t>Command Line Parameters</a:t>
            </a:r>
          </a:p>
        </p:txBody>
      </p:sp>
    </p:spTree>
    <p:extLst>
      <p:ext uri="{BB962C8B-B14F-4D97-AF65-F5344CB8AC3E}">
        <p14:creationId xmlns:p14="http://schemas.microsoft.com/office/powerpoint/2010/main" val="80706910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DF81E6-6167-4A0F-BF18-0F44D51B298C}"/>
              </a:ext>
            </a:extLst>
          </p:cNvPr>
          <p:cNvSpPr>
            <a:spLocks noGrp="1"/>
          </p:cNvSpPr>
          <p:nvPr>
            <p:ph sz="quarter" idx="12"/>
          </p:nvPr>
        </p:nvSpPr>
        <p:spPr/>
        <p:txBody>
          <a:bodyPr/>
          <a:lstStyle/>
          <a:p>
            <a:r>
              <a:rPr lang="en-US" dirty="0"/>
              <a:t>The bash shell assigns special variables, called positional parameters, to all of the parameters entered in a command line. </a:t>
            </a:r>
          </a:p>
          <a:p>
            <a:r>
              <a:rPr lang="en-US" dirty="0"/>
              <a:t>This even includes the name of the program the shell executes. </a:t>
            </a:r>
          </a:p>
          <a:p>
            <a:r>
              <a:rPr lang="en-US" dirty="0"/>
              <a:t>The positional parameter variables are standard numbers, with $0 being the name of the program, $1 being the first parameter, $2 being the second parameter, and so on, up to $9 for the ninth parameter.</a:t>
            </a:r>
            <a:endParaRPr lang="en-IN" dirty="0"/>
          </a:p>
        </p:txBody>
      </p:sp>
      <p:sp>
        <p:nvSpPr>
          <p:cNvPr id="3" name="Title 2">
            <a:extLst>
              <a:ext uri="{FF2B5EF4-FFF2-40B4-BE49-F238E27FC236}">
                <a16:creationId xmlns:a16="http://schemas.microsoft.com/office/drawing/2014/main" id="{C9AB3467-AFC1-4D77-ADA8-24B5787C9B34}"/>
              </a:ext>
            </a:extLst>
          </p:cNvPr>
          <p:cNvSpPr>
            <a:spLocks noGrp="1"/>
          </p:cNvSpPr>
          <p:nvPr>
            <p:ph type="title"/>
          </p:nvPr>
        </p:nvSpPr>
        <p:spPr/>
        <p:txBody>
          <a:bodyPr/>
          <a:lstStyle/>
          <a:p>
            <a:r>
              <a:rPr lang="en-IN" dirty="0"/>
              <a:t>Reading parameters</a:t>
            </a:r>
          </a:p>
        </p:txBody>
      </p:sp>
    </p:spTree>
    <p:extLst>
      <p:ext uri="{BB962C8B-B14F-4D97-AF65-F5344CB8AC3E}">
        <p14:creationId xmlns:p14="http://schemas.microsoft.com/office/powerpoint/2010/main" val="357939948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B3467-AFC1-4D77-ADA8-24B5787C9B34}"/>
              </a:ext>
            </a:extLst>
          </p:cNvPr>
          <p:cNvSpPr>
            <a:spLocks noGrp="1"/>
          </p:cNvSpPr>
          <p:nvPr>
            <p:ph type="title"/>
          </p:nvPr>
        </p:nvSpPr>
        <p:spPr/>
        <p:txBody>
          <a:bodyPr/>
          <a:lstStyle/>
          <a:p>
            <a:r>
              <a:rPr lang="en-IN" dirty="0"/>
              <a:t>Reading parameters</a:t>
            </a:r>
          </a:p>
        </p:txBody>
      </p:sp>
      <p:pic>
        <p:nvPicPr>
          <p:cNvPr id="7" name="Picture 6">
            <a:extLst>
              <a:ext uri="{FF2B5EF4-FFF2-40B4-BE49-F238E27FC236}">
                <a16:creationId xmlns:a16="http://schemas.microsoft.com/office/drawing/2014/main" id="{FF4A8BBB-63FF-4182-A4B0-28980D4B299D}"/>
              </a:ext>
            </a:extLst>
          </p:cNvPr>
          <p:cNvPicPr>
            <a:picLocks noChangeAspect="1"/>
          </p:cNvPicPr>
          <p:nvPr/>
        </p:nvPicPr>
        <p:blipFill rotWithShape="1">
          <a:blip r:embed="rId2"/>
          <a:srcRect r="25833" b="65926"/>
          <a:stretch/>
        </p:blipFill>
        <p:spPr>
          <a:xfrm>
            <a:off x="149087" y="1905000"/>
            <a:ext cx="8845826" cy="2286000"/>
          </a:xfrm>
          <a:prstGeom prst="rect">
            <a:avLst/>
          </a:prstGeom>
        </p:spPr>
      </p:pic>
    </p:spTree>
    <p:extLst>
      <p:ext uri="{BB962C8B-B14F-4D97-AF65-F5344CB8AC3E}">
        <p14:creationId xmlns:p14="http://schemas.microsoft.com/office/powerpoint/2010/main" val="22251976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31E97A-F46F-4BB1-8D8F-43F28109B345}"/>
              </a:ext>
            </a:extLst>
          </p:cNvPr>
          <p:cNvSpPr>
            <a:spLocks noGrp="1"/>
          </p:cNvSpPr>
          <p:nvPr>
            <p:ph sz="quarter" idx="12"/>
          </p:nvPr>
        </p:nvSpPr>
        <p:spPr/>
        <p:txBody>
          <a:bodyPr/>
          <a:lstStyle/>
          <a:p>
            <a:r>
              <a:rPr lang="en-US" dirty="0"/>
              <a:t>Instead of testing each parameter, you can just count how many parameters were entered on the command line. </a:t>
            </a:r>
          </a:p>
          <a:p>
            <a:r>
              <a:rPr lang="en-US" dirty="0"/>
              <a:t>The bash shell provides a special variable for this purpose.</a:t>
            </a:r>
          </a:p>
          <a:p>
            <a:r>
              <a:rPr lang="en-US" dirty="0"/>
              <a:t>The special $# variable contains the number of command line parameters included when the script was run. </a:t>
            </a:r>
          </a:p>
          <a:p>
            <a:r>
              <a:rPr lang="en-US" dirty="0"/>
              <a:t>You can use this special variable anywhere in the script, just as a normal variable:</a:t>
            </a:r>
            <a:endParaRPr lang="en-IN" dirty="0"/>
          </a:p>
        </p:txBody>
      </p:sp>
      <p:sp>
        <p:nvSpPr>
          <p:cNvPr id="3" name="Title 2">
            <a:extLst>
              <a:ext uri="{FF2B5EF4-FFF2-40B4-BE49-F238E27FC236}">
                <a16:creationId xmlns:a16="http://schemas.microsoft.com/office/drawing/2014/main" id="{B3FEB5EE-076A-4571-8A8E-B234BF730A4E}"/>
              </a:ext>
            </a:extLst>
          </p:cNvPr>
          <p:cNvSpPr>
            <a:spLocks noGrp="1"/>
          </p:cNvSpPr>
          <p:nvPr>
            <p:ph type="title"/>
          </p:nvPr>
        </p:nvSpPr>
        <p:spPr/>
        <p:txBody>
          <a:bodyPr/>
          <a:lstStyle/>
          <a:p>
            <a:r>
              <a:rPr lang="en-IN" dirty="0"/>
              <a:t>Counting parameters</a:t>
            </a:r>
          </a:p>
        </p:txBody>
      </p:sp>
    </p:spTree>
    <p:extLst>
      <p:ext uri="{BB962C8B-B14F-4D97-AF65-F5344CB8AC3E}">
        <p14:creationId xmlns:p14="http://schemas.microsoft.com/office/powerpoint/2010/main" val="7514934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C7C75D-91A7-4816-A1A4-A5B3941849BD}"/>
              </a:ext>
            </a:extLst>
          </p:cNvPr>
          <p:cNvSpPr>
            <a:spLocks noGrp="1"/>
          </p:cNvSpPr>
          <p:nvPr>
            <p:ph sz="quarter" idx="12"/>
          </p:nvPr>
        </p:nvSpPr>
        <p:spPr/>
        <p:txBody>
          <a:bodyPr>
            <a:normAutofit lnSpcReduction="10000"/>
          </a:bodyPr>
          <a:lstStyle/>
          <a:p>
            <a:r>
              <a:rPr lang="en-US" dirty="0"/>
              <a:t>The $* and $@ variables provide one-stop shopping for all of your parameters. </a:t>
            </a:r>
          </a:p>
          <a:p>
            <a:r>
              <a:rPr lang="en-US" dirty="0"/>
              <a:t>Both of these variables include all of the command line parameters within a single variable.</a:t>
            </a:r>
          </a:p>
          <a:p>
            <a:r>
              <a:rPr lang="en-US" dirty="0"/>
              <a:t>The $* variable takes all of the parameters supplied on the command line as a single word. </a:t>
            </a:r>
          </a:p>
          <a:p>
            <a:r>
              <a:rPr lang="en-US" dirty="0"/>
              <a:t>The word contains each of the values as they appear on the command line. </a:t>
            </a:r>
          </a:p>
          <a:p>
            <a:r>
              <a:rPr lang="en-US" dirty="0"/>
              <a:t>Basically, instead of treating the parameters as multiple objects, the $* variable treats them all as one parameter.</a:t>
            </a:r>
            <a:endParaRPr lang="en-IN" dirty="0"/>
          </a:p>
        </p:txBody>
      </p:sp>
      <p:sp>
        <p:nvSpPr>
          <p:cNvPr id="3" name="Title 2">
            <a:extLst>
              <a:ext uri="{FF2B5EF4-FFF2-40B4-BE49-F238E27FC236}">
                <a16:creationId xmlns:a16="http://schemas.microsoft.com/office/drawing/2014/main" id="{34BB9E5E-8993-4053-BD41-963CE80F518E}"/>
              </a:ext>
            </a:extLst>
          </p:cNvPr>
          <p:cNvSpPr>
            <a:spLocks noGrp="1"/>
          </p:cNvSpPr>
          <p:nvPr>
            <p:ph type="title"/>
          </p:nvPr>
        </p:nvSpPr>
        <p:spPr/>
        <p:txBody>
          <a:bodyPr/>
          <a:lstStyle/>
          <a:p>
            <a:r>
              <a:rPr lang="en-IN" dirty="0"/>
              <a:t>Grabbing all the data</a:t>
            </a:r>
          </a:p>
        </p:txBody>
      </p:sp>
    </p:spTree>
    <p:extLst>
      <p:ext uri="{BB962C8B-B14F-4D97-AF65-F5344CB8AC3E}">
        <p14:creationId xmlns:p14="http://schemas.microsoft.com/office/powerpoint/2010/main" val="288748178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C7C75D-91A7-4816-A1A4-A5B3941849BD}"/>
              </a:ext>
            </a:extLst>
          </p:cNvPr>
          <p:cNvSpPr>
            <a:spLocks noGrp="1"/>
          </p:cNvSpPr>
          <p:nvPr>
            <p:ph sz="quarter" idx="12"/>
          </p:nvPr>
        </p:nvSpPr>
        <p:spPr/>
        <p:txBody>
          <a:bodyPr>
            <a:normAutofit/>
          </a:bodyPr>
          <a:lstStyle/>
          <a:p>
            <a:r>
              <a:rPr lang="en-US" dirty="0"/>
              <a:t>The $@ variable on the other hand, takes all of the parameters supplied on the command line as separate words in the same string. </a:t>
            </a:r>
          </a:p>
          <a:p>
            <a:r>
              <a:rPr lang="en-US" dirty="0"/>
              <a:t>It allows you to iterate through the value, separating out each parameter supplied. </a:t>
            </a:r>
          </a:p>
          <a:p>
            <a:r>
              <a:rPr lang="en-US" dirty="0"/>
              <a:t>This is most often accomplished using the for command.</a:t>
            </a:r>
            <a:endParaRPr lang="en-IN" dirty="0"/>
          </a:p>
        </p:txBody>
      </p:sp>
      <p:sp>
        <p:nvSpPr>
          <p:cNvPr id="3" name="Title 2">
            <a:extLst>
              <a:ext uri="{FF2B5EF4-FFF2-40B4-BE49-F238E27FC236}">
                <a16:creationId xmlns:a16="http://schemas.microsoft.com/office/drawing/2014/main" id="{34BB9E5E-8993-4053-BD41-963CE80F518E}"/>
              </a:ext>
            </a:extLst>
          </p:cNvPr>
          <p:cNvSpPr>
            <a:spLocks noGrp="1"/>
          </p:cNvSpPr>
          <p:nvPr>
            <p:ph type="title"/>
          </p:nvPr>
        </p:nvSpPr>
        <p:spPr/>
        <p:txBody>
          <a:bodyPr/>
          <a:lstStyle/>
          <a:p>
            <a:r>
              <a:rPr lang="en-IN" dirty="0"/>
              <a:t>Grabbing all the data</a:t>
            </a:r>
          </a:p>
        </p:txBody>
      </p:sp>
    </p:spTree>
    <p:extLst>
      <p:ext uri="{BB962C8B-B14F-4D97-AF65-F5344CB8AC3E}">
        <p14:creationId xmlns:p14="http://schemas.microsoft.com/office/powerpoint/2010/main" val="2877472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30F04A-843B-4498-A32D-EBBE9E5E2D13}"/>
              </a:ext>
            </a:extLst>
          </p:cNvPr>
          <p:cNvSpPr>
            <a:spLocks noGrp="1"/>
          </p:cNvSpPr>
          <p:nvPr>
            <p:ph sz="quarter" idx="12"/>
          </p:nvPr>
        </p:nvSpPr>
        <p:spPr/>
        <p:txBody>
          <a:bodyPr/>
          <a:lstStyle/>
          <a:p>
            <a:r>
              <a:rPr lang="en-US" dirty="0"/>
              <a:t>There’s a danger when using the read command. </a:t>
            </a:r>
          </a:p>
          <a:p>
            <a:r>
              <a:rPr lang="en-US" dirty="0"/>
              <a:t>It’s quite possible that your script will get stuck waiting for the script user to enter data. </a:t>
            </a:r>
          </a:p>
          <a:p>
            <a:r>
              <a:rPr lang="en-US" dirty="0"/>
              <a:t>If the script must go on regardless of if there was any data entered, you can use the -t option specify a timer.</a:t>
            </a:r>
          </a:p>
          <a:p>
            <a:r>
              <a:rPr lang="en-US" dirty="0"/>
              <a:t>The -t option specifies the number of seconds for the read command to wait for input. </a:t>
            </a:r>
          </a:p>
          <a:p>
            <a:r>
              <a:rPr lang="en-US" dirty="0"/>
              <a:t>When the timer expires, the read command returns a non-zero exit status:</a:t>
            </a:r>
            <a:endParaRPr lang="en-IN" dirty="0"/>
          </a:p>
        </p:txBody>
      </p:sp>
      <p:sp>
        <p:nvSpPr>
          <p:cNvPr id="3" name="Title 2">
            <a:extLst>
              <a:ext uri="{FF2B5EF4-FFF2-40B4-BE49-F238E27FC236}">
                <a16:creationId xmlns:a16="http://schemas.microsoft.com/office/drawing/2014/main" id="{6CCD238C-8CC9-4618-BA96-24CD9CA51A95}"/>
              </a:ext>
            </a:extLst>
          </p:cNvPr>
          <p:cNvSpPr>
            <a:spLocks noGrp="1"/>
          </p:cNvSpPr>
          <p:nvPr>
            <p:ph type="title"/>
          </p:nvPr>
        </p:nvSpPr>
        <p:spPr/>
        <p:txBody>
          <a:bodyPr/>
          <a:lstStyle/>
          <a:p>
            <a:r>
              <a:rPr lang="en-IN" dirty="0"/>
              <a:t>Timing out</a:t>
            </a:r>
          </a:p>
        </p:txBody>
      </p:sp>
    </p:spTree>
    <p:extLst>
      <p:ext uri="{BB962C8B-B14F-4D97-AF65-F5344CB8AC3E}">
        <p14:creationId xmlns:p14="http://schemas.microsoft.com/office/powerpoint/2010/main" val="314525227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4F53BC-1F77-41D8-AACC-320AF542EDA3}"/>
              </a:ext>
            </a:extLst>
          </p:cNvPr>
          <p:cNvSpPr>
            <a:spLocks noGrp="1"/>
          </p:cNvSpPr>
          <p:nvPr>
            <p:ph sz="quarter" idx="12"/>
          </p:nvPr>
        </p:nvSpPr>
        <p:spPr/>
        <p:txBody>
          <a:bodyPr>
            <a:normAutofit fontScale="85000" lnSpcReduction="20000"/>
          </a:bodyPr>
          <a:lstStyle/>
          <a:p>
            <a:r>
              <a:rPr lang="en-US" dirty="0"/>
              <a:t>Basic 'select' Loop</a:t>
            </a:r>
          </a:p>
          <a:p>
            <a:r>
              <a:rPr lang="en-US" dirty="0"/>
              <a:t>In select loop, we have the similar syntax as that of for loop. As mentioned above, select loop accepts a sequence to iterate through it and present it as a numbered menu. </a:t>
            </a:r>
          </a:p>
          <a:p>
            <a:r>
              <a:rPr lang="en-US" dirty="0"/>
              <a:t>For this, we use the in </a:t>
            </a:r>
            <a:r>
              <a:rPr lang="en-US" dirty="0" err="1"/>
              <a:t>keywordas</a:t>
            </a:r>
            <a:r>
              <a:rPr lang="en-US" dirty="0"/>
              <a:t> shown in below syntax.</a:t>
            </a:r>
          </a:p>
          <a:p>
            <a:r>
              <a:rPr lang="en-US" dirty="0"/>
              <a:t>Syntax:</a:t>
            </a:r>
          </a:p>
          <a:p>
            <a:r>
              <a:rPr lang="en-US" dirty="0"/>
              <a:t>select </a:t>
            </a:r>
            <a:r>
              <a:rPr lang="en-US" dirty="0" err="1"/>
              <a:t>variableName</a:t>
            </a:r>
            <a:r>
              <a:rPr lang="en-US" dirty="0"/>
              <a:t> in choice1 choice2 ... </a:t>
            </a:r>
            <a:r>
              <a:rPr lang="en-US" dirty="0" err="1"/>
              <a:t>choiceN</a:t>
            </a:r>
            <a:endParaRPr lang="en-US" dirty="0"/>
          </a:p>
          <a:p>
            <a:r>
              <a:rPr lang="en-US" dirty="0"/>
              <a:t>do</a:t>
            </a:r>
          </a:p>
          <a:p>
            <a:endParaRPr lang="en-US" dirty="0"/>
          </a:p>
          <a:p>
            <a:r>
              <a:rPr lang="en-US" dirty="0"/>
              <a:t>    -- Block of Commands --</a:t>
            </a:r>
          </a:p>
          <a:p>
            <a:r>
              <a:rPr lang="en-US" dirty="0"/>
              <a:t>   </a:t>
            </a:r>
          </a:p>
          <a:p>
            <a:r>
              <a:rPr lang="en-US" dirty="0"/>
              <a:t>done</a:t>
            </a:r>
            <a:endParaRPr lang="en-IN" dirty="0"/>
          </a:p>
        </p:txBody>
      </p:sp>
      <p:sp>
        <p:nvSpPr>
          <p:cNvPr id="3" name="Title 2">
            <a:extLst>
              <a:ext uri="{FF2B5EF4-FFF2-40B4-BE49-F238E27FC236}">
                <a16:creationId xmlns:a16="http://schemas.microsoft.com/office/drawing/2014/main" id="{8615A4BB-281F-4FC2-9BC2-4FDCED1BF5AB}"/>
              </a:ext>
            </a:extLst>
          </p:cNvPr>
          <p:cNvSpPr>
            <a:spLocks noGrp="1"/>
          </p:cNvSpPr>
          <p:nvPr>
            <p:ph type="title"/>
          </p:nvPr>
        </p:nvSpPr>
        <p:spPr/>
        <p:txBody>
          <a:bodyPr/>
          <a:lstStyle/>
          <a:p>
            <a:r>
              <a:rPr lang="en-IN" dirty="0"/>
              <a:t>Select Loop</a:t>
            </a:r>
          </a:p>
        </p:txBody>
      </p:sp>
    </p:spTree>
    <p:extLst>
      <p:ext uri="{BB962C8B-B14F-4D97-AF65-F5344CB8AC3E}">
        <p14:creationId xmlns:p14="http://schemas.microsoft.com/office/powerpoint/2010/main" val="20746413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03E528-AF1D-4052-A35A-B7FA0B18900C}"/>
              </a:ext>
            </a:extLst>
          </p:cNvPr>
          <p:cNvSpPr>
            <a:spLocks noGrp="1"/>
          </p:cNvSpPr>
          <p:nvPr>
            <p:ph sz="quarter" idx="12"/>
          </p:nvPr>
        </p:nvSpPr>
        <p:spPr>
          <a:xfrm>
            <a:off x="457201" y="1381124"/>
            <a:ext cx="8228012" cy="5095875"/>
          </a:xfrm>
        </p:spPr>
        <p:txBody>
          <a:bodyPr>
            <a:normAutofit fontScale="70000" lnSpcReduction="20000"/>
          </a:bodyPr>
          <a:lstStyle/>
          <a:p>
            <a:r>
              <a:rPr lang="en-US" dirty="0"/>
              <a:t>The continue statement in a loop, when certain condition becomes true, skips all the subsequent statements, coming after it, and continues with the next iteration of the loop. </a:t>
            </a:r>
          </a:p>
          <a:p>
            <a:r>
              <a:rPr lang="en-US" dirty="0"/>
              <a:t>So, when a continue statement is reached, further portion of code is skipped from execution and next iteration is started.</a:t>
            </a:r>
          </a:p>
          <a:p>
            <a:r>
              <a:rPr lang="en-US" dirty="0"/>
              <a:t>Syntax:</a:t>
            </a:r>
          </a:p>
          <a:p>
            <a:r>
              <a:rPr lang="en-US" dirty="0"/>
              <a:t>while [ condition ]</a:t>
            </a:r>
          </a:p>
          <a:p>
            <a:r>
              <a:rPr lang="en-US" dirty="0"/>
              <a:t>do</a:t>
            </a:r>
          </a:p>
          <a:p>
            <a:r>
              <a:rPr lang="en-US" dirty="0"/>
              <a:t>    -- Some Commands --</a:t>
            </a:r>
          </a:p>
          <a:p>
            <a:r>
              <a:rPr lang="en-US" dirty="0"/>
              <a:t>    if [ condition ]</a:t>
            </a:r>
          </a:p>
          <a:p>
            <a:r>
              <a:rPr lang="en-US" dirty="0"/>
              <a:t>    then</a:t>
            </a:r>
          </a:p>
          <a:p>
            <a:r>
              <a:rPr lang="en-US" dirty="0"/>
              <a:t>        continue</a:t>
            </a:r>
          </a:p>
          <a:p>
            <a:r>
              <a:rPr lang="en-US" dirty="0"/>
              <a:t>    fi</a:t>
            </a:r>
          </a:p>
          <a:p>
            <a:r>
              <a:rPr lang="en-US" dirty="0"/>
              <a:t>    -- More commands --</a:t>
            </a:r>
          </a:p>
          <a:p>
            <a:r>
              <a:rPr lang="en-US" dirty="0"/>
              <a:t>done</a:t>
            </a:r>
            <a:endParaRPr lang="en-IN" dirty="0"/>
          </a:p>
        </p:txBody>
      </p:sp>
      <p:sp>
        <p:nvSpPr>
          <p:cNvPr id="3" name="Title 2">
            <a:extLst>
              <a:ext uri="{FF2B5EF4-FFF2-40B4-BE49-F238E27FC236}">
                <a16:creationId xmlns:a16="http://schemas.microsoft.com/office/drawing/2014/main" id="{31C60A77-6138-4A0B-9AA7-35B67E36F562}"/>
              </a:ext>
            </a:extLst>
          </p:cNvPr>
          <p:cNvSpPr>
            <a:spLocks noGrp="1"/>
          </p:cNvSpPr>
          <p:nvPr>
            <p:ph type="title"/>
          </p:nvPr>
        </p:nvSpPr>
        <p:spPr/>
        <p:txBody>
          <a:bodyPr/>
          <a:lstStyle/>
          <a:p>
            <a:r>
              <a:rPr lang="en-IN" dirty="0"/>
              <a:t>continue Statement</a:t>
            </a:r>
          </a:p>
        </p:txBody>
      </p:sp>
    </p:spTree>
    <p:extLst>
      <p:ext uri="{BB962C8B-B14F-4D97-AF65-F5344CB8AC3E}">
        <p14:creationId xmlns:p14="http://schemas.microsoft.com/office/powerpoint/2010/main" val="7790103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lstStyle/>
          <a:p>
            <a:r>
              <a:rPr lang="en-US" dirty="0"/>
              <a:t>Functions are blocks of script code that you assign a name to, then reuse anywhere in your code. </a:t>
            </a:r>
          </a:p>
          <a:p>
            <a:r>
              <a:rPr lang="en-US" dirty="0"/>
              <a:t>Anytime you need to use that block of code in your script, all you need to do is use the function name you assigned it (referred to as calling the function).</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2279409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0525B5-ABAD-4AFB-BE55-5E00A857F32F}"/>
              </a:ext>
            </a:extLst>
          </p:cNvPr>
          <p:cNvSpPr>
            <a:spLocks noGrp="1"/>
          </p:cNvSpPr>
          <p:nvPr>
            <p:ph type="title"/>
          </p:nvPr>
        </p:nvSpPr>
        <p:spPr/>
        <p:txBody>
          <a:bodyPr/>
          <a:lstStyle/>
          <a:p>
            <a:r>
              <a:rPr lang="en-IN" dirty="0"/>
              <a:t>A UNIX System Timeline</a:t>
            </a:r>
          </a:p>
        </p:txBody>
      </p:sp>
      <p:pic>
        <p:nvPicPr>
          <p:cNvPr id="4" name="Picture 3">
            <a:extLst>
              <a:ext uri="{FF2B5EF4-FFF2-40B4-BE49-F238E27FC236}">
                <a16:creationId xmlns:a16="http://schemas.microsoft.com/office/drawing/2014/main" id="{4FD8B2BF-14AA-496B-8911-8C8CAC4C7976}"/>
              </a:ext>
            </a:extLst>
          </p:cNvPr>
          <p:cNvPicPr>
            <a:picLocks noChangeAspect="1"/>
          </p:cNvPicPr>
          <p:nvPr/>
        </p:nvPicPr>
        <p:blipFill>
          <a:blip r:embed="rId2"/>
          <a:stretch>
            <a:fillRect/>
          </a:stretch>
        </p:blipFill>
        <p:spPr>
          <a:xfrm>
            <a:off x="533400" y="1371600"/>
            <a:ext cx="8205260" cy="5293034"/>
          </a:xfrm>
          <a:prstGeom prst="rect">
            <a:avLst/>
          </a:prstGeom>
        </p:spPr>
      </p:pic>
    </p:spTree>
    <p:extLst>
      <p:ext uri="{BB962C8B-B14F-4D97-AF65-F5344CB8AC3E}">
        <p14:creationId xmlns:p14="http://schemas.microsoft.com/office/powerpoint/2010/main" val="18369523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lstStyle/>
          <a:p>
            <a:r>
              <a:rPr lang="en-US" b="1" dirty="0">
                <a:solidFill>
                  <a:srgbClr val="FF0000"/>
                </a:solidFill>
              </a:rPr>
              <a:t>Creating a function</a:t>
            </a:r>
          </a:p>
          <a:p>
            <a:r>
              <a:rPr lang="en-US" dirty="0"/>
              <a:t>There are two formats you can use to create functions in bash shell scripts. </a:t>
            </a:r>
          </a:p>
          <a:p>
            <a:r>
              <a:rPr lang="en-US" dirty="0"/>
              <a:t>The first format uses the keyword function, along with the function name you assign to the block of code:</a:t>
            </a:r>
          </a:p>
          <a:p>
            <a:r>
              <a:rPr lang="en-US" dirty="0"/>
              <a:t>function name {</a:t>
            </a:r>
          </a:p>
          <a:p>
            <a:r>
              <a:rPr lang="en-US" dirty="0"/>
              <a:t>commands</a:t>
            </a:r>
          </a:p>
          <a:p>
            <a:r>
              <a:rPr lang="en-US" dirty="0"/>
              <a:t>}</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111102693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lstStyle/>
          <a:p>
            <a:r>
              <a:rPr lang="en-US" b="1" dirty="0">
                <a:solidFill>
                  <a:srgbClr val="FF0000"/>
                </a:solidFill>
              </a:rPr>
              <a:t>Creating a function</a:t>
            </a:r>
          </a:p>
          <a:p>
            <a:r>
              <a:rPr lang="en-US" dirty="0"/>
              <a:t>The commands are one or more bash shell commands that make up your function. </a:t>
            </a:r>
          </a:p>
          <a:p>
            <a:r>
              <a:rPr lang="en-US" dirty="0"/>
              <a:t>When you call the function, the bash shell executes each of the commands in the order they appear in the function, just as in a normal script.</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144427737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fontScale="92500" lnSpcReduction="10000"/>
          </a:bodyPr>
          <a:lstStyle/>
          <a:p>
            <a:r>
              <a:rPr lang="en-US" b="1" dirty="0">
                <a:solidFill>
                  <a:srgbClr val="FF0000"/>
                </a:solidFill>
              </a:rPr>
              <a:t>Creating a function</a:t>
            </a:r>
          </a:p>
          <a:p>
            <a:r>
              <a:rPr lang="en-US" dirty="0"/>
              <a:t>The second format for defining a function in a bash shell script more closely follows how functions</a:t>
            </a:r>
          </a:p>
          <a:p>
            <a:r>
              <a:rPr lang="en-US" dirty="0"/>
              <a:t>are defined in other programming languages:</a:t>
            </a:r>
          </a:p>
          <a:p>
            <a:r>
              <a:rPr lang="en-US" dirty="0"/>
              <a:t>name() {</a:t>
            </a:r>
          </a:p>
          <a:p>
            <a:r>
              <a:rPr lang="en-US" dirty="0"/>
              <a:t>commands</a:t>
            </a:r>
          </a:p>
          <a:p>
            <a:r>
              <a:rPr lang="en-US" dirty="0"/>
              <a:t>}</a:t>
            </a:r>
          </a:p>
          <a:p>
            <a:r>
              <a:rPr lang="en-US" dirty="0"/>
              <a:t>The empty parentheses after the function name indicate that you’re defining a function. </a:t>
            </a:r>
          </a:p>
          <a:p>
            <a:r>
              <a:rPr lang="en-US" dirty="0"/>
              <a:t>The same naming rules apply in this format as in the original shell script function format.</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28663005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a:bodyPr>
          <a:lstStyle/>
          <a:p>
            <a:r>
              <a:rPr lang="en-US" b="1" dirty="0">
                <a:solidFill>
                  <a:srgbClr val="FF0000"/>
                </a:solidFill>
              </a:rPr>
              <a:t>Returning a Value</a:t>
            </a:r>
          </a:p>
          <a:p>
            <a:r>
              <a:rPr lang="en-US" dirty="0"/>
              <a:t>The bash shell uses the return command to exit a function with a specific exit status. </a:t>
            </a:r>
          </a:p>
          <a:p>
            <a:r>
              <a:rPr lang="en-US" dirty="0"/>
              <a:t>The return command allows you to specify a single integer value to define the function exit status, providing an easy way for you to programmatically set the exit status of your function:</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164209578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a:bodyPr>
          <a:lstStyle/>
          <a:p>
            <a:r>
              <a:rPr lang="en-US" b="1" dirty="0">
                <a:solidFill>
                  <a:srgbClr val="FF0000"/>
                </a:solidFill>
              </a:rPr>
              <a:t>Handling variables in a function</a:t>
            </a:r>
          </a:p>
          <a:p>
            <a:r>
              <a:rPr lang="en-US" dirty="0"/>
              <a:t>One thing that causes problems for shell script programmers is the scope of a variable. </a:t>
            </a:r>
          </a:p>
          <a:p>
            <a:r>
              <a:rPr lang="en-US" dirty="0"/>
              <a:t>The scope is where the variable is visible. </a:t>
            </a:r>
          </a:p>
          <a:p>
            <a:r>
              <a:rPr lang="en-US" dirty="0"/>
              <a:t>Variables defined in functions can have a different scope than regular variables. </a:t>
            </a:r>
          </a:p>
          <a:p>
            <a:r>
              <a:rPr lang="en-US" dirty="0"/>
              <a:t>That is, they can be hidden from the rest of the script.</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294655632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a:bodyPr>
          <a:lstStyle/>
          <a:p>
            <a:r>
              <a:rPr lang="en-US" b="1" dirty="0">
                <a:solidFill>
                  <a:srgbClr val="FF0000"/>
                </a:solidFill>
              </a:rPr>
              <a:t>Handling variables in a function</a:t>
            </a:r>
          </a:p>
          <a:p>
            <a:r>
              <a:rPr lang="en-US" dirty="0"/>
              <a:t>Functions use two types of variables:</a:t>
            </a:r>
          </a:p>
          <a:p>
            <a:pPr lvl="1"/>
            <a:r>
              <a:rPr lang="en-US" dirty="0"/>
              <a:t>Global</a:t>
            </a:r>
          </a:p>
          <a:p>
            <a:pPr lvl="1"/>
            <a:r>
              <a:rPr lang="en-US" dirty="0"/>
              <a:t>Local</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17733587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a:bodyPr>
          <a:lstStyle/>
          <a:p>
            <a:r>
              <a:rPr lang="en-US" b="1" dirty="0">
                <a:solidFill>
                  <a:srgbClr val="FF0000"/>
                </a:solidFill>
              </a:rPr>
              <a:t>Global variables</a:t>
            </a:r>
          </a:p>
          <a:p>
            <a:r>
              <a:rPr lang="en-US" dirty="0"/>
              <a:t>Global variables are variables that are valid anywhere within the shell script. </a:t>
            </a:r>
          </a:p>
          <a:p>
            <a:r>
              <a:rPr lang="en-US" dirty="0"/>
              <a:t>If you define a global variable in the main section of a script, you can retrieve its value inside a function.</a:t>
            </a:r>
          </a:p>
          <a:p>
            <a:r>
              <a:rPr lang="en-US" dirty="0"/>
              <a:t>Likewise, if you define a global variable inside a function, you can retrieve its value in the main section of the script.</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193031629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a:bodyPr>
          <a:lstStyle/>
          <a:p>
            <a:r>
              <a:rPr lang="en-US" b="1" dirty="0">
                <a:solidFill>
                  <a:srgbClr val="FF0000"/>
                </a:solidFill>
              </a:rPr>
              <a:t>Local variables</a:t>
            </a:r>
          </a:p>
          <a:p>
            <a:r>
              <a:rPr lang="en-US" dirty="0"/>
              <a:t>Instead of using global variables in functions, any variables that the function uses internally can be declared as local variables. </a:t>
            </a:r>
          </a:p>
          <a:p>
            <a:r>
              <a:rPr lang="en-US" dirty="0"/>
              <a:t>To do that, just use the local keyword in front of the variable declaration:</a:t>
            </a:r>
          </a:p>
          <a:p>
            <a:r>
              <a:rPr lang="en-US" dirty="0"/>
              <a:t>local temp</a:t>
            </a:r>
          </a:p>
          <a:p>
            <a:r>
              <a:rPr lang="en-US" dirty="0"/>
              <a:t>You can also use the local keyword in an assignment statement while assigning a value to the variable:</a:t>
            </a:r>
          </a:p>
          <a:p>
            <a:r>
              <a:rPr lang="en-US" dirty="0"/>
              <a:t>local temp=$[ $value + 5 ]</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281790741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a:bodyPr>
          <a:lstStyle/>
          <a:p>
            <a:r>
              <a:rPr lang="en-US" b="1" dirty="0">
                <a:solidFill>
                  <a:srgbClr val="FF0000"/>
                </a:solidFill>
              </a:rPr>
              <a:t>Local variables</a:t>
            </a:r>
          </a:p>
          <a:p>
            <a:r>
              <a:rPr lang="en-US" dirty="0"/>
              <a:t>The local keyword ensures that the variable is limited to only within the function. </a:t>
            </a:r>
          </a:p>
          <a:p>
            <a:r>
              <a:rPr lang="en-US" dirty="0"/>
              <a:t>If a variable with the same name appears outside the function in the script, the shell keeps the two variable values separate.</a:t>
            </a:r>
            <a:endParaRPr lang="en-IN" dirty="0"/>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8396957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a:bodyPr>
          <a:lstStyle/>
          <a:p>
            <a:r>
              <a:rPr lang="en-US" b="1" dirty="0">
                <a:solidFill>
                  <a:srgbClr val="FF0000"/>
                </a:solidFill>
              </a:rPr>
              <a:t>Array Variables and Functions</a:t>
            </a:r>
          </a:p>
          <a:p>
            <a:r>
              <a:rPr lang="en-US" dirty="0"/>
              <a:t>Passing multiple values to function using array and returning the array from function.</a:t>
            </a:r>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522632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0525B5-ABAD-4AFB-BE55-5E00A857F32F}"/>
              </a:ext>
            </a:extLst>
          </p:cNvPr>
          <p:cNvSpPr>
            <a:spLocks noGrp="1"/>
          </p:cNvSpPr>
          <p:nvPr>
            <p:ph type="title"/>
          </p:nvPr>
        </p:nvSpPr>
        <p:spPr/>
        <p:txBody>
          <a:bodyPr/>
          <a:lstStyle/>
          <a:p>
            <a:r>
              <a:rPr lang="en-IN" dirty="0"/>
              <a:t>A UNIX System Timeline</a:t>
            </a:r>
          </a:p>
        </p:txBody>
      </p:sp>
      <p:pic>
        <p:nvPicPr>
          <p:cNvPr id="5" name="Picture 4">
            <a:extLst>
              <a:ext uri="{FF2B5EF4-FFF2-40B4-BE49-F238E27FC236}">
                <a16:creationId xmlns:a16="http://schemas.microsoft.com/office/drawing/2014/main" id="{F838B0ED-51C7-4748-94FC-EA12259AFDEE}"/>
              </a:ext>
            </a:extLst>
          </p:cNvPr>
          <p:cNvPicPr>
            <a:picLocks noChangeAspect="1"/>
          </p:cNvPicPr>
          <p:nvPr/>
        </p:nvPicPr>
        <p:blipFill rotWithShape="1">
          <a:blip r:embed="rId2"/>
          <a:srcRect r="4707"/>
          <a:stretch/>
        </p:blipFill>
        <p:spPr>
          <a:xfrm>
            <a:off x="304800" y="1676400"/>
            <a:ext cx="8205261" cy="3874576"/>
          </a:xfrm>
          <a:prstGeom prst="rect">
            <a:avLst/>
          </a:prstGeom>
        </p:spPr>
      </p:pic>
    </p:spTree>
    <p:extLst>
      <p:ext uri="{BB962C8B-B14F-4D97-AF65-F5344CB8AC3E}">
        <p14:creationId xmlns:p14="http://schemas.microsoft.com/office/powerpoint/2010/main" val="105628145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a:bodyPr>
          <a:lstStyle/>
          <a:p>
            <a:r>
              <a:rPr lang="en-US" b="1" dirty="0">
                <a:solidFill>
                  <a:srgbClr val="FF0000"/>
                </a:solidFill>
              </a:rPr>
              <a:t>Creating a Library</a:t>
            </a:r>
          </a:p>
          <a:p>
            <a:r>
              <a:rPr lang="en-US" dirty="0"/>
              <a:t>The bash shell allows you to create a library file for your functions, then reference that single library file in as many scripts as you need to.</a:t>
            </a:r>
          </a:p>
          <a:p>
            <a:r>
              <a:rPr lang="en-US" dirty="0"/>
              <a:t>The first step in the process is to create a common library file that contains the functions you need in your scripts.</a:t>
            </a:r>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175110226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p:txBody>
          <a:bodyPr>
            <a:normAutofit fontScale="92500" lnSpcReduction="10000"/>
          </a:bodyPr>
          <a:lstStyle/>
          <a:p>
            <a:r>
              <a:rPr lang="en-US" b="1" dirty="0">
                <a:solidFill>
                  <a:srgbClr val="FF0000"/>
                </a:solidFill>
              </a:rPr>
              <a:t>Using Functions on the Command Line</a:t>
            </a:r>
          </a:p>
          <a:p>
            <a:r>
              <a:rPr lang="en-US" dirty="0"/>
              <a:t>You can use script functions to create some pretty complex operations. </a:t>
            </a:r>
          </a:p>
          <a:p>
            <a:r>
              <a:rPr lang="en-US" dirty="0"/>
              <a:t>Sometimes it would be nice to be able to use these functions directly on the command line interface prompt.</a:t>
            </a:r>
          </a:p>
          <a:p>
            <a:r>
              <a:rPr lang="en-US" dirty="0"/>
              <a:t>Just as you can use a script function as a command in a shell script, you can also use a script function as a command in the command line interface. </a:t>
            </a:r>
          </a:p>
          <a:p>
            <a:r>
              <a:rPr lang="en-US" dirty="0"/>
              <a:t>This is a nice feature, since once you define the function in the shell, you can use it from any directory on the system;</a:t>
            </a:r>
          </a:p>
          <a:p>
            <a:r>
              <a:rPr lang="en-US" dirty="0"/>
              <a:t>You don’t have to worry about a script being in your PATH environment variable</a:t>
            </a:r>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Tree>
    <p:extLst>
      <p:ext uri="{BB962C8B-B14F-4D97-AF65-F5344CB8AC3E}">
        <p14:creationId xmlns:p14="http://schemas.microsoft.com/office/powerpoint/2010/main" val="11821441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a:xfrm>
            <a:off x="457201" y="1381125"/>
            <a:ext cx="8228012" cy="785553"/>
          </a:xfrm>
        </p:spPr>
        <p:txBody>
          <a:bodyPr>
            <a:normAutofit/>
          </a:bodyPr>
          <a:lstStyle/>
          <a:p>
            <a:r>
              <a:rPr lang="en-US" b="1" dirty="0">
                <a:solidFill>
                  <a:srgbClr val="FF0000"/>
                </a:solidFill>
              </a:rPr>
              <a:t>Using Functions on the Command Line</a:t>
            </a:r>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pic>
        <p:nvPicPr>
          <p:cNvPr id="5" name="Picture 4">
            <a:extLst>
              <a:ext uri="{FF2B5EF4-FFF2-40B4-BE49-F238E27FC236}">
                <a16:creationId xmlns:a16="http://schemas.microsoft.com/office/drawing/2014/main" id="{8FFA922B-F727-4532-816D-9EA0DC3093EC}"/>
              </a:ext>
            </a:extLst>
          </p:cNvPr>
          <p:cNvPicPr>
            <a:picLocks noChangeAspect="1"/>
          </p:cNvPicPr>
          <p:nvPr/>
        </p:nvPicPr>
        <p:blipFill rotWithShape="1">
          <a:blip r:embed="rId2"/>
          <a:srcRect r="26864" b="65926"/>
          <a:stretch/>
        </p:blipFill>
        <p:spPr>
          <a:xfrm>
            <a:off x="65185" y="2057400"/>
            <a:ext cx="9013630" cy="2362200"/>
          </a:xfrm>
          <a:prstGeom prst="rect">
            <a:avLst/>
          </a:prstGeom>
        </p:spPr>
      </p:pic>
      <p:sp>
        <p:nvSpPr>
          <p:cNvPr id="6" name="TextBox 5">
            <a:extLst>
              <a:ext uri="{FF2B5EF4-FFF2-40B4-BE49-F238E27FC236}">
                <a16:creationId xmlns:a16="http://schemas.microsoft.com/office/drawing/2014/main" id="{FF68E094-4F33-4B58-8111-D1B5FA06FE74}"/>
              </a:ext>
            </a:extLst>
          </p:cNvPr>
          <p:cNvSpPr txBox="1"/>
          <p:nvPr/>
        </p:nvSpPr>
        <p:spPr>
          <a:xfrm>
            <a:off x="405869" y="4758751"/>
            <a:ext cx="8730275" cy="523220"/>
          </a:xfrm>
          <a:prstGeom prst="rect">
            <a:avLst/>
          </a:prstGeom>
          <a:noFill/>
        </p:spPr>
        <p:txBody>
          <a:bodyPr wrap="none" rtlCol="0">
            <a:spAutoFit/>
          </a:bodyPr>
          <a:lstStyle/>
          <a:p>
            <a:r>
              <a:rPr lang="en-IN" sz="2800" b="1" dirty="0"/>
              <a:t>function bonus { echo `expr $1*0.05+$2*0.10|bc`; }</a:t>
            </a:r>
          </a:p>
        </p:txBody>
      </p:sp>
    </p:spTree>
    <p:extLst>
      <p:ext uri="{BB962C8B-B14F-4D97-AF65-F5344CB8AC3E}">
        <p14:creationId xmlns:p14="http://schemas.microsoft.com/office/powerpoint/2010/main" val="96686201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a:xfrm>
            <a:off x="457201" y="1381125"/>
            <a:ext cx="8228012" cy="785553"/>
          </a:xfrm>
        </p:spPr>
        <p:txBody>
          <a:bodyPr>
            <a:normAutofit/>
          </a:bodyPr>
          <a:lstStyle/>
          <a:p>
            <a:r>
              <a:rPr lang="en-US" b="1" dirty="0">
                <a:solidFill>
                  <a:srgbClr val="FF0000"/>
                </a:solidFill>
              </a:rPr>
              <a:t>Using Functions on the Command Line</a:t>
            </a:r>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sp>
        <p:nvSpPr>
          <p:cNvPr id="6" name="TextBox 5">
            <a:extLst>
              <a:ext uri="{FF2B5EF4-FFF2-40B4-BE49-F238E27FC236}">
                <a16:creationId xmlns:a16="http://schemas.microsoft.com/office/drawing/2014/main" id="{FF68E094-4F33-4B58-8111-D1B5FA06FE74}"/>
              </a:ext>
            </a:extLst>
          </p:cNvPr>
          <p:cNvSpPr txBox="1"/>
          <p:nvPr/>
        </p:nvSpPr>
        <p:spPr>
          <a:xfrm>
            <a:off x="152400" y="4522768"/>
            <a:ext cx="8351966" cy="830997"/>
          </a:xfrm>
          <a:prstGeom prst="rect">
            <a:avLst/>
          </a:prstGeom>
          <a:noFill/>
        </p:spPr>
        <p:txBody>
          <a:bodyPr wrap="none" rtlCol="0">
            <a:spAutoFit/>
          </a:bodyPr>
          <a:lstStyle/>
          <a:p>
            <a:r>
              <a:rPr lang="en-US" sz="2400" b="1" dirty="0"/>
              <a:t>function </a:t>
            </a:r>
            <a:r>
              <a:rPr lang="en-US" sz="2400" b="1" dirty="0" err="1"/>
              <a:t>doubleit</a:t>
            </a:r>
            <a:r>
              <a:rPr lang="en-US" sz="2400" b="1" dirty="0"/>
              <a:t> { read -p "Enter value: " value; echo $[</a:t>
            </a:r>
          </a:p>
          <a:p>
            <a:r>
              <a:rPr lang="en-US" sz="2400" b="1" dirty="0"/>
              <a:t>$ value * 2 ]; }</a:t>
            </a:r>
            <a:endParaRPr lang="en-IN" sz="2400" b="1" dirty="0"/>
          </a:p>
        </p:txBody>
      </p:sp>
      <p:pic>
        <p:nvPicPr>
          <p:cNvPr id="7" name="Picture 6">
            <a:extLst>
              <a:ext uri="{FF2B5EF4-FFF2-40B4-BE49-F238E27FC236}">
                <a16:creationId xmlns:a16="http://schemas.microsoft.com/office/drawing/2014/main" id="{29DF5192-A1AD-4309-A889-58D5FA590ECD}"/>
              </a:ext>
            </a:extLst>
          </p:cNvPr>
          <p:cNvPicPr>
            <a:picLocks noChangeAspect="1"/>
          </p:cNvPicPr>
          <p:nvPr/>
        </p:nvPicPr>
        <p:blipFill rotWithShape="1">
          <a:blip r:embed="rId2"/>
          <a:srcRect l="-18333" r="18333" b="72222"/>
          <a:stretch/>
        </p:blipFill>
        <p:spPr>
          <a:xfrm>
            <a:off x="-1447801" y="2118998"/>
            <a:ext cx="10334733" cy="1614802"/>
          </a:xfrm>
          <a:prstGeom prst="rect">
            <a:avLst/>
          </a:prstGeom>
        </p:spPr>
      </p:pic>
    </p:spTree>
    <p:extLst>
      <p:ext uri="{BB962C8B-B14F-4D97-AF65-F5344CB8AC3E}">
        <p14:creationId xmlns:p14="http://schemas.microsoft.com/office/powerpoint/2010/main" val="5960119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a:xfrm>
            <a:off x="457201" y="1381125"/>
            <a:ext cx="8228012" cy="785553"/>
          </a:xfrm>
        </p:spPr>
        <p:txBody>
          <a:bodyPr>
            <a:normAutofit fontScale="92500" lnSpcReduction="20000"/>
          </a:bodyPr>
          <a:lstStyle/>
          <a:p>
            <a:r>
              <a:rPr lang="en-US" b="1" dirty="0">
                <a:solidFill>
                  <a:srgbClr val="FF0000"/>
                </a:solidFill>
              </a:rPr>
              <a:t>Create the menu functions</a:t>
            </a:r>
          </a:p>
          <a:p>
            <a:r>
              <a:rPr lang="en-US" b="1" dirty="0">
                <a:solidFill>
                  <a:srgbClr val="FF0000"/>
                </a:solidFill>
              </a:rPr>
              <a:t>Adding Color (Refer colodename.sh)</a:t>
            </a:r>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pic>
        <p:nvPicPr>
          <p:cNvPr id="5" name="Picture 4">
            <a:extLst>
              <a:ext uri="{FF2B5EF4-FFF2-40B4-BE49-F238E27FC236}">
                <a16:creationId xmlns:a16="http://schemas.microsoft.com/office/drawing/2014/main" id="{FC5B1CE2-3FE4-46BC-AFA1-C031D2014F4F}"/>
              </a:ext>
            </a:extLst>
          </p:cNvPr>
          <p:cNvPicPr>
            <a:picLocks noChangeAspect="1"/>
          </p:cNvPicPr>
          <p:nvPr/>
        </p:nvPicPr>
        <p:blipFill>
          <a:blip r:embed="rId2"/>
          <a:stretch>
            <a:fillRect/>
          </a:stretch>
        </p:blipFill>
        <p:spPr>
          <a:xfrm>
            <a:off x="762000" y="2421120"/>
            <a:ext cx="7799378" cy="3689806"/>
          </a:xfrm>
          <a:prstGeom prst="rect">
            <a:avLst/>
          </a:prstGeom>
        </p:spPr>
      </p:pic>
    </p:spTree>
    <p:extLst>
      <p:ext uri="{BB962C8B-B14F-4D97-AF65-F5344CB8AC3E}">
        <p14:creationId xmlns:p14="http://schemas.microsoft.com/office/powerpoint/2010/main" val="36143013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BA3CCF-C97F-46F7-98FA-3947CA862680}"/>
              </a:ext>
            </a:extLst>
          </p:cNvPr>
          <p:cNvSpPr>
            <a:spLocks noGrp="1"/>
          </p:cNvSpPr>
          <p:nvPr>
            <p:ph sz="quarter" idx="12"/>
          </p:nvPr>
        </p:nvSpPr>
        <p:spPr>
          <a:xfrm>
            <a:off x="457201" y="1381125"/>
            <a:ext cx="8228012" cy="785553"/>
          </a:xfrm>
        </p:spPr>
        <p:txBody>
          <a:bodyPr>
            <a:normAutofit fontScale="92500" lnSpcReduction="20000"/>
          </a:bodyPr>
          <a:lstStyle/>
          <a:p>
            <a:r>
              <a:rPr lang="en-US" b="1" dirty="0">
                <a:solidFill>
                  <a:srgbClr val="FF0000"/>
                </a:solidFill>
              </a:rPr>
              <a:t>Create the menu functions</a:t>
            </a:r>
          </a:p>
          <a:p>
            <a:r>
              <a:rPr lang="en-US" b="1" dirty="0">
                <a:solidFill>
                  <a:srgbClr val="FF0000"/>
                </a:solidFill>
              </a:rPr>
              <a:t>Adding Color</a:t>
            </a:r>
          </a:p>
        </p:txBody>
      </p:sp>
      <p:sp>
        <p:nvSpPr>
          <p:cNvPr id="3" name="Title 2">
            <a:extLst>
              <a:ext uri="{FF2B5EF4-FFF2-40B4-BE49-F238E27FC236}">
                <a16:creationId xmlns:a16="http://schemas.microsoft.com/office/drawing/2014/main" id="{3B7EFFFF-3836-49B3-8FC8-8D4D52C31773}"/>
              </a:ext>
            </a:extLst>
          </p:cNvPr>
          <p:cNvSpPr>
            <a:spLocks noGrp="1"/>
          </p:cNvSpPr>
          <p:nvPr>
            <p:ph type="title"/>
          </p:nvPr>
        </p:nvSpPr>
        <p:spPr/>
        <p:txBody>
          <a:bodyPr/>
          <a:lstStyle/>
          <a:p>
            <a:r>
              <a:rPr lang="en-IN" dirty="0"/>
              <a:t>Basic Script Functions</a:t>
            </a:r>
          </a:p>
        </p:txBody>
      </p:sp>
      <p:pic>
        <p:nvPicPr>
          <p:cNvPr id="6" name="Picture 5">
            <a:extLst>
              <a:ext uri="{FF2B5EF4-FFF2-40B4-BE49-F238E27FC236}">
                <a16:creationId xmlns:a16="http://schemas.microsoft.com/office/drawing/2014/main" id="{069DCB71-0077-4C59-BA47-9B8770AAA7CD}"/>
              </a:ext>
            </a:extLst>
          </p:cNvPr>
          <p:cNvPicPr>
            <a:picLocks noChangeAspect="1"/>
          </p:cNvPicPr>
          <p:nvPr/>
        </p:nvPicPr>
        <p:blipFill>
          <a:blip r:embed="rId2"/>
          <a:stretch>
            <a:fillRect/>
          </a:stretch>
        </p:blipFill>
        <p:spPr>
          <a:xfrm>
            <a:off x="752301" y="2624414"/>
            <a:ext cx="7960407" cy="3547786"/>
          </a:xfrm>
          <a:prstGeom prst="rect">
            <a:avLst/>
          </a:prstGeom>
        </p:spPr>
      </p:pic>
    </p:spTree>
    <p:extLst>
      <p:ext uri="{BB962C8B-B14F-4D97-AF65-F5344CB8AC3E}">
        <p14:creationId xmlns:p14="http://schemas.microsoft.com/office/powerpoint/2010/main" val="333041855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7F5019-9B1E-495C-91B0-F839240AB8F8}"/>
              </a:ext>
            </a:extLst>
          </p:cNvPr>
          <p:cNvSpPr>
            <a:spLocks noGrp="1"/>
          </p:cNvSpPr>
          <p:nvPr>
            <p:ph sz="quarter" idx="12"/>
          </p:nvPr>
        </p:nvSpPr>
        <p:spPr/>
        <p:txBody>
          <a:bodyPr/>
          <a:lstStyle/>
          <a:p>
            <a:r>
              <a:rPr lang="en-US" dirty="0"/>
              <a:t>Read command can be used to read data stored in a file on the Linux system.</a:t>
            </a:r>
          </a:p>
          <a:p>
            <a:r>
              <a:rPr lang="en-US" dirty="0"/>
              <a:t>Each call to the read command reads a single line of text from the file. </a:t>
            </a:r>
          </a:p>
          <a:p>
            <a:r>
              <a:rPr lang="en-US" dirty="0"/>
              <a:t>When there are no more lines left in the file, the read command will exit with a non-zero exit status.</a:t>
            </a:r>
            <a:endParaRPr lang="en-IN" dirty="0"/>
          </a:p>
        </p:txBody>
      </p:sp>
      <p:sp>
        <p:nvSpPr>
          <p:cNvPr id="3" name="Title 2">
            <a:extLst>
              <a:ext uri="{FF2B5EF4-FFF2-40B4-BE49-F238E27FC236}">
                <a16:creationId xmlns:a16="http://schemas.microsoft.com/office/drawing/2014/main" id="{59A9DB60-7929-4B65-95BC-A7FBC6F09730}"/>
              </a:ext>
            </a:extLst>
          </p:cNvPr>
          <p:cNvSpPr>
            <a:spLocks noGrp="1"/>
          </p:cNvSpPr>
          <p:nvPr>
            <p:ph type="title"/>
          </p:nvPr>
        </p:nvSpPr>
        <p:spPr/>
        <p:txBody>
          <a:bodyPr/>
          <a:lstStyle/>
          <a:p>
            <a:r>
              <a:rPr lang="en-IN" dirty="0"/>
              <a:t>Reading from a file</a:t>
            </a:r>
          </a:p>
        </p:txBody>
      </p:sp>
    </p:spTree>
    <p:extLst>
      <p:ext uri="{BB962C8B-B14F-4D97-AF65-F5344CB8AC3E}">
        <p14:creationId xmlns:p14="http://schemas.microsoft.com/office/powerpoint/2010/main" val="212260164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F21B56-579B-43CC-A200-3BDD5CBC6E34}"/>
              </a:ext>
            </a:extLst>
          </p:cNvPr>
          <p:cNvSpPr>
            <a:spLocks noGrp="1"/>
          </p:cNvSpPr>
          <p:nvPr>
            <p:ph type="title"/>
          </p:nvPr>
        </p:nvSpPr>
        <p:spPr/>
        <p:txBody>
          <a:bodyPr/>
          <a:lstStyle/>
          <a:p>
            <a:r>
              <a:rPr lang="en-IN" dirty="0"/>
              <a:t>Understanding Input and Output</a:t>
            </a:r>
          </a:p>
        </p:txBody>
      </p:sp>
      <p:pic>
        <p:nvPicPr>
          <p:cNvPr id="5" name="Picture 4">
            <a:extLst>
              <a:ext uri="{FF2B5EF4-FFF2-40B4-BE49-F238E27FC236}">
                <a16:creationId xmlns:a16="http://schemas.microsoft.com/office/drawing/2014/main" id="{B284A1FE-A64A-4A89-BDAA-420CE87B6904}"/>
              </a:ext>
            </a:extLst>
          </p:cNvPr>
          <p:cNvPicPr>
            <a:picLocks noChangeAspect="1"/>
          </p:cNvPicPr>
          <p:nvPr/>
        </p:nvPicPr>
        <p:blipFill>
          <a:blip r:embed="rId2"/>
          <a:stretch>
            <a:fillRect/>
          </a:stretch>
        </p:blipFill>
        <p:spPr>
          <a:xfrm>
            <a:off x="402972" y="2420566"/>
            <a:ext cx="8109963" cy="2075234"/>
          </a:xfrm>
          <a:prstGeom prst="rect">
            <a:avLst/>
          </a:prstGeom>
        </p:spPr>
      </p:pic>
    </p:spTree>
    <p:extLst>
      <p:ext uri="{BB962C8B-B14F-4D97-AF65-F5344CB8AC3E}">
        <p14:creationId xmlns:p14="http://schemas.microsoft.com/office/powerpoint/2010/main" val="122424502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5BE8F7-77B3-4280-BBC2-2A42FF0605F0}"/>
              </a:ext>
            </a:extLst>
          </p:cNvPr>
          <p:cNvSpPr>
            <a:spLocks noGrp="1"/>
          </p:cNvSpPr>
          <p:nvPr>
            <p:ph sz="quarter" idx="12"/>
          </p:nvPr>
        </p:nvSpPr>
        <p:spPr/>
        <p:txBody>
          <a:bodyPr/>
          <a:lstStyle/>
          <a:p>
            <a:r>
              <a:rPr lang="en-US" b="1" dirty="0">
                <a:solidFill>
                  <a:srgbClr val="FF0000"/>
                </a:solidFill>
              </a:rPr>
              <a:t>Permanent redirections</a:t>
            </a:r>
          </a:p>
          <a:p>
            <a:r>
              <a:rPr lang="en-US" dirty="0"/>
              <a:t>If you have lots of data that you’re redirecting in your script, it can get tedious having to redirect every echo statement. </a:t>
            </a:r>
          </a:p>
          <a:p>
            <a:r>
              <a:rPr lang="en-US" dirty="0"/>
              <a:t>Instead, you can tell the shell to redirect a specific file descriptor for the duration of the script by using the exec command</a:t>
            </a:r>
            <a:endParaRPr lang="en-IN" dirty="0"/>
          </a:p>
          <a:p>
            <a:endParaRPr lang="en-IN" b="1" dirty="0">
              <a:solidFill>
                <a:srgbClr val="FF0000"/>
              </a:solidFill>
            </a:endParaRPr>
          </a:p>
        </p:txBody>
      </p:sp>
      <p:sp>
        <p:nvSpPr>
          <p:cNvPr id="3" name="Title 2">
            <a:extLst>
              <a:ext uri="{FF2B5EF4-FFF2-40B4-BE49-F238E27FC236}">
                <a16:creationId xmlns:a16="http://schemas.microsoft.com/office/drawing/2014/main" id="{26F21B56-579B-43CC-A200-3BDD5CBC6E34}"/>
              </a:ext>
            </a:extLst>
          </p:cNvPr>
          <p:cNvSpPr>
            <a:spLocks noGrp="1"/>
          </p:cNvSpPr>
          <p:nvPr>
            <p:ph type="title"/>
          </p:nvPr>
        </p:nvSpPr>
        <p:spPr/>
        <p:txBody>
          <a:bodyPr/>
          <a:lstStyle/>
          <a:p>
            <a:r>
              <a:rPr lang="en-IN" dirty="0"/>
              <a:t>Understanding Input and Output</a:t>
            </a:r>
          </a:p>
        </p:txBody>
      </p:sp>
    </p:spTree>
    <p:extLst>
      <p:ext uri="{BB962C8B-B14F-4D97-AF65-F5344CB8AC3E}">
        <p14:creationId xmlns:p14="http://schemas.microsoft.com/office/powerpoint/2010/main" val="22285453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5BE8F7-77B3-4280-BBC2-2A42FF0605F0}"/>
              </a:ext>
            </a:extLst>
          </p:cNvPr>
          <p:cNvSpPr>
            <a:spLocks noGrp="1"/>
          </p:cNvSpPr>
          <p:nvPr>
            <p:ph sz="quarter" idx="12"/>
          </p:nvPr>
        </p:nvSpPr>
        <p:spPr/>
        <p:txBody>
          <a:bodyPr>
            <a:normAutofit/>
          </a:bodyPr>
          <a:lstStyle/>
          <a:p>
            <a:r>
              <a:rPr lang="en-US" b="1" dirty="0">
                <a:solidFill>
                  <a:srgbClr val="FF0000"/>
                </a:solidFill>
              </a:rPr>
              <a:t>Redirecting Input in Scripts</a:t>
            </a:r>
          </a:p>
          <a:p>
            <a:r>
              <a:rPr lang="en-US" dirty="0"/>
              <a:t>You can use the same technique used to redirect STDOUT and STDERR in your scripts to redirect STDIN from the keyboard. </a:t>
            </a:r>
          </a:p>
          <a:p>
            <a:r>
              <a:rPr lang="en-US" dirty="0"/>
              <a:t>The exec command allows you to redirect STDIN to a file on the Linux system:</a:t>
            </a:r>
          </a:p>
          <a:p>
            <a:r>
              <a:rPr lang="en-US" dirty="0"/>
              <a:t>exec 0&lt; </a:t>
            </a:r>
            <a:r>
              <a:rPr lang="en-US" dirty="0" err="1"/>
              <a:t>testfile</a:t>
            </a:r>
            <a:endParaRPr lang="en-US" dirty="0"/>
          </a:p>
          <a:p>
            <a:r>
              <a:rPr lang="en-US" dirty="0"/>
              <a:t>This command informs the shell that it should retrieve input from the file </a:t>
            </a:r>
            <a:r>
              <a:rPr lang="en-US" dirty="0" err="1"/>
              <a:t>testfile</a:t>
            </a:r>
            <a:r>
              <a:rPr lang="en-US" dirty="0"/>
              <a:t> instead of STDIN.</a:t>
            </a:r>
          </a:p>
          <a:p>
            <a:r>
              <a:rPr lang="en-US" b="1" dirty="0">
                <a:solidFill>
                  <a:srgbClr val="FF0000"/>
                </a:solidFill>
              </a:rPr>
              <a:t>Refer </a:t>
            </a:r>
            <a:r>
              <a:rPr lang="en-US" b="1" dirty="0" err="1">
                <a:solidFill>
                  <a:srgbClr val="FF0000"/>
                </a:solidFill>
              </a:rPr>
              <a:t>filereading</a:t>
            </a:r>
            <a:r>
              <a:rPr lang="en-US" b="1" dirty="0">
                <a:solidFill>
                  <a:srgbClr val="FF0000"/>
                </a:solidFill>
              </a:rPr>
              <a:t> example</a:t>
            </a:r>
            <a:endParaRPr lang="en-IN" b="1" dirty="0">
              <a:solidFill>
                <a:srgbClr val="FF0000"/>
              </a:solidFill>
            </a:endParaRPr>
          </a:p>
        </p:txBody>
      </p:sp>
      <p:sp>
        <p:nvSpPr>
          <p:cNvPr id="3" name="Title 2">
            <a:extLst>
              <a:ext uri="{FF2B5EF4-FFF2-40B4-BE49-F238E27FC236}">
                <a16:creationId xmlns:a16="http://schemas.microsoft.com/office/drawing/2014/main" id="{26F21B56-579B-43CC-A200-3BDD5CBC6E34}"/>
              </a:ext>
            </a:extLst>
          </p:cNvPr>
          <p:cNvSpPr>
            <a:spLocks noGrp="1"/>
          </p:cNvSpPr>
          <p:nvPr>
            <p:ph type="title"/>
          </p:nvPr>
        </p:nvSpPr>
        <p:spPr/>
        <p:txBody>
          <a:bodyPr/>
          <a:lstStyle/>
          <a:p>
            <a:r>
              <a:rPr lang="en-IN" dirty="0"/>
              <a:t>Understanding Input and Output</a:t>
            </a:r>
          </a:p>
        </p:txBody>
      </p:sp>
    </p:spTree>
    <p:extLst>
      <p:ext uri="{BB962C8B-B14F-4D97-AF65-F5344CB8AC3E}">
        <p14:creationId xmlns:p14="http://schemas.microsoft.com/office/powerpoint/2010/main" val="2777243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0525B5-ABAD-4AFB-BE55-5E00A857F32F}"/>
              </a:ext>
            </a:extLst>
          </p:cNvPr>
          <p:cNvSpPr>
            <a:spLocks noGrp="1"/>
          </p:cNvSpPr>
          <p:nvPr>
            <p:ph type="title"/>
          </p:nvPr>
        </p:nvSpPr>
        <p:spPr/>
        <p:txBody>
          <a:bodyPr/>
          <a:lstStyle/>
          <a:p>
            <a:r>
              <a:rPr lang="en-IN" dirty="0"/>
              <a:t>A UNIX System Timeline</a:t>
            </a:r>
          </a:p>
        </p:txBody>
      </p:sp>
      <p:pic>
        <p:nvPicPr>
          <p:cNvPr id="4" name="Picture 3">
            <a:extLst>
              <a:ext uri="{FF2B5EF4-FFF2-40B4-BE49-F238E27FC236}">
                <a16:creationId xmlns:a16="http://schemas.microsoft.com/office/drawing/2014/main" id="{0758AA02-18CC-42CD-92EF-860E2E44E438}"/>
              </a:ext>
            </a:extLst>
          </p:cNvPr>
          <p:cNvPicPr>
            <a:picLocks noChangeAspect="1"/>
          </p:cNvPicPr>
          <p:nvPr/>
        </p:nvPicPr>
        <p:blipFill>
          <a:blip r:embed="rId2"/>
          <a:stretch>
            <a:fillRect/>
          </a:stretch>
        </p:blipFill>
        <p:spPr>
          <a:xfrm>
            <a:off x="228600" y="1524000"/>
            <a:ext cx="8784623" cy="4800600"/>
          </a:xfrm>
          <a:prstGeom prst="rect">
            <a:avLst/>
          </a:prstGeom>
        </p:spPr>
      </p:pic>
    </p:spTree>
    <p:extLst>
      <p:ext uri="{BB962C8B-B14F-4D97-AF65-F5344CB8AC3E}">
        <p14:creationId xmlns:p14="http://schemas.microsoft.com/office/powerpoint/2010/main" val="293878717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CF7A40-E6C1-4FB6-B6C0-3DE721114CB6}"/>
              </a:ext>
            </a:extLst>
          </p:cNvPr>
          <p:cNvSpPr>
            <a:spLocks noGrp="1"/>
          </p:cNvSpPr>
          <p:nvPr>
            <p:ph sz="quarter" idx="12"/>
          </p:nvPr>
        </p:nvSpPr>
        <p:spPr/>
        <p:txBody>
          <a:bodyPr/>
          <a:lstStyle/>
          <a:p>
            <a:r>
              <a:rPr lang="en-US" dirty="0"/>
              <a:t>Creating output file descriptors you assign a file descriptor for output by using the exec command. </a:t>
            </a:r>
          </a:p>
          <a:p>
            <a:r>
              <a:rPr lang="en-US" dirty="0"/>
              <a:t>Just as with the standard file descriptors, once you assign an alternative file descriptor to a file location, that redirection stays permanent until you reassign it.</a:t>
            </a:r>
          </a:p>
          <a:p>
            <a:r>
              <a:rPr lang="en-US" b="1" dirty="0">
                <a:solidFill>
                  <a:srgbClr val="FF0000"/>
                </a:solidFill>
              </a:rPr>
              <a:t>The other six file descriptors are numbered from three through eight and are available for you to use as either input or output redirection.</a:t>
            </a:r>
          </a:p>
          <a:p>
            <a:r>
              <a:rPr lang="en-US" b="1" dirty="0">
                <a:solidFill>
                  <a:srgbClr val="FF0000"/>
                </a:solidFill>
              </a:rPr>
              <a:t>Refer </a:t>
            </a:r>
            <a:r>
              <a:rPr lang="en-US" b="1" dirty="0" err="1">
                <a:solidFill>
                  <a:srgbClr val="FF0000"/>
                </a:solidFill>
              </a:rPr>
              <a:t>fileopenclose</a:t>
            </a:r>
            <a:r>
              <a:rPr lang="en-US" b="1" dirty="0">
                <a:solidFill>
                  <a:srgbClr val="FF0000"/>
                </a:solidFill>
              </a:rPr>
              <a:t> example</a:t>
            </a:r>
            <a:endParaRPr lang="en-IN" b="1" dirty="0">
              <a:solidFill>
                <a:srgbClr val="FF0000"/>
              </a:solidFill>
            </a:endParaRPr>
          </a:p>
        </p:txBody>
      </p:sp>
      <p:sp>
        <p:nvSpPr>
          <p:cNvPr id="3" name="Title 2">
            <a:extLst>
              <a:ext uri="{FF2B5EF4-FFF2-40B4-BE49-F238E27FC236}">
                <a16:creationId xmlns:a16="http://schemas.microsoft.com/office/drawing/2014/main" id="{213E8602-1892-4385-BA0C-ABA7D32BA154}"/>
              </a:ext>
            </a:extLst>
          </p:cNvPr>
          <p:cNvSpPr>
            <a:spLocks noGrp="1"/>
          </p:cNvSpPr>
          <p:nvPr>
            <p:ph type="title"/>
          </p:nvPr>
        </p:nvSpPr>
        <p:spPr/>
        <p:txBody>
          <a:bodyPr/>
          <a:lstStyle/>
          <a:p>
            <a:r>
              <a:rPr lang="en-IN" dirty="0"/>
              <a:t>Creating Your Own Redirection</a:t>
            </a:r>
          </a:p>
        </p:txBody>
      </p:sp>
    </p:spTree>
    <p:extLst>
      <p:ext uri="{BB962C8B-B14F-4D97-AF65-F5344CB8AC3E}">
        <p14:creationId xmlns:p14="http://schemas.microsoft.com/office/powerpoint/2010/main" val="315724077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D825E2-C618-43B9-AD68-99662ABCCEDA}"/>
              </a:ext>
            </a:extLst>
          </p:cNvPr>
          <p:cNvSpPr>
            <a:spLocks noGrp="1"/>
          </p:cNvSpPr>
          <p:nvPr>
            <p:ph sz="quarter" idx="12"/>
          </p:nvPr>
        </p:nvSpPr>
        <p:spPr/>
        <p:txBody>
          <a:bodyPr/>
          <a:lstStyle/>
          <a:p>
            <a:r>
              <a:rPr lang="en-US" dirty="0"/>
              <a:t>If you create new input or output file descriptors, the shell automatically closes them when the script exits.</a:t>
            </a:r>
          </a:p>
          <a:p>
            <a:r>
              <a:rPr lang="en-US" dirty="0"/>
              <a:t>There are situations though when you need to manually close a file descriptor before the end of the script.</a:t>
            </a:r>
          </a:p>
          <a:p>
            <a:r>
              <a:rPr lang="en-US" dirty="0"/>
              <a:t>To close a file descriptor, redirect it to the special symbol &amp;-</a:t>
            </a:r>
          </a:p>
          <a:p>
            <a:r>
              <a:rPr lang="en-US" b="1" dirty="0">
                <a:solidFill>
                  <a:srgbClr val="FF0000"/>
                </a:solidFill>
              </a:rPr>
              <a:t>Once you close the file descriptor, you can’t write any data to it in your script or the shell produces an error message.</a:t>
            </a:r>
            <a:endParaRPr lang="en-IN" b="1" dirty="0">
              <a:solidFill>
                <a:srgbClr val="FF0000"/>
              </a:solidFill>
            </a:endParaRPr>
          </a:p>
        </p:txBody>
      </p:sp>
      <p:sp>
        <p:nvSpPr>
          <p:cNvPr id="3" name="Title 2">
            <a:extLst>
              <a:ext uri="{FF2B5EF4-FFF2-40B4-BE49-F238E27FC236}">
                <a16:creationId xmlns:a16="http://schemas.microsoft.com/office/drawing/2014/main" id="{893DDD8F-C521-4CB1-8D02-BD6179A6BE89}"/>
              </a:ext>
            </a:extLst>
          </p:cNvPr>
          <p:cNvSpPr>
            <a:spLocks noGrp="1"/>
          </p:cNvSpPr>
          <p:nvPr>
            <p:ph type="title"/>
          </p:nvPr>
        </p:nvSpPr>
        <p:spPr/>
        <p:txBody>
          <a:bodyPr/>
          <a:lstStyle/>
          <a:p>
            <a:r>
              <a:rPr lang="en-IN" dirty="0"/>
              <a:t>Closing file descriptors</a:t>
            </a:r>
          </a:p>
        </p:txBody>
      </p:sp>
    </p:spTree>
    <p:extLst>
      <p:ext uri="{BB962C8B-B14F-4D97-AF65-F5344CB8AC3E}">
        <p14:creationId xmlns:p14="http://schemas.microsoft.com/office/powerpoint/2010/main" val="199020616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C2DFD5-01E0-E778-5DD2-EC4A76B26E1B}"/>
              </a:ext>
            </a:extLst>
          </p:cNvPr>
          <p:cNvSpPr>
            <a:spLocks noGrp="1"/>
          </p:cNvSpPr>
          <p:nvPr>
            <p:ph sz="quarter" idx="12"/>
          </p:nvPr>
        </p:nvSpPr>
        <p:spPr/>
        <p:txBody>
          <a:bodyPr/>
          <a:lstStyle/>
          <a:p>
            <a:r>
              <a:rPr lang="en-IN" dirty="0"/>
              <a:t> awk -F: '{print $1}' /etc/passwd</a:t>
            </a:r>
          </a:p>
          <a:p>
            <a:r>
              <a:rPr lang="en-IN" dirty="0"/>
              <a:t>#run multiple commands</a:t>
            </a:r>
          </a:p>
          <a:p>
            <a:pPr lvl="1"/>
            <a:r>
              <a:rPr lang="en-IN" dirty="0"/>
              <a:t>echo "Hello Tom" | awk '{$2="Adam"; print $0}’</a:t>
            </a:r>
          </a:p>
          <a:p>
            <a:r>
              <a:rPr lang="en-IN" dirty="0"/>
              <a:t>Create file.csv</a:t>
            </a:r>
          </a:p>
          <a:p>
            <a:r>
              <a:rPr lang="en-IN" dirty="0"/>
              <a:t>awk 1 file #print file</a:t>
            </a:r>
          </a:p>
          <a:p>
            <a:r>
              <a:rPr lang="nn-NO" dirty="0"/>
              <a:t>awk 'NR&gt;1' file.csv #remove header</a:t>
            </a:r>
          </a:p>
          <a:p>
            <a:r>
              <a:rPr lang="nn-NO" dirty="0"/>
              <a:t>awk 'NR&gt;1 &amp;&amp; NR &lt; 4' file.csv #print in range</a:t>
            </a:r>
          </a:p>
          <a:p>
            <a:r>
              <a:rPr lang="en-IN" dirty="0"/>
              <a:t>awk '1' RS='' file.csv #remove blank lines</a:t>
            </a:r>
          </a:p>
        </p:txBody>
      </p:sp>
      <p:sp>
        <p:nvSpPr>
          <p:cNvPr id="3" name="Title 2">
            <a:extLst>
              <a:ext uri="{FF2B5EF4-FFF2-40B4-BE49-F238E27FC236}">
                <a16:creationId xmlns:a16="http://schemas.microsoft.com/office/drawing/2014/main" id="{155FEFE3-DBC5-A88F-9974-FB34F4D186B5}"/>
              </a:ext>
            </a:extLst>
          </p:cNvPr>
          <p:cNvSpPr>
            <a:spLocks noGrp="1"/>
          </p:cNvSpPr>
          <p:nvPr>
            <p:ph type="title"/>
          </p:nvPr>
        </p:nvSpPr>
        <p:spPr/>
        <p:txBody>
          <a:bodyPr/>
          <a:lstStyle/>
          <a:p>
            <a:r>
              <a:rPr lang="en-IN" dirty="0"/>
              <a:t>AWK Editor</a:t>
            </a:r>
          </a:p>
        </p:txBody>
      </p:sp>
    </p:spTree>
    <p:extLst>
      <p:ext uri="{BB962C8B-B14F-4D97-AF65-F5344CB8AC3E}">
        <p14:creationId xmlns:p14="http://schemas.microsoft.com/office/powerpoint/2010/main" val="252599964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235851-A5A6-C944-3727-9B576917B856}"/>
              </a:ext>
            </a:extLst>
          </p:cNvPr>
          <p:cNvSpPr>
            <a:spLocks noGrp="1"/>
          </p:cNvSpPr>
          <p:nvPr>
            <p:ph sz="quarter" idx="12"/>
          </p:nvPr>
        </p:nvSpPr>
        <p:spPr>
          <a:xfrm>
            <a:off x="457201" y="1381124"/>
            <a:ext cx="8228012" cy="5095875"/>
          </a:xfrm>
        </p:spPr>
        <p:txBody>
          <a:bodyPr>
            <a:normAutofit lnSpcReduction="10000"/>
          </a:bodyPr>
          <a:lstStyle/>
          <a:p>
            <a:r>
              <a:rPr lang="en-US" dirty="0"/>
              <a:t>NR: It is used to show the current count of the lines. The awk command performs action once for each line. These lines are said as records.</a:t>
            </a:r>
          </a:p>
          <a:p>
            <a:r>
              <a:rPr lang="en-US" dirty="0"/>
              <a:t>NF: It is used to count the number of fields within the current database.</a:t>
            </a:r>
          </a:p>
          <a:p>
            <a:r>
              <a:rPr lang="en-US" dirty="0"/>
              <a:t>FS: It is used to create a field separator character to divide fields into the input lines.</a:t>
            </a:r>
          </a:p>
          <a:p>
            <a:r>
              <a:rPr lang="en-US" dirty="0"/>
              <a:t>OFS: It is used to store the output field separator. It separates the output fields.</a:t>
            </a:r>
          </a:p>
          <a:p>
            <a:r>
              <a:rPr lang="en-US" dirty="0"/>
              <a:t>ORS: It is used to store the output record separator. It separates the output records. It prints the content of the ORS command automatically.</a:t>
            </a:r>
            <a:endParaRPr lang="en-IN" dirty="0"/>
          </a:p>
        </p:txBody>
      </p:sp>
      <p:sp>
        <p:nvSpPr>
          <p:cNvPr id="3" name="Title 2">
            <a:extLst>
              <a:ext uri="{FF2B5EF4-FFF2-40B4-BE49-F238E27FC236}">
                <a16:creationId xmlns:a16="http://schemas.microsoft.com/office/drawing/2014/main" id="{B9432E1F-A019-1597-321A-9415655C4E3B}"/>
              </a:ext>
            </a:extLst>
          </p:cNvPr>
          <p:cNvSpPr>
            <a:spLocks noGrp="1"/>
          </p:cNvSpPr>
          <p:nvPr>
            <p:ph type="title"/>
          </p:nvPr>
        </p:nvSpPr>
        <p:spPr/>
        <p:txBody>
          <a:bodyPr/>
          <a:lstStyle/>
          <a:p>
            <a:r>
              <a:rPr lang="en-IN" dirty="0"/>
              <a:t>Built in Variables</a:t>
            </a:r>
          </a:p>
        </p:txBody>
      </p:sp>
    </p:spTree>
    <p:extLst>
      <p:ext uri="{BB962C8B-B14F-4D97-AF65-F5344CB8AC3E}">
        <p14:creationId xmlns:p14="http://schemas.microsoft.com/office/powerpoint/2010/main" val="94007304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C2DFD5-01E0-E778-5DD2-EC4A76B26E1B}"/>
              </a:ext>
            </a:extLst>
          </p:cNvPr>
          <p:cNvSpPr>
            <a:spLocks noGrp="1"/>
          </p:cNvSpPr>
          <p:nvPr>
            <p:ph sz="quarter" idx="12"/>
          </p:nvPr>
        </p:nvSpPr>
        <p:spPr/>
        <p:txBody>
          <a:bodyPr/>
          <a:lstStyle/>
          <a:p>
            <a:r>
              <a:rPr lang="en-IN" dirty="0"/>
              <a:t> awk '{ print $1, $3}' FS=, OFS=, file.csv # few cols</a:t>
            </a:r>
          </a:p>
          <a:p>
            <a:r>
              <a:rPr lang="en-IN" dirty="0"/>
              <a:t>awk '{ SUM+=$1 } END { print SUM }' FS=, OFS=, file.csv #arithemetic operation</a:t>
            </a:r>
          </a:p>
          <a:p>
            <a:r>
              <a:rPr lang="en-US" dirty="0"/>
              <a:t>awk '/./ { COUNT+=1 } END { print COUNT }' file.csv #count empty lines</a:t>
            </a:r>
            <a:endParaRPr lang="en-IN" dirty="0"/>
          </a:p>
          <a:p>
            <a:r>
              <a:rPr lang="en-IN" dirty="0"/>
              <a:t>awk '/ CS/ {print} ' student.txt  #only from CS</a:t>
            </a:r>
          </a:p>
        </p:txBody>
      </p:sp>
      <p:sp>
        <p:nvSpPr>
          <p:cNvPr id="3" name="Title 2">
            <a:extLst>
              <a:ext uri="{FF2B5EF4-FFF2-40B4-BE49-F238E27FC236}">
                <a16:creationId xmlns:a16="http://schemas.microsoft.com/office/drawing/2014/main" id="{155FEFE3-DBC5-A88F-9974-FB34F4D186B5}"/>
              </a:ext>
            </a:extLst>
          </p:cNvPr>
          <p:cNvSpPr>
            <a:spLocks noGrp="1"/>
          </p:cNvSpPr>
          <p:nvPr>
            <p:ph type="title"/>
          </p:nvPr>
        </p:nvSpPr>
        <p:spPr/>
        <p:txBody>
          <a:bodyPr/>
          <a:lstStyle/>
          <a:p>
            <a:r>
              <a:rPr lang="en-IN" dirty="0"/>
              <a:t>AWK Editor</a:t>
            </a:r>
          </a:p>
        </p:txBody>
      </p:sp>
    </p:spTree>
    <p:extLst>
      <p:ext uri="{BB962C8B-B14F-4D97-AF65-F5344CB8AC3E}">
        <p14:creationId xmlns:p14="http://schemas.microsoft.com/office/powerpoint/2010/main" val="8649222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C2DFD5-01E0-E778-5DD2-EC4A76B26E1B}"/>
              </a:ext>
            </a:extLst>
          </p:cNvPr>
          <p:cNvSpPr>
            <a:spLocks noGrp="1"/>
          </p:cNvSpPr>
          <p:nvPr>
            <p:ph sz="quarter" idx="12"/>
          </p:nvPr>
        </p:nvSpPr>
        <p:spPr/>
        <p:txBody>
          <a:bodyPr/>
          <a:lstStyle/>
          <a:p>
            <a:r>
              <a:rPr lang="en-IN" dirty="0"/>
              <a:t> </a:t>
            </a:r>
            <a:r>
              <a:rPr lang="en-US" dirty="0"/>
              <a:t>To display the line number in output, use the NR variable with the Awk command as follows:</a:t>
            </a:r>
          </a:p>
          <a:p>
            <a:pPr lvl="1"/>
            <a:r>
              <a:rPr lang="en-US" dirty="0"/>
              <a:t>awk '{print NR,$0}' student.txt </a:t>
            </a:r>
          </a:p>
          <a:p>
            <a:r>
              <a:rPr lang="en-US" dirty="0"/>
              <a:t>To display the last field of the file, execute the NF variable with the Awk command as follows:</a:t>
            </a:r>
          </a:p>
          <a:p>
            <a:pPr lvl="1"/>
            <a:r>
              <a:rPr lang="en-US" dirty="0"/>
              <a:t>awk '{print $NF}' student.txt </a:t>
            </a:r>
          </a:p>
          <a:p>
            <a:r>
              <a:rPr lang="en-US" dirty="0"/>
              <a:t>To separate the output by a '-' symbol or (:) semicolon, specify it with ORS command as follows:</a:t>
            </a:r>
          </a:p>
          <a:p>
            <a:pPr lvl="1"/>
            <a:r>
              <a:rPr lang="en-US" dirty="0"/>
              <a:t>awk 'BEGIN { ORS ="-"} {print $0}' student.txt </a:t>
            </a:r>
            <a:endParaRPr lang="en-IN" dirty="0"/>
          </a:p>
        </p:txBody>
      </p:sp>
      <p:sp>
        <p:nvSpPr>
          <p:cNvPr id="3" name="Title 2">
            <a:extLst>
              <a:ext uri="{FF2B5EF4-FFF2-40B4-BE49-F238E27FC236}">
                <a16:creationId xmlns:a16="http://schemas.microsoft.com/office/drawing/2014/main" id="{155FEFE3-DBC5-A88F-9974-FB34F4D186B5}"/>
              </a:ext>
            </a:extLst>
          </p:cNvPr>
          <p:cNvSpPr>
            <a:spLocks noGrp="1"/>
          </p:cNvSpPr>
          <p:nvPr>
            <p:ph type="title"/>
          </p:nvPr>
        </p:nvSpPr>
        <p:spPr/>
        <p:txBody>
          <a:bodyPr/>
          <a:lstStyle/>
          <a:p>
            <a:r>
              <a:rPr lang="en-IN" dirty="0"/>
              <a:t>AWK Editor</a:t>
            </a:r>
          </a:p>
        </p:txBody>
      </p:sp>
    </p:spTree>
    <p:extLst>
      <p:ext uri="{BB962C8B-B14F-4D97-AF65-F5344CB8AC3E}">
        <p14:creationId xmlns:p14="http://schemas.microsoft.com/office/powerpoint/2010/main" val="32931426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C2DFD5-01E0-E778-5DD2-EC4A76B26E1B}"/>
              </a:ext>
            </a:extLst>
          </p:cNvPr>
          <p:cNvSpPr>
            <a:spLocks noGrp="1"/>
          </p:cNvSpPr>
          <p:nvPr>
            <p:ph sz="quarter" idx="12"/>
          </p:nvPr>
        </p:nvSpPr>
        <p:spPr/>
        <p:txBody>
          <a:bodyPr/>
          <a:lstStyle/>
          <a:p>
            <a:r>
              <a:rPr lang="en-IN" dirty="0"/>
              <a:t> </a:t>
            </a:r>
            <a:r>
              <a:rPr lang="en-US" dirty="0"/>
              <a:t>To print the numbers from 1 to 8, execute below command:</a:t>
            </a:r>
          </a:p>
          <a:p>
            <a:r>
              <a:rPr lang="en-US" dirty="0"/>
              <a:t>awk 'BEGIN { for(</a:t>
            </a:r>
            <a:r>
              <a:rPr lang="en-US" dirty="0" err="1"/>
              <a:t>i</a:t>
            </a:r>
            <a:r>
              <a:rPr lang="en-US" dirty="0"/>
              <a:t>=1;i&lt;=8;i++) print "square of", </a:t>
            </a:r>
            <a:r>
              <a:rPr lang="en-US" dirty="0" err="1"/>
              <a:t>i</a:t>
            </a:r>
            <a:r>
              <a:rPr lang="en-US" dirty="0"/>
              <a:t>, "is",</a:t>
            </a:r>
            <a:r>
              <a:rPr lang="en-US" dirty="0" err="1"/>
              <a:t>i</a:t>
            </a:r>
            <a:r>
              <a:rPr lang="en-US" dirty="0"/>
              <a:t>*</a:t>
            </a:r>
            <a:r>
              <a:rPr lang="en-US" dirty="0" err="1"/>
              <a:t>i</a:t>
            </a:r>
            <a:r>
              <a:rPr lang="en-US" dirty="0"/>
              <a:t>; }’ </a:t>
            </a:r>
          </a:p>
          <a:p>
            <a:endParaRPr lang="en-US" dirty="0"/>
          </a:p>
          <a:p>
            <a:endParaRPr lang="en-IN" dirty="0"/>
          </a:p>
        </p:txBody>
      </p:sp>
      <p:sp>
        <p:nvSpPr>
          <p:cNvPr id="3" name="Title 2">
            <a:extLst>
              <a:ext uri="{FF2B5EF4-FFF2-40B4-BE49-F238E27FC236}">
                <a16:creationId xmlns:a16="http://schemas.microsoft.com/office/drawing/2014/main" id="{155FEFE3-DBC5-A88F-9974-FB34F4D186B5}"/>
              </a:ext>
            </a:extLst>
          </p:cNvPr>
          <p:cNvSpPr>
            <a:spLocks noGrp="1"/>
          </p:cNvSpPr>
          <p:nvPr>
            <p:ph type="title"/>
          </p:nvPr>
        </p:nvSpPr>
        <p:spPr/>
        <p:txBody>
          <a:bodyPr/>
          <a:lstStyle/>
          <a:p>
            <a:r>
              <a:rPr lang="en-IN" dirty="0"/>
              <a:t>AWK Editor</a:t>
            </a:r>
          </a:p>
        </p:txBody>
      </p:sp>
    </p:spTree>
    <p:extLst>
      <p:ext uri="{BB962C8B-B14F-4D97-AF65-F5344CB8AC3E}">
        <p14:creationId xmlns:p14="http://schemas.microsoft.com/office/powerpoint/2010/main" val="137621451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FEFE3-DBC5-A88F-9974-FB34F4D186B5}"/>
              </a:ext>
            </a:extLst>
          </p:cNvPr>
          <p:cNvSpPr>
            <a:spLocks noGrp="1"/>
          </p:cNvSpPr>
          <p:nvPr>
            <p:ph type="title"/>
          </p:nvPr>
        </p:nvSpPr>
        <p:spPr/>
        <p:txBody>
          <a:bodyPr/>
          <a:lstStyle/>
          <a:p>
            <a:r>
              <a:rPr lang="en-IN" dirty="0"/>
              <a:t>AWK Editor</a:t>
            </a:r>
          </a:p>
        </p:txBody>
      </p:sp>
      <p:pic>
        <p:nvPicPr>
          <p:cNvPr id="7" name="Picture 6">
            <a:extLst>
              <a:ext uri="{FF2B5EF4-FFF2-40B4-BE49-F238E27FC236}">
                <a16:creationId xmlns:a16="http://schemas.microsoft.com/office/drawing/2014/main" id="{7DB9F8F1-35F5-4D57-6C84-76B34323BA92}"/>
              </a:ext>
            </a:extLst>
          </p:cNvPr>
          <p:cNvPicPr>
            <a:picLocks noChangeAspect="1"/>
          </p:cNvPicPr>
          <p:nvPr/>
        </p:nvPicPr>
        <p:blipFill rotWithShape="1">
          <a:blip r:embed="rId2"/>
          <a:srcRect r="50833" b="36296"/>
          <a:stretch/>
        </p:blipFill>
        <p:spPr>
          <a:xfrm>
            <a:off x="533400" y="1219200"/>
            <a:ext cx="8291713" cy="5257800"/>
          </a:xfrm>
          <a:prstGeom prst="rect">
            <a:avLst/>
          </a:prstGeom>
        </p:spPr>
      </p:pic>
    </p:spTree>
    <p:extLst>
      <p:ext uri="{BB962C8B-B14F-4D97-AF65-F5344CB8AC3E}">
        <p14:creationId xmlns:p14="http://schemas.microsoft.com/office/powerpoint/2010/main" val="309064863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FEFE3-DBC5-A88F-9974-FB34F4D186B5}"/>
              </a:ext>
            </a:extLst>
          </p:cNvPr>
          <p:cNvSpPr>
            <a:spLocks noGrp="1"/>
          </p:cNvSpPr>
          <p:nvPr>
            <p:ph type="title"/>
          </p:nvPr>
        </p:nvSpPr>
        <p:spPr/>
        <p:txBody>
          <a:bodyPr/>
          <a:lstStyle/>
          <a:p>
            <a:r>
              <a:rPr lang="en-IN" dirty="0"/>
              <a:t>AWK Editor</a:t>
            </a:r>
          </a:p>
        </p:txBody>
      </p:sp>
      <p:pic>
        <p:nvPicPr>
          <p:cNvPr id="4" name="Picture 3">
            <a:extLst>
              <a:ext uri="{FF2B5EF4-FFF2-40B4-BE49-F238E27FC236}">
                <a16:creationId xmlns:a16="http://schemas.microsoft.com/office/drawing/2014/main" id="{04ABC7A1-AA53-FE25-4D29-4B84A4D00380}"/>
              </a:ext>
            </a:extLst>
          </p:cNvPr>
          <p:cNvPicPr>
            <a:picLocks noChangeAspect="1"/>
          </p:cNvPicPr>
          <p:nvPr/>
        </p:nvPicPr>
        <p:blipFill rotWithShape="1">
          <a:blip r:embed="rId2"/>
          <a:srcRect r="38333" b="57037"/>
          <a:stretch/>
        </p:blipFill>
        <p:spPr>
          <a:xfrm>
            <a:off x="-10886" y="1946988"/>
            <a:ext cx="9138745" cy="3581400"/>
          </a:xfrm>
          <a:prstGeom prst="rect">
            <a:avLst/>
          </a:prstGeom>
        </p:spPr>
      </p:pic>
    </p:spTree>
    <p:extLst>
      <p:ext uri="{BB962C8B-B14F-4D97-AF65-F5344CB8AC3E}">
        <p14:creationId xmlns:p14="http://schemas.microsoft.com/office/powerpoint/2010/main" val="53388866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E64F4F-D611-5CE9-F551-0D4B82D5CB2B}"/>
              </a:ext>
            </a:extLst>
          </p:cNvPr>
          <p:cNvSpPr>
            <a:spLocks noGrp="1"/>
          </p:cNvSpPr>
          <p:nvPr>
            <p:ph type="title"/>
          </p:nvPr>
        </p:nvSpPr>
        <p:spPr/>
        <p:txBody>
          <a:bodyPr/>
          <a:lstStyle/>
          <a:p>
            <a:r>
              <a:rPr lang="en-IN" dirty="0"/>
              <a:t>Grep Options</a:t>
            </a:r>
          </a:p>
        </p:txBody>
      </p:sp>
      <p:pic>
        <p:nvPicPr>
          <p:cNvPr id="5" name="Picture 4">
            <a:extLst>
              <a:ext uri="{FF2B5EF4-FFF2-40B4-BE49-F238E27FC236}">
                <a16:creationId xmlns:a16="http://schemas.microsoft.com/office/drawing/2014/main" id="{E15E8980-F428-FC78-0C1C-E967A6EAFA7D}"/>
              </a:ext>
            </a:extLst>
          </p:cNvPr>
          <p:cNvPicPr>
            <a:picLocks noChangeAspect="1"/>
          </p:cNvPicPr>
          <p:nvPr/>
        </p:nvPicPr>
        <p:blipFill rotWithShape="1">
          <a:blip r:embed="rId2"/>
          <a:srcRect l="17645"/>
          <a:stretch/>
        </p:blipFill>
        <p:spPr>
          <a:xfrm>
            <a:off x="829551" y="1219200"/>
            <a:ext cx="7468227" cy="5262988"/>
          </a:xfrm>
          <a:prstGeom prst="rect">
            <a:avLst/>
          </a:prstGeom>
        </p:spPr>
      </p:pic>
    </p:spTree>
    <p:extLst>
      <p:ext uri="{BB962C8B-B14F-4D97-AF65-F5344CB8AC3E}">
        <p14:creationId xmlns:p14="http://schemas.microsoft.com/office/powerpoint/2010/main" val="2161483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C361A1-7787-465A-9211-7D4CC87FC182}"/>
              </a:ext>
            </a:extLst>
          </p:cNvPr>
          <p:cNvSpPr>
            <a:spLocks noGrp="1"/>
          </p:cNvSpPr>
          <p:nvPr>
            <p:ph type="title"/>
          </p:nvPr>
        </p:nvSpPr>
        <p:spPr/>
        <p:txBody>
          <a:bodyPr/>
          <a:lstStyle/>
          <a:p>
            <a:r>
              <a:rPr lang="en-IN" dirty="0"/>
              <a:t>Widely Used UNIX Variants</a:t>
            </a:r>
          </a:p>
        </p:txBody>
      </p:sp>
      <p:pic>
        <p:nvPicPr>
          <p:cNvPr id="3074" name="Picture 2">
            <a:extLst>
              <a:ext uri="{FF2B5EF4-FFF2-40B4-BE49-F238E27FC236}">
                <a16:creationId xmlns:a16="http://schemas.microsoft.com/office/drawing/2014/main" id="{7F532C96-1062-4170-9434-6ED3AE761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22952"/>
            <a:ext cx="7353300" cy="505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642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E64F4F-D611-5CE9-F551-0D4B82D5CB2B}"/>
              </a:ext>
            </a:extLst>
          </p:cNvPr>
          <p:cNvSpPr>
            <a:spLocks noGrp="1"/>
          </p:cNvSpPr>
          <p:nvPr>
            <p:ph type="title"/>
          </p:nvPr>
        </p:nvSpPr>
        <p:spPr/>
        <p:txBody>
          <a:bodyPr/>
          <a:lstStyle/>
          <a:p>
            <a:r>
              <a:rPr lang="en-IN" dirty="0"/>
              <a:t>Grep Options</a:t>
            </a:r>
          </a:p>
        </p:txBody>
      </p:sp>
      <p:pic>
        <p:nvPicPr>
          <p:cNvPr id="4" name="Picture 3">
            <a:extLst>
              <a:ext uri="{FF2B5EF4-FFF2-40B4-BE49-F238E27FC236}">
                <a16:creationId xmlns:a16="http://schemas.microsoft.com/office/drawing/2014/main" id="{94F76636-33C2-FB03-C2A5-CA5C7A31731B}"/>
              </a:ext>
            </a:extLst>
          </p:cNvPr>
          <p:cNvPicPr>
            <a:picLocks noChangeAspect="1"/>
          </p:cNvPicPr>
          <p:nvPr/>
        </p:nvPicPr>
        <p:blipFill rotWithShape="1">
          <a:blip r:embed="rId2"/>
          <a:srcRect l="14999"/>
          <a:stretch/>
        </p:blipFill>
        <p:spPr>
          <a:xfrm>
            <a:off x="778357" y="1371600"/>
            <a:ext cx="7587285" cy="5011478"/>
          </a:xfrm>
          <a:prstGeom prst="rect">
            <a:avLst/>
          </a:prstGeom>
        </p:spPr>
      </p:pic>
    </p:spTree>
    <p:extLst>
      <p:ext uri="{BB962C8B-B14F-4D97-AF65-F5344CB8AC3E}">
        <p14:creationId xmlns:p14="http://schemas.microsoft.com/office/powerpoint/2010/main" val="279513000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2367C-F846-BFF5-5911-098961A637B5}"/>
              </a:ext>
            </a:extLst>
          </p:cNvPr>
          <p:cNvSpPr>
            <a:spLocks noGrp="1"/>
          </p:cNvSpPr>
          <p:nvPr>
            <p:ph sz="quarter" idx="12"/>
          </p:nvPr>
        </p:nvSpPr>
        <p:spPr/>
        <p:txBody>
          <a:bodyPr>
            <a:normAutofit/>
          </a:bodyPr>
          <a:lstStyle/>
          <a:p>
            <a:r>
              <a:rPr lang="en-US" dirty="0"/>
              <a:t>Enter the following command to search a file for a specific character pattern:</a:t>
            </a:r>
          </a:p>
          <a:p>
            <a:pPr lvl="1"/>
            <a:r>
              <a:rPr lang="en-US" dirty="0"/>
              <a:t>grep 'bare metal' example_file2.txt</a:t>
            </a:r>
          </a:p>
          <a:p>
            <a:r>
              <a:rPr lang="en-US" dirty="0"/>
              <a:t>grep commands are case-sensitive. Use the -</a:t>
            </a:r>
            <a:r>
              <a:rPr lang="en-US" dirty="0" err="1"/>
              <a:t>i</a:t>
            </a:r>
            <a:r>
              <a:rPr lang="en-US" dirty="0"/>
              <a:t> option to display both uppercase and lowercase results:</a:t>
            </a:r>
          </a:p>
          <a:p>
            <a:pPr lvl="1"/>
            <a:r>
              <a:rPr lang="en-US" dirty="0"/>
              <a:t>grep -</a:t>
            </a:r>
            <a:r>
              <a:rPr lang="en-US" dirty="0" err="1"/>
              <a:t>i</a:t>
            </a:r>
            <a:r>
              <a:rPr lang="en-US" dirty="0"/>
              <a:t> 'bare metal' example_file2.txt</a:t>
            </a:r>
          </a:p>
          <a:p>
            <a:r>
              <a:rPr lang="en-US" dirty="0"/>
              <a:t>You can use grep to print all lines that do not match a specific pattern. To invert the search, append -v to the grep command:</a:t>
            </a:r>
          </a:p>
          <a:p>
            <a:pPr lvl="1"/>
            <a:r>
              <a:rPr lang="en-US" dirty="0"/>
              <a:t>grep -v 'bare metal' example_file2.txt</a:t>
            </a:r>
            <a:endParaRPr lang="en-IN" dirty="0"/>
          </a:p>
        </p:txBody>
      </p:sp>
      <p:sp>
        <p:nvSpPr>
          <p:cNvPr id="3" name="Title 2">
            <a:extLst>
              <a:ext uri="{FF2B5EF4-FFF2-40B4-BE49-F238E27FC236}">
                <a16:creationId xmlns:a16="http://schemas.microsoft.com/office/drawing/2014/main" id="{F2E64F4F-D611-5CE9-F551-0D4B82D5CB2B}"/>
              </a:ext>
            </a:extLst>
          </p:cNvPr>
          <p:cNvSpPr>
            <a:spLocks noGrp="1"/>
          </p:cNvSpPr>
          <p:nvPr>
            <p:ph type="title"/>
          </p:nvPr>
        </p:nvSpPr>
        <p:spPr/>
        <p:txBody>
          <a:bodyPr/>
          <a:lstStyle/>
          <a:p>
            <a:r>
              <a:rPr lang="en-IN" dirty="0"/>
              <a:t>Grep Options</a:t>
            </a:r>
          </a:p>
        </p:txBody>
      </p:sp>
    </p:spTree>
    <p:extLst>
      <p:ext uri="{BB962C8B-B14F-4D97-AF65-F5344CB8AC3E}">
        <p14:creationId xmlns:p14="http://schemas.microsoft.com/office/powerpoint/2010/main" val="335073283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2367C-F846-BFF5-5911-098961A637B5}"/>
              </a:ext>
            </a:extLst>
          </p:cNvPr>
          <p:cNvSpPr>
            <a:spLocks noGrp="1"/>
          </p:cNvSpPr>
          <p:nvPr>
            <p:ph sz="quarter" idx="12"/>
          </p:nvPr>
        </p:nvSpPr>
        <p:spPr/>
        <p:txBody>
          <a:bodyPr>
            <a:normAutofit/>
          </a:bodyPr>
          <a:lstStyle/>
          <a:p>
            <a:r>
              <a:rPr lang="en-US" dirty="0"/>
              <a:t>grep 'server' example_file1.txt example_file2.txt example_file3.txt #multiple file search</a:t>
            </a:r>
          </a:p>
          <a:p>
            <a:endParaRPr lang="en-US" dirty="0"/>
          </a:p>
          <a:p>
            <a:r>
              <a:rPr lang="en-US" dirty="0"/>
              <a:t>To search all files in the current directory, use an asterisk (*) instead of a filename at the end of a grep command.</a:t>
            </a:r>
          </a:p>
          <a:p>
            <a:r>
              <a:rPr lang="en-US" dirty="0"/>
              <a:t>In this example, the search pattern is ransomware:</a:t>
            </a:r>
          </a:p>
          <a:p>
            <a:pPr lvl="1"/>
            <a:r>
              <a:rPr lang="en-US" dirty="0"/>
              <a:t>grep 'ransomware' *</a:t>
            </a:r>
            <a:endParaRPr lang="en-IN" dirty="0"/>
          </a:p>
        </p:txBody>
      </p:sp>
      <p:sp>
        <p:nvSpPr>
          <p:cNvPr id="3" name="Title 2">
            <a:extLst>
              <a:ext uri="{FF2B5EF4-FFF2-40B4-BE49-F238E27FC236}">
                <a16:creationId xmlns:a16="http://schemas.microsoft.com/office/drawing/2014/main" id="{F2E64F4F-D611-5CE9-F551-0D4B82D5CB2B}"/>
              </a:ext>
            </a:extLst>
          </p:cNvPr>
          <p:cNvSpPr>
            <a:spLocks noGrp="1"/>
          </p:cNvSpPr>
          <p:nvPr>
            <p:ph type="title"/>
          </p:nvPr>
        </p:nvSpPr>
        <p:spPr/>
        <p:txBody>
          <a:bodyPr/>
          <a:lstStyle/>
          <a:p>
            <a:r>
              <a:rPr lang="en-IN" dirty="0"/>
              <a:t>Grep Options</a:t>
            </a:r>
          </a:p>
        </p:txBody>
      </p:sp>
    </p:spTree>
    <p:extLst>
      <p:ext uri="{BB962C8B-B14F-4D97-AF65-F5344CB8AC3E}">
        <p14:creationId xmlns:p14="http://schemas.microsoft.com/office/powerpoint/2010/main" val="10607708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2367C-F846-BFF5-5911-098961A637B5}"/>
              </a:ext>
            </a:extLst>
          </p:cNvPr>
          <p:cNvSpPr>
            <a:spLocks noGrp="1"/>
          </p:cNvSpPr>
          <p:nvPr>
            <p:ph sz="quarter" idx="12"/>
          </p:nvPr>
        </p:nvSpPr>
        <p:spPr/>
        <p:txBody>
          <a:bodyPr>
            <a:normAutofit/>
          </a:bodyPr>
          <a:lstStyle/>
          <a:p>
            <a:r>
              <a:rPr lang="en-US" dirty="0"/>
              <a:t>Use the asterisk (*) wildcard to limit searches to files with certain extensions:</a:t>
            </a:r>
          </a:p>
          <a:p>
            <a:pPr lvl="1"/>
            <a:r>
              <a:rPr lang="en-US" dirty="0"/>
              <a:t>grep 'ransomware' *.txt</a:t>
            </a:r>
          </a:p>
          <a:p>
            <a:r>
              <a:rPr lang="en-US" dirty="0"/>
              <a:t>Find Whole Words Only (Exact match)</a:t>
            </a:r>
          </a:p>
          <a:p>
            <a:r>
              <a:rPr lang="en-US" dirty="0"/>
              <a:t>grep allows you to search and print the results for whole words only. To search for the word server in all files in the current directory, append -w to the grep command:</a:t>
            </a:r>
          </a:p>
          <a:p>
            <a:pPr lvl="1"/>
            <a:r>
              <a:rPr lang="en-US" dirty="0"/>
              <a:t>grep -w server *</a:t>
            </a:r>
            <a:endParaRPr lang="en-IN" dirty="0"/>
          </a:p>
        </p:txBody>
      </p:sp>
      <p:sp>
        <p:nvSpPr>
          <p:cNvPr id="3" name="Title 2">
            <a:extLst>
              <a:ext uri="{FF2B5EF4-FFF2-40B4-BE49-F238E27FC236}">
                <a16:creationId xmlns:a16="http://schemas.microsoft.com/office/drawing/2014/main" id="{F2E64F4F-D611-5CE9-F551-0D4B82D5CB2B}"/>
              </a:ext>
            </a:extLst>
          </p:cNvPr>
          <p:cNvSpPr>
            <a:spLocks noGrp="1"/>
          </p:cNvSpPr>
          <p:nvPr>
            <p:ph type="title"/>
          </p:nvPr>
        </p:nvSpPr>
        <p:spPr/>
        <p:txBody>
          <a:bodyPr/>
          <a:lstStyle/>
          <a:p>
            <a:r>
              <a:rPr lang="en-IN" dirty="0"/>
              <a:t>Grep Options</a:t>
            </a:r>
          </a:p>
        </p:txBody>
      </p:sp>
    </p:spTree>
    <p:extLst>
      <p:ext uri="{BB962C8B-B14F-4D97-AF65-F5344CB8AC3E}">
        <p14:creationId xmlns:p14="http://schemas.microsoft.com/office/powerpoint/2010/main" val="232226514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2367C-F846-BFF5-5911-098961A637B5}"/>
              </a:ext>
            </a:extLst>
          </p:cNvPr>
          <p:cNvSpPr>
            <a:spLocks noGrp="1"/>
          </p:cNvSpPr>
          <p:nvPr>
            <p:ph sz="quarter" idx="12"/>
          </p:nvPr>
        </p:nvSpPr>
        <p:spPr/>
        <p:txBody>
          <a:bodyPr>
            <a:normAutofit/>
          </a:bodyPr>
          <a:lstStyle/>
          <a:p>
            <a:r>
              <a:rPr lang="en-US" dirty="0"/>
              <a:t>To recursively search all files, including subdirectories, add the -r operator to the grep command:</a:t>
            </a:r>
          </a:p>
          <a:p>
            <a:pPr lvl="1"/>
            <a:r>
              <a:rPr lang="en-US" dirty="0"/>
              <a:t>grep -r phoenix *</a:t>
            </a:r>
          </a:p>
          <a:p>
            <a:r>
              <a:rPr lang="en-US" dirty="0"/>
              <a:t>Show Lines That Exactly Match a Search String</a:t>
            </a:r>
          </a:p>
          <a:p>
            <a:r>
              <a:rPr lang="en-US" dirty="0"/>
              <a:t>The grep command prints entire lines when it finds a match in a file. Add the -x option to print lines that completely match the search string:</a:t>
            </a:r>
          </a:p>
          <a:p>
            <a:pPr lvl="1"/>
            <a:r>
              <a:rPr lang="en-US" dirty="0"/>
              <a:t>grep -x 'Spoofing' example_file1.txt</a:t>
            </a:r>
            <a:endParaRPr lang="en-IN" dirty="0"/>
          </a:p>
        </p:txBody>
      </p:sp>
      <p:sp>
        <p:nvSpPr>
          <p:cNvPr id="3" name="Title 2">
            <a:extLst>
              <a:ext uri="{FF2B5EF4-FFF2-40B4-BE49-F238E27FC236}">
                <a16:creationId xmlns:a16="http://schemas.microsoft.com/office/drawing/2014/main" id="{F2E64F4F-D611-5CE9-F551-0D4B82D5CB2B}"/>
              </a:ext>
            </a:extLst>
          </p:cNvPr>
          <p:cNvSpPr>
            <a:spLocks noGrp="1"/>
          </p:cNvSpPr>
          <p:nvPr>
            <p:ph type="title"/>
          </p:nvPr>
        </p:nvSpPr>
        <p:spPr/>
        <p:txBody>
          <a:bodyPr/>
          <a:lstStyle/>
          <a:p>
            <a:r>
              <a:rPr lang="en-IN" dirty="0"/>
              <a:t>Grep Options</a:t>
            </a:r>
          </a:p>
        </p:txBody>
      </p:sp>
    </p:spTree>
    <p:extLst>
      <p:ext uri="{BB962C8B-B14F-4D97-AF65-F5344CB8AC3E}">
        <p14:creationId xmlns:p14="http://schemas.microsoft.com/office/powerpoint/2010/main" val="109490431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2367C-F846-BFF5-5911-098961A637B5}"/>
              </a:ext>
            </a:extLst>
          </p:cNvPr>
          <p:cNvSpPr>
            <a:spLocks noGrp="1"/>
          </p:cNvSpPr>
          <p:nvPr>
            <p:ph sz="quarter" idx="12"/>
          </p:nvPr>
        </p:nvSpPr>
        <p:spPr/>
        <p:txBody>
          <a:bodyPr>
            <a:normAutofit/>
          </a:bodyPr>
          <a:lstStyle/>
          <a:p>
            <a:r>
              <a:rPr lang="en-US" dirty="0"/>
              <a:t>grep can count how many lines contain a pattern in one or more files. Use the -c operator to count the number of matching lines:</a:t>
            </a:r>
          </a:p>
          <a:p>
            <a:pPr lvl="1"/>
            <a:r>
              <a:rPr lang="en-US" dirty="0"/>
              <a:t>grep -c server *</a:t>
            </a:r>
          </a:p>
          <a:p>
            <a:r>
              <a:rPr lang="en-US" dirty="0"/>
              <a:t>Show Only the Matched Part of the Line</a:t>
            </a:r>
          </a:p>
          <a:p>
            <a:r>
              <a:rPr lang="en-US" dirty="0"/>
              <a:t>Use the -o option to show only part of the line that matches the search pattern rather than the entire line:</a:t>
            </a:r>
          </a:p>
          <a:p>
            <a:pPr lvl="1"/>
            <a:r>
              <a:rPr lang="en-US" dirty="0"/>
              <a:t>grep -o 'server' example_file2.txt</a:t>
            </a:r>
            <a:endParaRPr lang="en-IN" dirty="0"/>
          </a:p>
        </p:txBody>
      </p:sp>
      <p:sp>
        <p:nvSpPr>
          <p:cNvPr id="3" name="Title 2">
            <a:extLst>
              <a:ext uri="{FF2B5EF4-FFF2-40B4-BE49-F238E27FC236}">
                <a16:creationId xmlns:a16="http://schemas.microsoft.com/office/drawing/2014/main" id="{F2E64F4F-D611-5CE9-F551-0D4B82D5CB2B}"/>
              </a:ext>
            </a:extLst>
          </p:cNvPr>
          <p:cNvSpPr>
            <a:spLocks noGrp="1"/>
          </p:cNvSpPr>
          <p:nvPr>
            <p:ph type="title"/>
          </p:nvPr>
        </p:nvSpPr>
        <p:spPr/>
        <p:txBody>
          <a:bodyPr/>
          <a:lstStyle/>
          <a:p>
            <a:r>
              <a:rPr lang="en-IN" dirty="0"/>
              <a:t>Grep Options</a:t>
            </a:r>
          </a:p>
        </p:txBody>
      </p:sp>
    </p:spTree>
    <p:extLst>
      <p:ext uri="{BB962C8B-B14F-4D97-AF65-F5344CB8AC3E}">
        <p14:creationId xmlns:p14="http://schemas.microsoft.com/office/powerpoint/2010/main" val="25493198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2367C-F846-BFF5-5911-098961A637B5}"/>
              </a:ext>
            </a:extLst>
          </p:cNvPr>
          <p:cNvSpPr>
            <a:spLocks noGrp="1"/>
          </p:cNvSpPr>
          <p:nvPr>
            <p:ph sz="quarter" idx="12"/>
          </p:nvPr>
        </p:nvSpPr>
        <p:spPr/>
        <p:txBody>
          <a:bodyPr>
            <a:normAutofit/>
          </a:bodyPr>
          <a:lstStyle/>
          <a:p>
            <a:r>
              <a:rPr lang="en-US" dirty="0"/>
              <a:t>grep '^[a-</a:t>
            </a:r>
            <a:r>
              <a:rPr lang="en-US" dirty="0" err="1"/>
              <a:t>zA</a:t>
            </a:r>
            <a:r>
              <a:rPr lang="en-US" dirty="0"/>
              <a:t>-Z]' example_file1.txt</a:t>
            </a:r>
          </a:p>
          <a:p>
            <a:r>
              <a:rPr lang="en-US" dirty="0"/>
              <a:t>cat example_file2.txt | grep 'server'</a:t>
            </a:r>
            <a:endParaRPr lang="en-IN" dirty="0"/>
          </a:p>
        </p:txBody>
      </p:sp>
      <p:sp>
        <p:nvSpPr>
          <p:cNvPr id="3" name="Title 2">
            <a:extLst>
              <a:ext uri="{FF2B5EF4-FFF2-40B4-BE49-F238E27FC236}">
                <a16:creationId xmlns:a16="http://schemas.microsoft.com/office/drawing/2014/main" id="{F2E64F4F-D611-5CE9-F551-0D4B82D5CB2B}"/>
              </a:ext>
            </a:extLst>
          </p:cNvPr>
          <p:cNvSpPr>
            <a:spLocks noGrp="1"/>
          </p:cNvSpPr>
          <p:nvPr>
            <p:ph type="title"/>
          </p:nvPr>
        </p:nvSpPr>
        <p:spPr/>
        <p:txBody>
          <a:bodyPr/>
          <a:lstStyle/>
          <a:p>
            <a:r>
              <a:rPr lang="en-IN" dirty="0"/>
              <a:t>Grep Options</a:t>
            </a:r>
          </a:p>
        </p:txBody>
      </p:sp>
    </p:spTree>
    <p:extLst>
      <p:ext uri="{BB962C8B-B14F-4D97-AF65-F5344CB8AC3E}">
        <p14:creationId xmlns:p14="http://schemas.microsoft.com/office/powerpoint/2010/main" val="2881117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179C2-2828-4A69-881E-F98086E462D8}"/>
              </a:ext>
            </a:extLst>
          </p:cNvPr>
          <p:cNvSpPr>
            <a:spLocks noGrp="1"/>
          </p:cNvSpPr>
          <p:nvPr>
            <p:ph sz="quarter" idx="12"/>
          </p:nvPr>
        </p:nvSpPr>
        <p:spPr/>
        <p:txBody>
          <a:bodyPr>
            <a:normAutofit fontScale="92500" lnSpcReduction="20000"/>
          </a:bodyPr>
          <a:lstStyle/>
          <a:p>
            <a:r>
              <a:rPr lang="en-US" dirty="0"/>
              <a:t>Sometimes it’s beneficial to send output both to the monitor and to a file for logging. </a:t>
            </a:r>
          </a:p>
          <a:p>
            <a:r>
              <a:rPr lang="en-US" dirty="0"/>
              <a:t>Instead of having to redirect output twice, you can use the special tee command.</a:t>
            </a:r>
          </a:p>
          <a:p>
            <a:r>
              <a:rPr lang="en-US" dirty="0"/>
              <a:t>The tee command is like a T-connector for pipes. </a:t>
            </a:r>
          </a:p>
          <a:p>
            <a:r>
              <a:rPr lang="en-US" dirty="0"/>
              <a:t>It sends data from STDIN to two destinations at the same time. One destination is STDOUT. </a:t>
            </a:r>
          </a:p>
          <a:p>
            <a:r>
              <a:rPr lang="en-US" dirty="0"/>
              <a:t>The other destination is a filename specified on the tee command line:</a:t>
            </a:r>
          </a:p>
          <a:p>
            <a:r>
              <a:rPr lang="en-US" dirty="0"/>
              <a:t>tee filename</a:t>
            </a:r>
          </a:p>
          <a:p>
            <a:r>
              <a:rPr lang="en-US" dirty="0"/>
              <a:t>Since tee redirects data from STDIN, you can use it with the pipe command to redirect output from any command:</a:t>
            </a:r>
            <a:endParaRPr lang="en-IN" dirty="0"/>
          </a:p>
        </p:txBody>
      </p:sp>
      <p:sp>
        <p:nvSpPr>
          <p:cNvPr id="3" name="Title 2">
            <a:extLst>
              <a:ext uri="{FF2B5EF4-FFF2-40B4-BE49-F238E27FC236}">
                <a16:creationId xmlns:a16="http://schemas.microsoft.com/office/drawing/2014/main" id="{D0A547A4-F02E-4168-A919-7884666A78EF}"/>
              </a:ext>
            </a:extLst>
          </p:cNvPr>
          <p:cNvSpPr>
            <a:spLocks noGrp="1"/>
          </p:cNvSpPr>
          <p:nvPr>
            <p:ph type="title"/>
          </p:nvPr>
        </p:nvSpPr>
        <p:spPr/>
        <p:txBody>
          <a:bodyPr/>
          <a:lstStyle/>
          <a:p>
            <a:r>
              <a:rPr lang="en-IN" dirty="0"/>
              <a:t>Logging Messages</a:t>
            </a:r>
          </a:p>
        </p:txBody>
      </p:sp>
    </p:spTree>
    <p:extLst>
      <p:ext uri="{BB962C8B-B14F-4D97-AF65-F5344CB8AC3E}">
        <p14:creationId xmlns:p14="http://schemas.microsoft.com/office/powerpoint/2010/main" val="31294306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p:txBody>
          <a:bodyPr/>
          <a:lstStyle/>
          <a:p>
            <a:r>
              <a:rPr lang="en-US" b="1" dirty="0">
                <a:solidFill>
                  <a:srgbClr val="FF0000"/>
                </a:solidFill>
              </a:rPr>
              <a:t>The sed editor</a:t>
            </a:r>
          </a:p>
          <a:p>
            <a:r>
              <a:rPr lang="en-US" dirty="0"/>
              <a:t>The sed editor is called a stream editor, as opposed to a normal interactive text editor. </a:t>
            </a:r>
          </a:p>
          <a:p>
            <a:r>
              <a:rPr lang="en-US" dirty="0"/>
              <a:t>In an interactive text editor, such as vim, you interactively use keyboard commands to insert, delete, or replace text in the data. </a:t>
            </a:r>
          </a:p>
          <a:p>
            <a:r>
              <a:rPr lang="en-US" dirty="0"/>
              <a:t>A stream editor edits a stream of data based on a set of rules you supply ahead of time, before the editor processes the data.</a:t>
            </a:r>
            <a:endParaRPr lang="en-IN" dirty="0"/>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209917454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p:txBody>
          <a:bodyPr>
            <a:normAutofit fontScale="92500" lnSpcReduction="20000"/>
          </a:bodyPr>
          <a:lstStyle/>
          <a:p>
            <a:r>
              <a:rPr lang="en-US" b="1" dirty="0">
                <a:solidFill>
                  <a:srgbClr val="FF0000"/>
                </a:solidFill>
              </a:rPr>
              <a:t>The sed editor</a:t>
            </a:r>
          </a:p>
          <a:p>
            <a:r>
              <a:rPr lang="en-US" dirty="0"/>
              <a:t>The sed editor can manipulate data in a data stream based on commands you either enter into the command line or store in a command text file. </a:t>
            </a:r>
          </a:p>
          <a:p>
            <a:r>
              <a:rPr lang="en-US" dirty="0"/>
              <a:t>It reads one line of data at a time from the input, matches that data with the supplied editor commands, changes data in the stream as specified in the commands, then outputs the new data to STDOUT. </a:t>
            </a:r>
          </a:p>
          <a:p>
            <a:r>
              <a:rPr lang="en-US" dirty="0"/>
              <a:t>After the stream editor matches all of the commands against a line of data, it reads the next line of data and repeats the process. </a:t>
            </a:r>
          </a:p>
          <a:p>
            <a:r>
              <a:rPr lang="en-US" dirty="0"/>
              <a:t>After the stream editor processes all of the lines of data in the stream, it terminates</a:t>
            </a:r>
            <a:endParaRPr lang="en-IN" dirty="0"/>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35035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IN" dirty="0"/>
              <a:t>Vi Editor</a:t>
            </a:r>
          </a:p>
          <a:p>
            <a:r>
              <a:rPr lang="en-IN" dirty="0"/>
              <a:t>Shell Commands</a:t>
            </a:r>
          </a:p>
          <a:p>
            <a:r>
              <a:rPr lang="en-IN" dirty="0"/>
              <a:t>Shell Scripting</a:t>
            </a:r>
          </a:p>
          <a:p>
            <a:endParaRPr lang="en-IN" dirty="0"/>
          </a:p>
        </p:txBody>
      </p:sp>
      <p:sp>
        <p:nvSpPr>
          <p:cNvPr id="3" name="Title 2"/>
          <p:cNvSpPr>
            <a:spLocks noGrp="1"/>
          </p:cNvSpPr>
          <p:nvPr>
            <p:ph type="title"/>
          </p:nvPr>
        </p:nvSpPr>
        <p:spPr/>
        <p:txBody>
          <a:bodyPr/>
          <a:lstStyle/>
          <a:p>
            <a:r>
              <a:rPr lang="en-US" dirty="0"/>
              <a:t>Unix</a:t>
            </a:r>
            <a:endParaRPr lang="en-IN" dirty="0"/>
          </a:p>
        </p:txBody>
      </p:sp>
    </p:spTree>
    <p:extLst>
      <p:ext uri="{BB962C8B-B14F-4D97-AF65-F5344CB8AC3E}">
        <p14:creationId xmlns:p14="http://schemas.microsoft.com/office/powerpoint/2010/main" val="2431972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AEC07C-C55F-486E-80C5-BE583B7E4906}"/>
              </a:ext>
            </a:extLst>
          </p:cNvPr>
          <p:cNvSpPr>
            <a:spLocks noGrp="1"/>
          </p:cNvSpPr>
          <p:nvPr>
            <p:ph type="title"/>
          </p:nvPr>
        </p:nvSpPr>
        <p:spPr/>
        <p:txBody>
          <a:bodyPr/>
          <a:lstStyle/>
          <a:p>
            <a:r>
              <a:rPr lang="en-IN" dirty="0"/>
              <a:t>UNIX Contributors</a:t>
            </a:r>
          </a:p>
        </p:txBody>
      </p:sp>
      <p:pic>
        <p:nvPicPr>
          <p:cNvPr id="5" name="Picture 4">
            <a:extLst>
              <a:ext uri="{FF2B5EF4-FFF2-40B4-BE49-F238E27FC236}">
                <a16:creationId xmlns:a16="http://schemas.microsoft.com/office/drawing/2014/main" id="{BC74AD9B-3CFE-49E2-AE56-5D7158FEB1C6}"/>
              </a:ext>
            </a:extLst>
          </p:cNvPr>
          <p:cNvPicPr>
            <a:picLocks noChangeAspect="1"/>
          </p:cNvPicPr>
          <p:nvPr/>
        </p:nvPicPr>
        <p:blipFill>
          <a:blip r:embed="rId2"/>
          <a:stretch>
            <a:fillRect/>
          </a:stretch>
        </p:blipFill>
        <p:spPr>
          <a:xfrm>
            <a:off x="266700" y="1295400"/>
            <a:ext cx="8724900" cy="5314874"/>
          </a:xfrm>
          <a:prstGeom prst="rect">
            <a:avLst/>
          </a:prstGeom>
        </p:spPr>
      </p:pic>
    </p:spTree>
    <p:extLst>
      <p:ext uri="{BB962C8B-B14F-4D97-AF65-F5344CB8AC3E}">
        <p14:creationId xmlns:p14="http://schemas.microsoft.com/office/powerpoint/2010/main" val="10577470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p:txBody>
          <a:bodyPr>
            <a:normAutofit lnSpcReduction="10000"/>
          </a:bodyPr>
          <a:lstStyle/>
          <a:p>
            <a:r>
              <a:rPr lang="en-US" b="1" dirty="0">
                <a:solidFill>
                  <a:srgbClr val="FF0000"/>
                </a:solidFill>
              </a:rPr>
              <a:t>The sed editor</a:t>
            </a:r>
          </a:p>
          <a:p>
            <a:r>
              <a:rPr lang="en-US" dirty="0"/>
              <a:t>Since the commands are applied sequentially line by line, the sed editor only has to make one pass through the data stream to make the edits. </a:t>
            </a:r>
          </a:p>
          <a:p>
            <a:r>
              <a:rPr lang="en-US" dirty="0"/>
              <a:t>This makes the sed editor much faster than an interactive editor, allowing you to quickly make changes to data in a file on the fly.</a:t>
            </a:r>
          </a:p>
          <a:p>
            <a:r>
              <a:rPr lang="en-US" dirty="0"/>
              <a:t>The format for using the sed command is:</a:t>
            </a:r>
          </a:p>
          <a:p>
            <a:pPr lvl="1"/>
            <a:r>
              <a:rPr lang="en-US" b="1" dirty="0">
                <a:solidFill>
                  <a:srgbClr val="FF0000"/>
                </a:solidFill>
              </a:rPr>
              <a:t>sed options script file</a:t>
            </a:r>
          </a:p>
          <a:p>
            <a:r>
              <a:rPr lang="en-US" dirty="0"/>
              <a:t>The options parameters allow you to customize the behavior of the sed command</a:t>
            </a:r>
            <a:endParaRPr lang="en-IN" dirty="0"/>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108099851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785553"/>
          </a:xfrm>
        </p:spPr>
        <p:txBody>
          <a:bodyPr>
            <a:normAutofit/>
          </a:bodyPr>
          <a:lstStyle/>
          <a:p>
            <a:r>
              <a:rPr lang="en-US" b="1" dirty="0">
                <a:solidFill>
                  <a:srgbClr val="FF0000"/>
                </a:solidFill>
              </a:rPr>
              <a:t>The sed editor</a:t>
            </a:r>
          </a:p>
          <a:p>
            <a:endParaRPr lang="en-US" b="1" dirty="0">
              <a:solidFill>
                <a:srgbClr val="FF0000"/>
              </a:solidFill>
            </a:endParaRP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pic>
        <p:nvPicPr>
          <p:cNvPr id="5" name="Picture 4">
            <a:extLst>
              <a:ext uri="{FF2B5EF4-FFF2-40B4-BE49-F238E27FC236}">
                <a16:creationId xmlns:a16="http://schemas.microsoft.com/office/drawing/2014/main" id="{A2FCC5F0-DC8E-4B33-93EE-B809F061D491}"/>
              </a:ext>
            </a:extLst>
          </p:cNvPr>
          <p:cNvPicPr>
            <a:picLocks noChangeAspect="1"/>
          </p:cNvPicPr>
          <p:nvPr/>
        </p:nvPicPr>
        <p:blipFill>
          <a:blip r:embed="rId2"/>
          <a:stretch>
            <a:fillRect/>
          </a:stretch>
        </p:blipFill>
        <p:spPr>
          <a:xfrm>
            <a:off x="762000" y="2582870"/>
            <a:ext cx="7240382" cy="2522530"/>
          </a:xfrm>
          <a:prstGeom prst="rect">
            <a:avLst/>
          </a:prstGeom>
        </p:spPr>
      </p:pic>
    </p:spTree>
    <p:extLst>
      <p:ext uri="{BB962C8B-B14F-4D97-AF65-F5344CB8AC3E}">
        <p14:creationId xmlns:p14="http://schemas.microsoft.com/office/powerpoint/2010/main" val="273865963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943475"/>
          </a:xfrm>
        </p:spPr>
        <p:txBody>
          <a:bodyPr>
            <a:normAutofit/>
          </a:bodyPr>
          <a:lstStyle/>
          <a:p>
            <a:r>
              <a:rPr lang="en-US" b="1" dirty="0">
                <a:solidFill>
                  <a:srgbClr val="FF0000"/>
                </a:solidFill>
              </a:rPr>
              <a:t>The sed editor</a:t>
            </a:r>
          </a:p>
          <a:p>
            <a:r>
              <a:rPr lang="en-US" dirty="0"/>
              <a:t> How to add a header line say  "Employee, </a:t>
            </a:r>
            <a:r>
              <a:rPr lang="en-US" dirty="0" err="1"/>
              <a:t>EmpId</a:t>
            </a:r>
            <a:r>
              <a:rPr lang="en-US" dirty="0"/>
              <a:t>"  to this file using sed?</a:t>
            </a:r>
          </a:p>
          <a:p>
            <a:r>
              <a:rPr lang="en-US" dirty="0"/>
              <a:t> '1i' means to include the following before reading the first line and hence we got the header in the file.</a:t>
            </a:r>
          </a:p>
          <a:p>
            <a:r>
              <a:rPr lang="en-US" dirty="0"/>
              <a:t> sed  '1i Employee, </a:t>
            </a:r>
            <a:r>
              <a:rPr lang="en-US" dirty="0" err="1"/>
              <a:t>EmpId</a:t>
            </a:r>
            <a:r>
              <a:rPr lang="en-US" dirty="0"/>
              <a:t>'  </a:t>
            </a:r>
            <a:r>
              <a:rPr lang="en-US" dirty="0" err="1"/>
              <a:t>empfile</a:t>
            </a:r>
            <a:endParaRPr lang="en-US" dirty="0"/>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219412714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943475"/>
          </a:xfrm>
        </p:spPr>
        <p:txBody>
          <a:bodyPr>
            <a:normAutofit/>
          </a:bodyPr>
          <a:lstStyle/>
          <a:p>
            <a:r>
              <a:rPr lang="en-US" b="1" dirty="0">
                <a:solidFill>
                  <a:srgbClr val="FF0000"/>
                </a:solidFill>
              </a:rPr>
              <a:t>The sed editor</a:t>
            </a:r>
          </a:p>
          <a:p>
            <a:r>
              <a:rPr lang="en-US" dirty="0"/>
              <a:t>How to add a line '-------' after the header line or the 1st line?</a:t>
            </a:r>
          </a:p>
          <a:p>
            <a:r>
              <a:rPr lang="en-US" dirty="0"/>
              <a:t>sed -</a:t>
            </a:r>
            <a:r>
              <a:rPr lang="en-US" dirty="0" err="1"/>
              <a:t>i</a:t>
            </a:r>
            <a:r>
              <a:rPr lang="en-US" dirty="0"/>
              <a:t> '1a ---------------'  </a:t>
            </a:r>
            <a:r>
              <a:rPr lang="en-US" dirty="0" err="1"/>
              <a:t>empfile</a:t>
            </a:r>
            <a:endParaRPr lang="en-US" dirty="0"/>
          </a:p>
          <a:p>
            <a:r>
              <a:rPr lang="en-US" dirty="0"/>
              <a:t> '1i' is similar to '1a' except that '</a:t>
            </a:r>
            <a:r>
              <a:rPr lang="en-US" dirty="0" err="1"/>
              <a:t>i</a:t>
            </a:r>
            <a:r>
              <a:rPr lang="en-US" dirty="0"/>
              <a:t>' tells to include the content before reading the line, 'a' tells to include the content after reading the line.</a:t>
            </a:r>
          </a:p>
          <a:p>
            <a:r>
              <a:rPr lang="en-US" dirty="0"/>
              <a:t> sed -</a:t>
            </a:r>
            <a:r>
              <a:rPr lang="en-US" dirty="0" err="1"/>
              <a:t>i</a:t>
            </a:r>
            <a:r>
              <a:rPr lang="en-US" dirty="0"/>
              <a:t> '$a ---------------' </a:t>
            </a:r>
            <a:r>
              <a:rPr lang="en-US" dirty="0" err="1"/>
              <a:t>empfile</a:t>
            </a:r>
            <a:r>
              <a:rPr lang="en-US" dirty="0"/>
              <a:t> (trailing)</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178335576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943475"/>
          </a:xfrm>
        </p:spPr>
        <p:txBody>
          <a:bodyPr>
            <a:normAutofit/>
          </a:bodyPr>
          <a:lstStyle/>
          <a:p>
            <a:r>
              <a:rPr lang="en-US" b="1" dirty="0">
                <a:solidFill>
                  <a:srgbClr val="FF0000"/>
                </a:solidFill>
              </a:rPr>
              <a:t>The sed editor</a:t>
            </a:r>
          </a:p>
          <a:p>
            <a:r>
              <a:rPr lang="en-US" dirty="0"/>
              <a:t>How to add a record after a particular record?</a:t>
            </a:r>
          </a:p>
          <a:p>
            <a:r>
              <a:rPr lang="en-US" dirty="0"/>
              <a:t>sed -</a:t>
            </a:r>
            <a:r>
              <a:rPr lang="en-US" dirty="0" err="1"/>
              <a:t>i</a:t>
            </a:r>
            <a:r>
              <a:rPr lang="en-US" dirty="0"/>
              <a:t> '/</a:t>
            </a:r>
            <a:r>
              <a:rPr lang="en-US" dirty="0" err="1"/>
              <a:t>Hilesh</a:t>
            </a:r>
            <a:r>
              <a:rPr lang="en-US" dirty="0"/>
              <a:t>/a Bharti, 1002' </a:t>
            </a:r>
            <a:r>
              <a:rPr lang="en-US" dirty="0" err="1"/>
              <a:t>empfile</a:t>
            </a:r>
            <a:endParaRPr lang="en-US" dirty="0"/>
          </a:p>
          <a:p>
            <a:endParaRPr lang="en-US" dirty="0"/>
          </a:p>
          <a:p>
            <a:r>
              <a:rPr lang="en-US" dirty="0"/>
              <a:t> How to add a record before a particular record?</a:t>
            </a:r>
          </a:p>
          <a:p>
            <a:r>
              <a:rPr lang="en-US" dirty="0"/>
              <a:t> sed -</a:t>
            </a:r>
            <a:r>
              <a:rPr lang="en-US" dirty="0" err="1"/>
              <a:t>i</a:t>
            </a:r>
            <a:r>
              <a:rPr lang="en-US" dirty="0"/>
              <a:t> '/</a:t>
            </a:r>
            <a:r>
              <a:rPr lang="en-US" dirty="0" err="1"/>
              <a:t>Harshal</a:t>
            </a:r>
            <a:r>
              <a:rPr lang="en-US" dirty="0"/>
              <a:t>/</a:t>
            </a:r>
            <a:r>
              <a:rPr lang="en-US" dirty="0" err="1"/>
              <a:t>i</a:t>
            </a:r>
            <a:r>
              <a:rPr lang="en-US" dirty="0"/>
              <a:t> Aparna, 1003' </a:t>
            </a:r>
            <a:r>
              <a:rPr lang="en-US" dirty="0" err="1"/>
              <a:t>empFile</a:t>
            </a:r>
            <a:endParaRPr lang="en-US" dirty="0"/>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32962986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943475"/>
          </a:xfrm>
        </p:spPr>
        <p:txBody>
          <a:bodyPr>
            <a:normAutofit/>
          </a:bodyPr>
          <a:lstStyle/>
          <a:p>
            <a:r>
              <a:rPr lang="en-US" b="1" dirty="0">
                <a:solidFill>
                  <a:srgbClr val="FF0000"/>
                </a:solidFill>
              </a:rPr>
              <a:t>The sed editor</a:t>
            </a:r>
          </a:p>
          <a:p>
            <a:r>
              <a:rPr lang="en-US" dirty="0"/>
              <a:t> To add something to the beginning of a every line in a file, say to add a word Fruit:</a:t>
            </a:r>
          </a:p>
          <a:p>
            <a:r>
              <a:rPr lang="en-US" dirty="0"/>
              <a:t>$ sed 's/^/Fruit: /’ fruits</a:t>
            </a:r>
          </a:p>
          <a:p>
            <a:r>
              <a:rPr lang="en-US" dirty="0"/>
              <a:t>Similarly, to add something to the end of the file:</a:t>
            </a:r>
          </a:p>
          <a:p>
            <a:r>
              <a:rPr lang="en-US" dirty="0"/>
              <a:t>$ sed 's/$/ Fruit/’ fruits</a:t>
            </a:r>
          </a:p>
          <a:p>
            <a:r>
              <a:rPr lang="en-US" dirty="0"/>
              <a:t>To replace or substitute a particular character, say to replace 'a' with 'A'.</a:t>
            </a:r>
          </a:p>
          <a:p>
            <a:r>
              <a:rPr lang="en-US" dirty="0"/>
              <a:t>$ sed 's/a/A/’ fruits</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6002802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943475"/>
          </a:xfrm>
        </p:spPr>
        <p:txBody>
          <a:bodyPr>
            <a:normAutofit/>
          </a:bodyPr>
          <a:lstStyle/>
          <a:p>
            <a:r>
              <a:rPr lang="en-US" b="1" dirty="0">
                <a:solidFill>
                  <a:srgbClr val="FF0000"/>
                </a:solidFill>
              </a:rPr>
              <a:t>The sed editor</a:t>
            </a:r>
          </a:p>
          <a:p>
            <a:r>
              <a:rPr lang="en-US" dirty="0"/>
              <a:t> To replace or substitute all occurrences of 'a' with 'A'</a:t>
            </a:r>
          </a:p>
          <a:p>
            <a:r>
              <a:rPr lang="en-US" dirty="0"/>
              <a:t>$ sed 's/a/A/g’ fruits</a:t>
            </a:r>
          </a:p>
          <a:p>
            <a:r>
              <a:rPr lang="en-US" dirty="0"/>
              <a:t>Now, say to replace all occurrences from 2nd occurrence onwards:</a:t>
            </a:r>
          </a:p>
          <a:p>
            <a:r>
              <a:rPr lang="en-US" dirty="0"/>
              <a:t>$ sed 's/a/A/2g’ fruits</a:t>
            </a:r>
          </a:p>
          <a:p>
            <a:r>
              <a:rPr lang="en-US" dirty="0"/>
              <a:t>Say, you want to replace 'a' only in a specific line say 3rd line, not in the entire file:</a:t>
            </a:r>
          </a:p>
          <a:p>
            <a:r>
              <a:rPr lang="en-US" dirty="0"/>
              <a:t>$ sed '3s/a/A/g’ fruits</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34200227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943475"/>
          </a:xfrm>
        </p:spPr>
        <p:txBody>
          <a:bodyPr>
            <a:normAutofit/>
          </a:bodyPr>
          <a:lstStyle/>
          <a:p>
            <a:r>
              <a:rPr lang="en-US" b="1" dirty="0">
                <a:solidFill>
                  <a:srgbClr val="FF0000"/>
                </a:solidFill>
              </a:rPr>
              <a:t>The sed editor</a:t>
            </a:r>
          </a:p>
          <a:p>
            <a:r>
              <a:rPr lang="en-US" dirty="0"/>
              <a:t> To replace or substitute 'a' on a range of lines, say from 1st to 3rd line:</a:t>
            </a:r>
          </a:p>
          <a:p>
            <a:r>
              <a:rPr lang="en-US" dirty="0"/>
              <a:t>$ sed '1,3s/a/A/g’ fruits</a:t>
            </a:r>
          </a:p>
          <a:p>
            <a:r>
              <a:rPr lang="en-US" dirty="0"/>
              <a:t>To replace the entire line with something. For example, to replace 'apple' with 'apple is a Fruit'.</a:t>
            </a:r>
          </a:p>
          <a:p>
            <a:r>
              <a:rPr lang="en-US" dirty="0"/>
              <a:t>$ sed 's/.*/&amp; is a Fruit/’ fruits</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7374315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943475"/>
          </a:xfrm>
        </p:spPr>
        <p:txBody>
          <a:bodyPr>
            <a:normAutofit/>
          </a:bodyPr>
          <a:lstStyle/>
          <a:p>
            <a:r>
              <a:rPr lang="en-US" b="1" dirty="0">
                <a:solidFill>
                  <a:srgbClr val="FF0000"/>
                </a:solidFill>
              </a:rPr>
              <a:t>The sed editor</a:t>
            </a:r>
          </a:p>
          <a:p>
            <a:r>
              <a:rPr lang="en-US" dirty="0"/>
              <a:t> Using sed, we can also do multiple substitution. For example, say to replace all 'a' to 'A', and 'p' to 'P':</a:t>
            </a:r>
          </a:p>
          <a:p>
            <a:r>
              <a:rPr lang="en-US" dirty="0"/>
              <a:t>$ sed 's/a/A/g; s/p/P/g’ fruits</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230656951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943475"/>
          </a:xfrm>
        </p:spPr>
        <p:txBody>
          <a:bodyPr>
            <a:normAutofit/>
          </a:bodyPr>
          <a:lstStyle/>
          <a:p>
            <a:r>
              <a:rPr lang="en-US" b="1" dirty="0">
                <a:solidFill>
                  <a:srgbClr val="FF0000"/>
                </a:solidFill>
              </a:rPr>
              <a:t>The sed editor</a:t>
            </a:r>
          </a:p>
          <a:p>
            <a:r>
              <a:rPr lang="en-US" dirty="0"/>
              <a:t>  Read the file2 after every line of file1.</a:t>
            </a:r>
          </a:p>
          <a:p>
            <a:r>
              <a:rPr lang="en-US" dirty="0"/>
              <a:t>$ sed ‘r </a:t>
            </a:r>
            <a:r>
              <a:rPr lang="en-US" dirty="0" err="1"/>
              <a:t>fruitnew</a:t>
            </a:r>
            <a:r>
              <a:rPr lang="en-US" dirty="0"/>
              <a:t>’ fruits</a:t>
            </a:r>
          </a:p>
          <a:p>
            <a:r>
              <a:rPr lang="en-US" dirty="0"/>
              <a:t>we can also try to read a file contents on finding a pattern:</a:t>
            </a:r>
          </a:p>
          <a:p>
            <a:r>
              <a:rPr lang="en-US" dirty="0"/>
              <a:t>$ sed '/banana/r </a:t>
            </a:r>
            <a:r>
              <a:rPr lang="en-US" dirty="0" err="1"/>
              <a:t>fruitnew</a:t>
            </a:r>
            <a:r>
              <a:rPr lang="en-US" dirty="0"/>
              <a:t>’ fruits</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3325043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AEC07C-C55F-486E-80C5-BE583B7E4906}"/>
              </a:ext>
            </a:extLst>
          </p:cNvPr>
          <p:cNvSpPr>
            <a:spLocks noGrp="1"/>
          </p:cNvSpPr>
          <p:nvPr>
            <p:ph type="title"/>
          </p:nvPr>
        </p:nvSpPr>
        <p:spPr/>
        <p:txBody>
          <a:bodyPr/>
          <a:lstStyle/>
          <a:p>
            <a:r>
              <a:rPr lang="en-IN" dirty="0"/>
              <a:t>UNIX Contributors</a:t>
            </a:r>
          </a:p>
        </p:txBody>
      </p:sp>
      <p:pic>
        <p:nvPicPr>
          <p:cNvPr id="4" name="Picture 3">
            <a:extLst>
              <a:ext uri="{FF2B5EF4-FFF2-40B4-BE49-F238E27FC236}">
                <a16:creationId xmlns:a16="http://schemas.microsoft.com/office/drawing/2014/main" id="{94987474-FFE3-44D9-B208-807CE9B75EAA}"/>
              </a:ext>
            </a:extLst>
          </p:cNvPr>
          <p:cNvPicPr>
            <a:picLocks noChangeAspect="1"/>
          </p:cNvPicPr>
          <p:nvPr/>
        </p:nvPicPr>
        <p:blipFill>
          <a:blip r:embed="rId2"/>
          <a:stretch>
            <a:fillRect/>
          </a:stretch>
        </p:blipFill>
        <p:spPr>
          <a:xfrm>
            <a:off x="304799" y="1207222"/>
            <a:ext cx="8763001" cy="5283970"/>
          </a:xfrm>
          <a:prstGeom prst="rect">
            <a:avLst/>
          </a:prstGeom>
        </p:spPr>
      </p:pic>
    </p:spTree>
    <p:extLst>
      <p:ext uri="{BB962C8B-B14F-4D97-AF65-F5344CB8AC3E}">
        <p14:creationId xmlns:p14="http://schemas.microsoft.com/office/powerpoint/2010/main" val="344955002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943475"/>
          </a:xfrm>
        </p:spPr>
        <p:txBody>
          <a:bodyPr>
            <a:normAutofit/>
          </a:bodyPr>
          <a:lstStyle/>
          <a:p>
            <a:r>
              <a:rPr lang="en-US" b="1" dirty="0">
                <a:solidFill>
                  <a:srgbClr val="FF0000"/>
                </a:solidFill>
              </a:rPr>
              <a:t>The sed editor</a:t>
            </a:r>
          </a:p>
          <a:p>
            <a:r>
              <a:rPr lang="en-US" dirty="0"/>
              <a:t> Write the contents from the 3rd line onwards to a different file:</a:t>
            </a:r>
          </a:p>
          <a:p>
            <a:r>
              <a:rPr lang="en-US" dirty="0"/>
              <a:t>$ sudo sed -n '3,$w </a:t>
            </a:r>
            <a:r>
              <a:rPr lang="en-US" dirty="0" err="1"/>
              <a:t>fruitnew</a:t>
            </a:r>
            <a:r>
              <a:rPr lang="en-US" dirty="0"/>
              <a:t>’ fruits</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323444330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791075"/>
          </a:xfrm>
        </p:spPr>
        <p:txBody>
          <a:bodyPr>
            <a:normAutofit/>
          </a:bodyPr>
          <a:lstStyle/>
          <a:p>
            <a:r>
              <a:rPr lang="en-US" b="1" dirty="0">
                <a:solidFill>
                  <a:srgbClr val="FF0000"/>
                </a:solidFill>
              </a:rPr>
              <a:t>The sed editor</a:t>
            </a:r>
          </a:p>
          <a:p>
            <a:r>
              <a:rPr lang="en-US" b="1" dirty="0">
                <a:solidFill>
                  <a:srgbClr val="FF0000"/>
                </a:solidFill>
              </a:rPr>
              <a:t>Viewing a range of lines of a document</a:t>
            </a:r>
          </a:p>
          <a:p>
            <a:pPr lvl="1"/>
            <a:r>
              <a:rPr lang="en-US" dirty="0">
                <a:solidFill>
                  <a:schemeClr val="tx1"/>
                </a:solidFill>
              </a:rPr>
              <a:t>sed -n '5,10p' /home/</a:t>
            </a:r>
            <a:r>
              <a:rPr lang="en-US" dirty="0" err="1">
                <a:solidFill>
                  <a:schemeClr val="tx1"/>
                </a:solidFill>
              </a:rPr>
              <a:t>eswaribala</a:t>
            </a:r>
            <a:r>
              <a:rPr lang="en-US" dirty="0">
                <a:solidFill>
                  <a:schemeClr val="tx1"/>
                </a:solidFill>
              </a:rPr>
              <a:t>/EmployeeData.txt</a:t>
            </a:r>
          </a:p>
          <a:p>
            <a:r>
              <a:rPr lang="en-US" b="1" dirty="0">
                <a:solidFill>
                  <a:srgbClr val="FF0000"/>
                </a:solidFill>
              </a:rPr>
              <a:t>Viewing the entire file except a given range</a:t>
            </a:r>
          </a:p>
          <a:p>
            <a:pPr lvl="1"/>
            <a:r>
              <a:rPr lang="en-US" dirty="0"/>
              <a:t>sed '20,35d' /home/</a:t>
            </a:r>
            <a:r>
              <a:rPr lang="en-US" dirty="0" err="1"/>
              <a:t>eswaribala</a:t>
            </a:r>
            <a:r>
              <a:rPr lang="en-US" dirty="0"/>
              <a:t>/EmployeeData.txt</a:t>
            </a:r>
          </a:p>
          <a:p>
            <a:pPr marL="231775" lvl="1">
              <a:spcBef>
                <a:spcPts val="1200"/>
              </a:spcBef>
              <a:buFont typeface="Arial" pitchFamily="34" charset="0"/>
              <a:buChar char="•"/>
            </a:pPr>
            <a:r>
              <a:rPr lang="en-US" sz="2600" b="1" dirty="0">
                <a:solidFill>
                  <a:srgbClr val="FF0000"/>
                </a:solidFill>
              </a:rPr>
              <a:t>Viewing non-consecutive lines and ranges</a:t>
            </a:r>
          </a:p>
          <a:p>
            <a:pPr lvl="1"/>
            <a:r>
              <a:rPr lang="pt-BR" dirty="0"/>
              <a:t> sed -n -e '5,7p' -e '10,13p' /home/eswaribala/EmployeeData.txt</a:t>
            </a:r>
            <a:endParaRPr lang="en-US" dirty="0"/>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29226909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791075"/>
          </a:xfrm>
        </p:spPr>
        <p:txBody>
          <a:bodyPr>
            <a:normAutofit/>
          </a:bodyPr>
          <a:lstStyle/>
          <a:p>
            <a:r>
              <a:rPr lang="en-US" b="1" dirty="0">
                <a:solidFill>
                  <a:srgbClr val="FF0000"/>
                </a:solidFill>
              </a:rPr>
              <a:t>The sed editor</a:t>
            </a:r>
          </a:p>
          <a:p>
            <a:r>
              <a:rPr lang="en-US" b="1" dirty="0">
                <a:solidFill>
                  <a:srgbClr val="FF0000"/>
                </a:solidFill>
              </a:rPr>
              <a:t>Replacing words or characters (basic substitution)</a:t>
            </a:r>
          </a:p>
          <a:p>
            <a:r>
              <a:rPr lang="en-US" dirty="0">
                <a:solidFill>
                  <a:srgbClr val="FF0000"/>
                </a:solidFill>
              </a:rPr>
              <a:t>To replace every instance of the word old name with new name in EmployeeData.txt, do:</a:t>
            </a:r>
          </a:p>
          <a:p>
            <a:r>
              <a:rPr lang="en-US" dirty="0"/>
              <a:t>sed 's/Martina/Madhu/g' /home/</a:t>
            </a:r>
            <a:r>
              <a:rPr lang="en-US" dirty="0" err="1"/>
              <a:t>eswaribala</a:t>
            </a:r>
            <a:r>
              <a:rPr lang="en-US" dirty="0"/>
              <a:t>/EmployeeData.txt</a:t>
            </a:r>
          </a:p>
          <a:p>
            <a:r>
              <a:rPr lang="en-US" dirty="0">
                <a:solidFill>
                  <a:srgbClr val="FF0000"/>
                </a:solidFill>
              </a:rPr>
              <a:t>Additionally, you may want to consider using </a:t>
            </a:r>
            <a:r>
              <a:rPr lang="en-US" dirty="0" err="1">
                <a:solidFill>
                  <a:srgbClr val="FF0000"/>
                </a:solidFill>
              </a:rPr>
              <a:t>gi</a:t>
            </a:r>
            <a:r>
              <a:rPr lang="en-US" dirty="0">
                <a:solidFill>
                  <a:srgbClr val="FF0000"/>
                </a:solidFill>
              </a:rPr>
              <a:t> instead of g in order to ignore character case:</a:t>
            </a:r>
          </a:p>
          <a:p>
            <a:r>
              <a:rPr lang="en-US" dirty="0"/>
              <a:t># sed 's/version/story/</a:t>
            </a:r>
            <a:r>
              <a:rPr lang="en-US" dirty="0" err="1"/>
              <a:t>gi</a:t>
            </a:r>
            <a:r>
              <a:rPr lang="en-US" dirty="0"/>
              <a:t>' myfile.txt</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268948536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791075"/>
          </a:xfrm>
        </p:spPr>
        <p:txBody>
          <a:bodyPr>
            <a:normAutofit/>
          </a:bodyPr>
          <a:lstStyle/>
          <a:p>
            <a:r>
              <a:rPr lang="en-US" b="1" dirty="0">
                <a:solidFill>
                  <a:srgbClr val="FF0000"/>
                </a:solidFill>
              </a:rPr>
              <a:t>The sed editor</a:t>
            </a:r>
          </a:p>
          <a:p>
            <a:pPr lvl="1"/>
            <a:r>
              <a:rPr lang="en-US" b="1" dirty="0"/>
              <a:t>ip route show</a:t>
            </a:r>
          </a:p>
          <a:p>
            <a:r>
              <a:rPr lang="en-US" dirty="0">
                <a:solidFill>
                  <a:srgbClr val="FF0000"/>
                </a:solidFill>
              </a:rPr>
              <a:t>To replace multiple blank spaces with a single space, we will use the output of ip route show and a pipeline:</a:t>
            </a:r>
          </a:p>
          <a:p>
            <a:pPr lvl="1"/>
            <a:r>
              <a:rPr lang="en-US" b="1" dirty="0"/>
              <a:t> ip route show | sed 's/  */ /g’</a:t>
            </a:r>
          </a:p>
          <a:p>
            <a:r>
              <a:rPr lang="en-US" dirty="0">
                <a:solidFill>
                  <a:srgbClr val="FF0000"/>
                </a:solidFill>
              </a:rPr>
              <a:t>Replacing words or characters inside a range If you’re interested in replacing words only within a line range (30 through 40, for example), you can do:</a:t>
            </a:r>
          </a:p>
          <a:p>
            <a:pPr lvl="1"/>
            <a:r>
              <a:rPr lang="en-US" b="1" dirty="0"/>
              <a:t># sed ‘5,10 s/Martina/Madhu/g' /home/</a:t>
            </a:r>
            <a:r>
              <a:rPr lang="en-US" b="1" dirty="0" err="1"/>
              <a:t>eswaribala</a:t>
            </a:r>
            <a:r>
              <a:rPr lang="en-US" b="1" dirty="0"/>
              <a:t>/EmployeeData.txt</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321710601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791075"/>
          </a:xfrm>
        </p:spPr>
        <p:txBody>
          <a:bodyPr>
            <a:normAutofit/>
          </a:bodyPr>
          <a:lstStyle/>
          <a:p>
            <a:r>
              <a:rPr lang="en-US" b="1" dirty="0">
                <a:solidFill>
                  <a:srgbClr val="FF0000"/>
                </a:solidFill>
              </a:rPr>
              <a:t>The sed editor</a:t>
            </a:r>
          </a:p>
          <a:p>
            <a:pPr lvl="1"/>
            <a:r>
              <a:rPr lang="en-US" b="1" dirty="0"/>
              <a:t>Using regular expressions</a:t>
            </a:r>
          </a:p>
          <a:p>
            <a:pPr lvl="1"/>
            <a:r>
              <a:rPr lang="en-US" dirty="0"/>
              <a:t>To remove empty lines or those beginning with # from the Apache configuration file, do:</a:t>
            </a:r>
          </a:p>
          <a:p>
            <a:pPr lvl="1"/>
            <a:r>
              <a:rPr lang="en-US" dirty="0"/>
              <a:t>sed '/^#\|^$\| *#/d' apache2.conf</a:t>
            </a:r>
          </a:p>
          <a:p>
            <a:pPr lvl="1"/>
            <a:r>
              <a:rPr lang="en-US" dirty="0"/>
              <a:t>The caret sign followed by the number sign (^#) indicates the beginning of a line, whereas ^$ represents blank lines. </a:t>
            </a:r>
          </a:p>
          <a:p>
            <a:pPr lvl="1"/>
            <a:r>
              <a:rPr lang="en-US" dirty="0"/>
              <a:t>The vertical bars indicate </a:t>
            </a:r>
            <a:r>
              <a:rPr lang="en-US" dirty="0" err="1"/>
              <a:t>boolean</a:t>
            </a:r>
            <a:r>
              <a:rPr lang="en-US" dirty="0"/>
              <a:t> operations, whereas the backward slash is used to escape the vertical bars.</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190989144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791075"/>
          </a:xfrm>
        </p:spPr>
        <p:txBody>
          <a:bodyPr>
            <a:normAutofit/>
          </a:bodyPr>
          <a:lstStyle/>
          <a:p>
            <a:r>
              <a:rPr lang="en-US" b="1" dirty="0">
                <a:solidFill>
                  <a:srgbClr val="FF0000"/>
                </a:solidFill>
              </a:rPr>
              <a:t>The sed editor</a:t>
            </a:r>
          </a:p>
          <a:p>
            <a:pPr lvl="1"/>
            <a:r>
              <a:rPr lang="en-US" b="1" dirty="0"/>
              <a:t>Using regular expressions</a:t>
            </a:r>
          </a:p>
          <a:p>
            <a:pPr lvl="1"/>
            <a:r>
              <a:rPr lang="en-US" dirty="0"/>
              <a:t>To replace a word beginning with uppercase or lowercase with another word, we can also use sed. To illustrate, let’s replace the word zip or Zip with </a:t>
            </a:r>
            <a:r>
              <a:rPr lang="en-US" dirty="0" err="1"/>
              <a:t>rar</a:t>
            </a:r>
            <a:r>
              <a:rPr lang="en-US" dirty="0"/>
              <a:t> in myfile.txt:</a:t>
            </a:r>
          </a:p>
          <a:p>
            <a:pPr lvl="1"/>
            <a:r>
              <a:rPr lang="en-US" dirty="0"/>
              <a:t># sed 's/[</a:t>
            </a:r>
            <a:r>
              <a:rPr lang="en-US" dirty="0" err="1"/>
              <a:t>Zz</a:t>
            </a:r>
            <a:r>
              <a:rPr lang="en-US" dirty="0"/>
              <a:t>]ip/</a:t>
            </a:r>
            <a:r>
              <a:rPr lang="en-US" dirty="0" err="1"/>
              <a:t>rar</a:t>
            </a:r>
            <a:r>
              <a:rPr lang="en-US" dirty="0"/>
              <a:t>/g' myfile.txt</a:t>
            </a:r>
          </a:p>
          <a:p>
            <a:pPr lvl="1"/>
            <a:r>
              <a:rPr lang="en-US" b="1" dirty="0"/>
              <a:t>Viewing lines containing with a given pattern</a:t>
            </a:r>
          </a:p>
          <a:p>
            <a:pPr lvl="1"/>
            <a:r>
              <a:rPr lang="en-US" b="1" dirty="0"/>
              <a:t>In this case, the pattern to search for is </a:t>
            </a:r>
            <a:r>
              <a:rPr lang="en-US" b="1" dirty="0" err="1"/>
              <a:t>nMadhu</a:t>
            </a:r>
            <a:r>
              <a:rPr lang="en-US" b="1" dirty="0"/>
              <a:t> at the beginning of each line:</a:t>
            </a:r>
          </a:p>
          <a:p>
            <a:pPr lvl="1"/>
            <a:r>
              <a:rPr lang="pt-BR" dirty="0"/>
              <a:t>sed -n '/^LogFormat / p' apache2.conf</a:t>
            </a:r>
            <a:endParaRPr lang="en-US" dirty="0"/>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164165957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791075"/>
          </a:xfrm>
        </p:spPr>
        <p:txBody>
          <a:bodyPr>
            <a:normAutofit/>
          </a:bodyPr>
          <a:lstStyle/>
          <a:p>
            <a:r>
              <a:rPr lang="en-US" b="1" dirty="0">
                <a:solidFill>
                  <a:srgbClr val="FF0000"/>
                </a:solidFill>
              </a:rPr>
              <a:t>Inserting spaces in files</a:t>
            </a:r>
          </a:p>
          <a:p>
            <a:r>
              <a:rPr lang="en-US" dirty="0"/>
              <a:t>With sed, we can also insert spaces (blank lines) for each non-empty line in a file. To insert one blank line every other line in LICENSE, a plain text file, do:</a:t>
            </a:r>
          </a:p>
          <a:p>
            <a:r>
              <a:rPr lang="en-US" dirty="0"/>
              <a:t># sed G myfile.txt</a:t>
            </a:r>
          </a:p>
          <a:p>
            <a:r>
              <a:rPr lang="en-US" dirty="0"/>
              <a:t>To insert two blank lines, do:</a:t>
            </a:r>
          </a:p>
          <a:p>
            <a:r>
              <a:rPr lang="en-US" dirty="0"/>
              <a:t># sed 'G;G' myfile.txt</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32922274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FEE261-A503-4166-8961-2E8035098BFD}"/>
              </a:ext>
            </a:extLst>
          </p:cNvPr>
          <p:cNvSpPr>
            <a:spLocks noGrp="1"/>
          </p:cNvSpPr>
          <p:nvPr>
            <p:ph sz="quarter" idx="12"/>
          </p:nvPr>
        </p:nvSpPr>
        <p:spPr>
          <a:xfrm>
            <a:off x="457201" y="1381125"/>
            <a:ext cx="8228012" cy="4791075"/>
          </a:xfrm>
        </p:spPr>
        <p:txBody>
          <a:bodyPr>
            <a:normAutofit/>
          </a:bodyPr>
          <a:lstStyle/>
          <a:p>
            <a:r>
              <a:rPr lang="en-US" b="1" dirty="0">
                <a:solidFill>
                  <a:srgbClr val="FF0000"/>
                </a:solidFill>
              </a:rPr>
              <a:t> Performing two or more substitutions at once</a:t>
            </a:r>
          </a:p>
          <a:p>
            <a:r>
              <a:rPr lang="en-US" dirty="0"/>
              <a:t>You can combine two or more substitutions one single sed command. </a:t>
            </a:r>
          </a:p>
          <a:p>
            <a:r>
              <a:rPr lang="en-US" dirty="0"/>
              <a:t>Let’s replace the words that and line in myfile.txt with This and verse, respectively.</a:t>
            </a:r>
          </a:p>
          <a:p>
            <a:r>
              <a:rPr lang="en-US" dirty="0"/>
              <a:t>Note how this can be done by using an ordinary sed substitution command followed by a semicolon and a second substitution command:</a:t>
            </a:r>
          </a:p>
          <a:p>
            <a:r>
              <a:rPr lang="en-US" dirty="0"/>
              <a:t># sed -</a:t>
            </a:r>
            <a:r>
              <a:rPr lang="en-US" dirty="0" err="1"/>
              <a:t>i</a:t>
            </a:r>
            <a:r>
              <a:rPr lang="en-US" dirty="0"/>
              <a:t> 's/that/this/</a:t>
            </a:r>
            <a:r>
              <a:rPr lang="en-US" dirty="0" err="1"/>
              <a:t>gi;s</a:t>
            </a:r>
            <a:r>
              <a:rPr lang="en-US" dirty="0"/>
              <a:t>/line/verse/</a:t>
            </a:r>
            <a:r>
              <a:rPr lang="en-US" dirty="0" err="1"/>
              <a:t>gi</a:t>
            </a:r>
            <a:r>
              <a:rPr lang="en-US" dirty="0"/>
              <a:t>' myfile.txt</a:t>
            </a:r>
          </a:p>
        </p:txBody>
      </p:sp>
      <p:sp>
        <p:nvSpPr>
          <p:cNvPr id="3" name="Title 2">
            <a:extLst>
              <a:ext uri="{FF2B5EF4-FFF2-40B4-BE49-F238E27FC236}">
                <a16:creationId xmlns:a16="http://schemas.microsoft.com/office/drawing/2014/main" id="{A62D7A18-1469-470F-8E12-E8E477177C1F}"/>
              </a:ext>
            </a:extLst>
          </p:cNvPr>
          <p:cNvSpPr>
            <a:spLocks noGrp="1"/>
          </p:cNvSpPr>
          <p:nvPr>
            <p:ph type="title"/>
          </p:nvPr>
        </p:nvSpPr>
        <p:spPr/>
        <p:txBody>
          <a:bodyPr/>
          <a:lstStyle/>
          <a:p>
            <a:r>
              <a:rPr lang="en-IN" dirty="0"/>
              <a:t>Text Manipulation</a:t>
            </a:r>
          </a:p>
        </p:txBody>
      </p:sp>
    </p:spTree>
    <p:extLst>
      <p:ext uri="{BB962C8B-B14F-4D97-AF65-F5344CB8AC3E}">
        <p14:creationId xmlns:p14="http://schemas.microsoft.com/office/powerpoint/2010/main" val="246483901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CB335-7C05-4779-8BE5-814E22459734}"/>
              </a:ext>
            </a:extLst>
          </p:cNvPr>
          <p:cNvSpPr>
            <a:spLocks noGrp="1"/>
          </p:cNvSpPr>
          <p:nvPr>
            <p:ph sz="quarter" idx="12"/>
          </p:nvPr>
        </p:nvSpPr>
        <p:spPr/>
        <p:txBody>
          <a:bodyPr>
            <a:normAutofit fontScale="92500" lnSpcReduction="10000"/>
          </a:bodyPr>
          <a:lstStyle/>
          <a:p>
            <a:r>
              <a:rPr lang="en-US" dirty="0"/>
              <a:t>While the sed editor is a handy tool for modifying text files on the fly, it has its limitations.</a:t>
            </a:r>
          </a:p>
          <a:p>
            <a:r>
              <a:rPr lang="en-US" dirty="0"/>
              <a:t>Often you need a more advanced tool for manipulating data in a file, one that provides a more programming-like environment allowing you to modify and reorganize data in a file. </a:t>
            </a:r>
          </a:p>
          <a:p>
            <a:r>
              <a:rPr lang="en-US" dirty="0"/>
              <a:t>This is where gawk comes in.</a:t>
            </a:r>
          </a:p>
          <a:p>
            <a:r>
              <a:rPr lang="en-US" dirty="0"/>
              <a:t>The gawk program is the GNU version of the original awk program in Unix. </a:t>
            </a:r>
          </a:p>
          <a:p>
            <a:r>
              <a:rPr lang="en-US" dirty="0"/>
              <a:t>The awk program takes stream editing one step further than the sed editor by providing a programming language instead of just editor commands.</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104016455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CB335-7C05-4779-8BE5-814E22459734}"/>
              </a:ext>
            </a:extLst>
          </p:cNvPr>
          <p:cNvSpPr>
            <a:spLocks noGrp="1"/>
          </p:cNvSpPr>
          <p:nvPr>
            <p:ph sz="quarter" idx="12"/>
          </p:nvPr>
        </p:nvSpPr>
        <p:spPr/>
        <p:txBody>
          <a:bodyPr>
            <a:normAutofit/>
          </a:bodyPr>
          <a:lstStyle/>
          <a:p>
            <a:r>
              <a:rPr lang="en-US" dirty="0"/>
              <a:t>Within the programming language you can:</a:t>
            </a:r>
          </a:p>
          <a:p>
            <a:pPr lvl="1"/>
            <a:r>
              <a:rPr lang="en-US" dirty="0"/>
              <a:t>Define variables to store data.</a:t>
            </a:r>
          </a:p>
          <a:p>
            <a:pPr lvl="1"/>
            <a:r>
              <a:rPr lang="en-US" dirty="0"/>
              <a:t>Use arithmetic and string operators to operate on data.</a:t>
            </a:r>
          </a:p>
          <a:p>
            <a:pPr lvl="1"/>
            <a:r>
              <a:rPr lang="en-US" dirty="0"/>
              <a:t>Use structured programming concepts, such as if-then statements and loops, to add logic to your data processing.</a:t>
            </a:r>
          </a:p>
          <a:p>
            <a:pPr lvl="1"/>
            <a:r>
              <a:rPr lang="en-US" dirty="0"/>
              <a:t>Generate formatted reports by extracting data elements within the data file and repositioning them in another order or format.</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2372137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AEC07C-C55F-486E-80C5-BE583B7E4906}"/>
              </a:ext>
            </a:extLst>
          </p:cNvPr>
          <p:cNvSpPr>
            <a:spLocks noGrp="1"/>
          </p:cNvSpPr>
          <p:nvPr>
            <p:ph type="title"/>
          </p:nvPr>
        </p:nvSpPr>
        <p:spPr/>
        <p:txBody>
          <a:bodyPr/>
          <a:lstStyle/>
          <a:p>
            <a:r>
              <a:rPr lang="en-IN" dirty="0"/>
              <a:t>UNIX Contributors</a:t>
            </a:r>
          </a:p>
        </p:txBody>
      </p:sp>
      <p:pic>
        <p:nvPicPr>
          <p:cNvPr id="5" name="Picture 4">
            <a:extLst>
              <a:ext uri="{FF2B5EF4-FFF2-40B4-BE49-F238E27FC236}">
                <a16:creationId xmlns:a16="http://schemas.microsoft.com/office/drawing/2014/main" id="{AAE3A70D-21A4-4E8C-A20B-42776D1128D7}"/>
              </a:ext>
            </a:extLst>
          </p:cNvPr>
          <p:cNvPicPr>
            <a:picLocks noChangeAspect="1"/>
          </p:cNvPicPr>
          <p:nvPr/>
        </p:nvPicPr>
        <p:blipFill>
          <a:blip r:embed="rId2"/>
          <a:stretch>
            <a:fillRect/>
          </a:stretch>
        </p:blipFill>
        <p:spPr>
          <a:xfrm>
            <a:off x="363534" y="1905000"/>
            <a:ext cx="8416931" cy="2819400"/>
          </a:xfrm>
          <a:prstGeom prst="rect">
            <a:avLst/>
          </a:prstGeom>
        </p:spPr>
      </p:pic>
    </p:spTree>
    <p:extLst>
      <p:ext uri="{BB962C8B-B14F-4D97-AF65-F5344CB8AC3E}">
        <p14:creationId xmlns:p14="http://schemas.microsoft.com/office/powerpoint/2010/main" val="239254680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CB335-7C05-4779-8BE5-814E22459734}"/>
              </a:ext>
            </a:extLst>
          </p:cNvPr>
          <p:cNvSpPr>
            <a:spLocks noGrp="1"/>
          </p:cNvSpPr>
          <p:nvPr>
            <p:ph sz="quarter" idx="12"/>
          </p:nvPr>
        </p:nvSpPr>
        <p:spPr/>
        <p:txBody>
          <a:bodyPr>
            <a:normAutofit/>
          </a:bodyPr>
          <a:lstStyle/>
          <a:p>
            <a:r>
              <a:rPr lang="en-US" dirty="0"/>
              <a:t>The gawk program’s report-generating abilities are often used for extracting data elements from large bulky text files and formatting them into a readable report. </a:t>
            </a:r>
          </a:p>
          <a:p>
            <a:r>
              <a:rPr lang="en-US" dirty="0"/>
              <a:t>The perfect example of this is formatting log files.</a:t>
            </a:r>
          </a:p>
          <a:p>
            <a:r>
              <a:rPr lang="en-US" dirty="0"/>
              <a:t>Trying to pore through lines of errors in a log file can be difficult. </a:t>
            </a:r>
          </a:p>
          <a:p>
            <a:r>
              <a:rPr lang="en-US" dirty="0"/>
              <a:t>The gawk program allows you to filter just the data elements you want to view from the log file, then format them in a manner that makes reading the important data easier.</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38827837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CB335-7C05-4779-8BE5-814E22459734}"/>
              </a:ext>
            </a:extLst>
          </p:cNvPr>
          <p:cNvSpPr>
            <a:spLocks noGrp="1"/>
          </p:cNvSpPr>
          <p:nvPr>
            <p:ph sz="quarter" idx="12"/>
          </p:nvPr>
        </p:nvSpPr>
        <p:spPr/>
        <p:txBody>
          <a:bodyPr>
            <a:normAutofit/>
          </a:bodyPr>
          <a:lstStyle/>
          <a:p>
            <a:r>
              <a:rPr lang="en-US" b="1" dirty="0">
                <a:solidFill>
                  <a:srgbClr val="FF0000"/>
                </a:solidFill>
              </a:rPr>
              <a:t>The gawk command format</a:t>
            </a:r>
          </a:p>
          <a:p>
            <a:r>
              <a:rPr lang="en-US" dirty="0"/>
              <a:t>The basic format of the gawk program is:</a:t>
            </a:r>
          </a:p>
          <a:p>
            <a:pPr lvl="1"/>
            <a:r>
              <a:rPr lang="en-US" dirty="0">
                <a:solidFill>
                  <a:schemeClr val="tx1"/>
                </a:solidFill>
              </a:rPr>
              <a:t>gawk options program file</a:t>
            </a:r>
          </a:p>
          <a:p>
            <a:pPr lvl="1"/>
            <a:r>
              <a:rPr lang="en-US" dirty="0">
                <a:solidFill>
                  <a:schemeClr val="tx1"/>
                </a:solidFill>
              </a:rPr>
              <a:t>The command line options provide an easy way to customize features in the gawk program. </a:t>
            </a:r>
          </a:p>
          <a:p>
            <a:pPr lvl="1"/>
            <a:r>
              <a:rPr lang="en-US" dirty="0">
                <a:solidFill>
                  <a:schemeClr val="tx1"/>
                </a:solidFill>
              </a:rPr>
              <a:t>We’ll be looking more closely at these as we explore using gawk.</a:t>
            </a:r>
          </a:p>
          <a:p>
            <a:pPr lvl="1"/>
            <a:r>
              <a:rPr lang="en-US" dirty="0">
                <a:solidFill>
                  <a:schemeClr val="tx1"/>
                </a:solidFill>
              </a:rPr>
              <a:t>The power of gawk is in the program script. </a:t>
            </a:r>
          </a:p>
          <a:p>
            <a:pPr lvl="1"/>
            <a:r>
              <a:rPr lang="en-US" dirty="0">
                <a:solidFill>
                  <a:schemeClr val="tx1"/>
                </a:solidFill>
              </a:rPr>
              <a:t>You can write scripts to read the data within a line of text, then manipulate and display the data to create any type of output report.</a:t>
            </a:r>
            <a:endParaRPr lang="en-IN" dirty="0">
              <a:solidFill>
                <a:schemeClr val="tx1"/>
              </a:solidFill>
            </a:endParaRPr>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188713206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lstStyle/>
          <a:p>
            <a:r>
              <a:rPr lang="en-US" dirty="0"/>
              <a:t>To define an awk script, use braces surrounded by single quotation marks like this:</a:t>
            </a:r>
          </a:p>
          <a:p>
            <a:r>
              <a:rPr lang="en-US" dirty="0"/>
              <a:t>$ awk '{print "Welcome to awk Text Manipulator"}’</a:t>
            </a:r>
          </a:p>
          <a:p>
            <a:r>
              <a:rPr lang="en-US" b="1" dirty="0">
                <a:solidFill>
                  <a:srgbClr val="FF0000"/>
                </a:solidFill>
              </a:rPr>
              <a:t>If you type anything, it returns the same welcome string we provide.</a:t>
            </a:r>
          </a:p>
          <a:p>
            <a:r>
              <a:rPr lang="en-US" b="1" dirty="0">
                <a:solidFill>
                  <a:srgbClr val="FF0000"/>
                </a:solidFill>
              </a:rPr>
              <a:t>To terminate the program, press The </a:t>
            </a:r>
            <a:r>
              <a:rPr lang="en-US" b="1" dirty="0" err="1">
                <a:solidFill>
                  <a:srgbClr val="FF0000"/>
                </a:solidFill>
              </a:rPr>
              <a:t>Ctrl+D</a:t>
            </a:r>
            <a:r>
              <a:rPr lang="en-US" b="1" dirty="0">
                <a:solidFill>
                  <a:srgbClr val="FF0000"/>
                </a:solidFill>
              </a:rPr>
              <a:t>.</a:t>
            </a:r>
          </a:p>
          <a:p>
            <a:r>
              <a:rPr lang="en-US" b="1" dirty="0">
                <a:solidFill>
                  <a:srgbClr val="FF0000"/>
                </a:solidFill>
              </a:rPr>
              <a:t> Looks tricky, don’t panic, the best is yet to come.</a:t>
            </a:r>
            <a:endParaRPr lang="en-IN" b="1" dirty="0">
              <a:solidFill>
                <a:srgbClr val="FF0000"/>
              </a:solidFill>
            </a:endParaRPr>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129466473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fontScale="92500" lnSpcReduction="20000"/>
          </a:bodyPr>
          <a:lstStyle/>
          <a:p>
            <a:r>
              <a:rPr lang="en-US" b="1" dirty="0">
                <a:solidFill>
                  <a:srgbClr val="FF0000"/>
                </a:solidFill>
              </a:rPr>
              <a:t>Built-in Variables #</a:t>
            </a:r>
          </a:p>
          <a:p>
            <a:r>
              <a:rPr lang="en-US" dirty="0"/>
              <a:t>Awk has a number of built-in variables that contain useful information and allows you to control how the program is processed. </a:t>
            </a:r>
          </a:p>
          <a:p>
            <a:r>
              <a:rPr lang="en-US" dirty="0"/>
              <a:t>Below are some of the most common built-in Variables:</a:t>
            </a:r>
          </a:p>
          <a:p>
            <a:pPr lvl="1"/>
            <a:r>
              <a:rPr lang="en-US" dirty="0"/>
              <a:t>NF - The number of fields in the record.</a:t>
            </a:r>
          </a:p>
          <a:p>
            <a:pPr lvl="1"/>
            <a:r>
              <a:rPr lang="en-US" dirty="0"/>
              <a:t>NR - The number of the current record.</a:t>
            </a:r>
          </a:p>
          <a:p>
            <a:pPr lvl="1"/>
            <a:r>
              <a:rPr lang="en-US" dirty="0"/>
              <a:t>FILENAME - The name of the input file that is currently processed.</a:t>
            </a:r>
          </a:p>
          <a:p>
            <a:pPr lvl="1"/>
            <a:r>
              <a:rPr lang="en-US" dirty="0"/>
              <a:t>FS - Field separator.</a:t>
            </a:r>
          </a:p>
          <a:p>
            <a:pPr lvl="1"/>
            <a:r>
              <a:rPr lang="en-US" dirty="0"/>
              <a:t>RS - Record separator.</a:t>
            </a:r>
          </a:p>
          <a:p>
            <a:pPr lvl="1"/>
            <a:r>
              <a:rPr lang="en-US" dirty="0"/>
              <a:t>OFS - Output field separator.</a:t>
            </a:r>
          </a:p>
          <a:p>
            <a:pPr lvl="1"/>
            <a:r>
              <a:rPr lang="en-US" dirty="0"/>
              <a:t>ORS - Output record separator.</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152143981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Built-in Variables #</a:t>
            </a:r>
          </a:p>
          <a:p>
            <a:r>
              <a:rPr lang="en-US" dirty="0"/>
              <a:t>To print the file name and the number of lines (records):</a:t>
            </a:r>
          </a:p>
          <a:p>
            <a:r>
              <a:rPr lang="en-US" dirty="0"/>
              <a:t>awk 'END { print "File", FILENAME, "contains", NR, "lines." }' teams.txt.</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50146801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lnSpcReduction="10000"/>
          </a:bodyPr>
          <a:lstStyle/>
          <a:p>
            <a:r>
              <a:rPr lang="en-US" b="1" dirty="0">
                <a:solidFill>
                  <a:srgbClr val="FF0000"/>
                </a:solidFill>
              </a:rPr>
              <a:t>Built-in Variables #</a:t>
            </a:r>
          </a:p>
          <a:p>
            <a:r>
              <a:rPr lang="en-US" dirty="0"/>
              <a:t>Changing the Field and Record Separator</a:t>
            </a:r>
          </a:p>
          <a:p>
            <a:r>
              <a:rPr lang="en-US" dirty="0"/>
              <a:t>The default value of the field separator is any number of space or tab characters. It can be changed by setting in the FS variable.</a:t>
            </a:r>
          </a:p>
          <a:p>
            <a:r>
              <a:rPr lang="en-US" dirty="0"/>
              <a:t>For example, to set the </a:t>
            </a:r>
            <a:r>
              <a:rPr lang="en-US" b="1" dirty="0">
                <a:solidFill>
                  <a:srgbClr val="FF0000"/>
                </a:solidFill>
              </a:rPr>
              <a:t>field separator to . </a:t>
            </a:r>
            <a:r>
              <a:rPr lang="en-US" dirty="0"/>
              <a:t>you would use:</a:t>
            </a:r>
          </a:p>
          <a:p>
            <a:r>
              <a:rPr lang="en-US" dirty="0"/>
              <a:t>awk 'BEGIN { FS = "." } { print $1 }' teams.txt</a:t>
            </a:r>
          </a:p>
          <a:p>
            <a:r>
              <a:rPr lang="en-US" dirty="0"/>
              <a:t>Or</a:t>
            </a:r>
          </a:p>
          <a:p>
            <a:r>
              <a:rPr lang="en-IN" dirty="0"/>
              <a:t>awk -F "." '{ print $1 }' teams.txt</a:t>
            </a:r>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311873723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Built-in Variables #</a:t>
            </a:r>
          </a:p>
          <a:p>
            <a:r>
              <a:rPr lang="en-US" dirty="0"/>
              <a:t>Here is an example showing how to change the record separator to .:</a:t>
            </a:r>
          </a:p>
          <a:p>
            <a:r>
              <a:rPr lang="en-US" dirty="0"/>
              <a:t>awk 'BEGIN { RS = "." } { print $1 }' teams.txt</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347134843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Using Variables</a:t>
            </a:r>
          </a:p>
          <a:p>
            <a:r>
              <a:rPr lang="en-US" dirty="0"/>
              <a:t>With awk, you can process text files. Awk assigns some variables for each data field found:</a:t>
            </a:r>
          </a:p>
          <a:p>
            <a:pPr lvl="1"/>
            <a:r>
              <a:rPr lang="en-US" dirty="0"/>
              <a:t>$0 for the whole line.</a:t>
            </a:r>
          </a:p>
          <a:p>
            <a:pPr lvl="1"/>
            <a:r>
              <a:rPr lang="en-US" dirty="0"/>
              <a:t>$1 for the first field.</a:t>
            </a:r>
          </a:p>
          <a:p>
            <a:pPr lvl="1"/>
            <a:r>
              <a:rPr lang="en-US" dirty="0"/>
              <a:t>$2 for the second field.</a:t>
            </a:r>
          </a:p>
          <a:p>
            <a:pPr lvl="1"/>
            <a:r>
              <a:rPr lang="en-US" dirty="0"/>
              <a:t>$n for the nth field.</a:t>
            </a:r>
          </a:p>
          <a:p>
            <a:r>
              <a:rPr lang="en-US" dirty="0"/>
              <a:t>The whitespace character like space or tab is the default separator between fields in awk.</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294683104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Using Variables</a:t>
            </a:r>
          </a:p>
          <a:p>
            <a:r>
              <a:rPr lang="en-US" dirty="0"/>
              <a:t> awk '{print $1}' </a:t>
            </a:r>
            <a:r>
              <a:rPr lang="en-US" dirty="0" err="1"/>
              <a:t>empfile</a:t>
            </a:r>
            <a:endParaRPr lang="en-US" dirty="0"/>
          </a:p>
          <a:p>
            <a:r>
              <a:rPr lang="en-IN" dirty="0"/>
              <a:t>echo "Hello Param" | awk '{$2=“</a:t>
            </a:r>
            <a:r>
              <a:rPr lang="en-IN" dirty="0" err="1"/>
              <a:t>Eswari</a:t>
            </a:r>
            <a:r>
              <a:rPr lang="en-IN" dirty="0"/>
              <a:t>"; print $0}’</a:t>
            </a:r>
          </a:p>
          <a:p>
            <a:r>
              <a:rPr lang="en-IN" dirty="0"/>
              <a:t>awk '{print $1,$2,$NF}' dennis_ritchie.txt</a:t>
            </a:r>
          </a:p>
          <a:p>
            <a:r>
              <a:rPr lang="en-IN" dirty="0"/>
              <a:t>$NF prints last field</a:t>
            </a:r>
          </a:p>
          <a:p>
            <a:r>
              <a:rPr lang="en-IN" dirty="0"/>
              <a:t>awk '{ print $1, $3, $5 }' teams.txt</a:t>
            </a:r>
          </a:p>
          <a:p>
            <a:r>
              <a:rPr lang="en-US" dirty="0"/>
              <a:t>awk '{ print "The first field:", $1}' teams.txt</a:t>
            </a:r>
          </a:p>
          <a:p>
            <a:r>
              <a:rPr lang="en-US" dirty="0"/>
              <a:t>awk 'BEGIN { print "First line\</a:t>
            </a:r>
            <a:r>
              <a:rPr lang="en-US" dirty="0" err="1"/>
              <a:t>nSecond</a:t>
            </a:r>
            <a:r>
              <a:rPr lang="en-US" dirty="0"/>
              <a:t> line\</a:t>
            </a:r>
            <a:r>
              <a:rPr lang="en-US" dirty="0" err="1"/>
              <a:t>nThird</a:t>
            </a:r>
            <a:r>
              <a:rPr lang="en-US" dirty="0"/>
              <a:t> line" }'</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15515403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Using Variables</a:t>
            </a:r>
          </a:p>
          <a:p>
            <a:r>
              <a:rPr lang="en-US" dirty="0"/>
              <a:t>awk '{ </a:t>
            </a:r>
            <a:r>
              <a:rPr lang="en-US" dirty="0" err="1"/>
              <a:t>printf</a:t>
            </a:r>
            <a:r>
              <a:rPr lang="en-US" dirty="0"/>
              <a:t> "%3d. %s\n", NR, $0 }' teams.txt</a:t>
            </a:r>
          </a:p>
          <a:p>
            <a:r>
              <a:rPr lang="en-IN" dirty="0"/>
              <a:t>awk '{ sum += $3 } END { </a:t>
            </a:r>
            <a:r>
              <a:rPr lang="en-IN" dirty="0" err="1"/>
              <a:t>printf</a:t>
            </a:r>
            <a:r>
              <a:rPr lang="en-IN" dirty="0"/>
              <a:t> "%d\n", sum }' teams.txt</a:t>
            </a:r>
          </a:p>
          <a:p>
            <a:r>
              <a:rPr lang="en-US" dirty="0"/>
              <a:t>awk 'BEGIN { </a:t>
            </a:r>
            <a:r>
              <a:rPr lang="en-US" dirty="0" err="1"/>
              <a:t>i</a:t>
            </a:r>
            <a:r>
              <a:rPr lang="en-US" dirty="0"/>
              <a:t> = 1; while (</a:t>
            </a:r>
            <a:r>
              <a:rPr lang="en-US" dirty="0" err="1"/>
              <a:t>i</a:t>
            </a:r>
            <a:r>
              <a:rPr lang="en-US" dirty="0"/>
              <a:t> &lt; 6) { print "Square of", </a:t>
            </a:r>
            <a:r>
              <a:rPr lang="en-US" dirty="0" err="1"/>
              <a:t>i</a:t>
            </a:r>
            <a:r>
              <a:rPr lang="en-US" dirty="0"/>
              <a:t>, "is", </a:t>
            </a:r>
            <a:r>
              <a:rPr lang="en-US" dirty="0" err="1"/>
              <a:t>i</a:t>
            </a:r>
            <a:r>
              <a:rPr lang="en-US" dirty="0"/>
              <a:t>*</a:t>
            </a:r>
            <a:r>
              <a:rPr lang="en-US" dirty="0" err="1"/>
              <a:t>i</a:t>
            </a:r>
            <a:r>
              <a:rPr lang="en-US" dirty="0"/>
              <a:t>; ++</a:t>
            </a:r>
            <a:r>
              <a:rPr lang="en-US" dirty="0" err="1"/>
              <a:t>i</a:t>
            </a:r>
            <a:r>
              <a:rPr lang="en-US" dirty="0"/>
              <a:t> } }’</a:t>
            </a:r>
          </a:p>
          <a:p>
            <a:r>
              <a:rPr lang="en-US"/>
              <a:t> </a:t>
            </a:r>
            <a:r>
              <a:rPr lang="en-US" dirty="0"/>
              <a:t>awk -v seed=$RANDOM 'BEGIN{</a:t>
            </a:r>
            <a:r>
              <a:rPr lang="en-US" dirty="0" err="1"/>
              <a:t>i</a:t>
            </a:r>
            <a:r>
              <a:rPr lang="en-US" dirty="0"/>
              <a:t>=1;srand(seed);while(</a:t>
            </a:r>
            <a:r>
              <a:rPr lang="en-US" dirty="0" err="1"/>
              <a:t>i</a:t>
            </a:r>
            <a:r>
              <a:rPr lang="en-US" dirty="0"/>
              <a:t>&lt;100){print rand()*10000,i++}}'</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2638094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EAF8FE-3E9E-4910-B14E-4A437A4BA732}"/>
              </a:ext>
            </a:extLst>
          </p:cNvPr>
          <p:cNvSpPr>
            <a:spLocks noGrp="1"/>
          </p:cNvSpPr>
          <p:nvPr>
            <p:ph type="title"/>
          </p:nvPr>
        </p:nvSpPr>
        <p:spPr/>
        <p:txBody>
          <a:bodyPr/>
          <a:lstStyle/>
          <a:p>
            <a:r>
              <a:rPr lang="en-IN" dirty="0"/>
              <a:t>Boot up Process</a:t>
            </a:r>
          </a:p>
        </p:txBody>
      </p:sp>
      <p:pic>
        <p:nvPicPr>
          <p:cNvPr id="8194" name="Picture 2">
            <a:extLst>
              <a:ext uri="{FF2B5EF4-FFF2-40B4-BE49-F238E27FC236}">
                <a16:creationId xmlns:a16="http://schemas.microsoft.com/office/drawing/2014/main" id="{07D7BCD3-BD24-4A6D-A713-D0CBDF318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0"/>
            <a:ext cx="5029200" cy="486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943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err="1">
                <a:solidFill>
                  <a:srgbClr val="FF0000"/>
                </a:solidFill>
              </a:rPr>
              <a:t>Prog.awk</a:t>
            </a:r>
            <a:endParaRPr lang="en-US" b="1" dirty="0">
              <a:solidFill>
                <a:srgbClr val="FF0000"/>
              </a:solidFill>
            </a:endParaRPr>
          </a:p>
          <a:p>
            <a:r>
              <a:rPr lang="en-US" b="1" dirty="0">
                <a:solidFill>
                  <a:srgbClr val="FF0000"/>
                </a:solidFill>
              </a:rPr>
              <a:t>BEGIN { </a:t>
            </a:r>
          </a:p>
          <a:p>
            <a:r>
              <a:rPr lang="en-US" b="1" dirty="0">
                <a:solidFill>
                  <a:srgbClr val="FF0000"/>
                </a:solidFill>
              </a:rPr>
              <a:t>  </a:t>
            </a:r>
            <a:r>
              <a:rPr lang="en-US" b="1" dirty="0" err="1">
                <a:solidFill>
                  <a:srgbClr val="FF0000"/>
                </a:solidFill>
              </a:rPr>
              <a:t>i</a:t>
            </a:r>
            <a:r>
              <a:rPr lang="en-US" b="1" dirty="0">
                <a:solidFill>
                  <a:srgbClr val="FF0000"/>
                </a:solidFill>
              </a:rPr>
              <a:t> = 1</a:t>
            </a:r>
          </a:p>
          <a:p>
            <a:r>
              <a:rPr lang="en-US" b="1" dirty="0">
                <a:solidFill>
                  <a:srgbClr val="FF0000"/>
                </a:solidFill>
              </a:rPr>
              <a:t>  while (</a:t>
            </a:r>
            <a:r>
              <a:rPr lang="en-US" b="1" dirty="0" err="1">
                <a:solidFill>
                  <a:srgbClr val="FF0000"/>
                </a:solidFill>
              </a:rPr>
              <a:t>i</a:t>
            </a:r>
            <a:r>
              <a:rPr lang="en-US" b="1" dirty="0">
                <a:solidFill>
                  <a:srgbClr val="FF0000"/>
                </a:solidFill>
              </a:rPr>
              <a:t> &lt; 6) { </a:t>
            </a:r>
          </a:p>
          <a:p>
            <a:r>
              <a:rPr lang="en-US" b="1" dirty="0">
                <a:solidFill>
                  <a:srgbClr val="FF0000"/>
                </a:solidFill>
              </a:rPr>
              <a:t>    print "Square of", </a:t>
            </a:r>
            <a:r>
              <a:rPr lang="en-US" b="1" dirty="0" err="1">
                <a:solidFill>
                  <a:srgbClr val="FF0000"/>
                </a:solidFill>
              </a:rPr>
              <a:t>i</a:t>
            </a:r>
            <a:r>
              <a:rPr lang="en-US" b="1" dirty="0">
                <a:solidFill>
                  <a:srgbClr val="FF0000"/>
                </a:solidFill>
              </a:rPr>
              <a:t>, "is", </a:t>
            </a:r>
            <a:r>
              <a:rPr lang="en-US" b="1" dirty="0" err="1">
                <a:solidFill>
                  <a:srgbClr val="FF0000"/>
                </a:solidFill>
              </a:rPr>
              <a:t>i</a:t>
            </a:r>
            <a:r>
              <a:rPr lang="en-US" b="1" dirty="0">
                <a:solidFill>
                  <a:srgbClr val="FF0000"/>
                </a:solidFill>
              </a:rPr>
              <a:t>*</a:t>
            </a:r>
            <a:r>
              <a:rPr lang="en-US" b="1" dirty="0" err="1">
                <a:solidFill>
                  <a:srgbClr val="FF0000"/>
                </a:solidFill>
              </a:rPr>
              <a:t>i</a:t>
            </a:r>
            <a:r>
              <a:rPr lang="en-US" b="1" dirty="0">
                <a:solidFill>
                  <a:srgbClr val="FF0000"/>
                </a:solidFill>
              </a:rPr>
              <a:t>; </a:t>
            </a:r>
          </a:p>
          <a:p>
            <a:r>
              <a:rPr lang="en-US" b="1" dirty="0">
                <a:solidFill>
                  <a:srgbClr val="FF0000"/>
                </a:solidFill>
              </a:rPr>
              <a:t>    ++</a:t>
            </a:r>
            <a:r>
              <a:rPr lang="en-US" b="1" dirty="0" err="1">
                <a:solidFill>
                  <a:srgbClr val="FF0000"/>
                </a:solidFill>
              </a:rPr>
              <a:t>i</a:t>
            </a:r>
            <a:r>
              <a:rPr lang="en-US" b="1" dirty="0">
                <a:solidFill>
                  <a:srgbClr val="FF0000"/>
                </a:solidFill>
              </a:rPr>
              <a:t> </a:t>
            </a:r>
          </a:p>
          <a:p>
            <a:r>
              <a:rPr lang="en-US" b="1" dirty="0">
                <a:solidFill>
                  <a:srgbClr val="FF0000"/>
                </a:solidFill>
              </a:rPr>
              <a:t>  } </a:t>
            </a:r>
          </a:p>
          <a:p>
            <a:r>
              <a:rPr lang="en-US" b="1" dirty="0">
                <a:solidFill>
                  <a:srgbClr val="FF0000"/>
                </a:solidFill>
              </a:rPr>
              <a:t>}</a:t>
            </a:r>
          </a:p>
          <a:p>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217973366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Run the program by passing the file name to the awk interpreter:</a:t>
            </a:r>
          </a:p>
          <a:p>
            <a:r>
              <a:rPr lang="en-US" dirty="0"/>
              <a:t>awk -f </a:t>
            </a:r>
            <a:r>
              <a:rPr lang="en-US" dirty="0" err="1"/>
              <a:t>prog.awk</a:t>
            </a:r>
            <a:endParaRPr lang="en-US" dirty="0"/>
          </a:p>
          <a:p>
            <a:r>
              <a:rPr lang="en-IN" dirty="0" err="1"/>
              <a:t>chmod</a:t>
            </a:r>
            <a:r>
              <a:rPr lang="en-IN" dirty="0"/>
              <a:t> +x </a:t>
            </a:r>
            <a:r>
              <a:rPr lang="en-IN" dirty="0" err="1"/>
              <a:t>prog.awk</a:t>
            </a:r>
            <a:endParaRPr lang="en-IN" dirty="0"/>
          </a:p>
          <a:p>
            <a:r>
              <a:rPr lang="en-IN" dirty="0"/>
              <a:t>./</a:t>
            </a:r>
            <a:r>
              <a:rPr lang="en-IN" dirty="0" err="1"/>
              <a:t>prog.awk</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383231177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Using Shell Variables in Awk Programs </a:t>
            </a:r>
          </a:p>
          <a:p>
            <a:r>
              <a:rPr lang="pt-BR" dirty="0"/>
              <a:t>num=51</a:t>
            </a:r>
          </a:p>
          <a:p>
            <a:r>
              <a:rPr lang="pt-BR" dirty="0"/>
              <a:t>awk -v n="$num" 'BEGIN {print n}'</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427870393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Adding Output Field Separators</a:t>
            </a:r>
          </a:p>
          <a:p>
            <a:r>
              <a:rPr lang="en-US" dirty="0"/>
              <a:t>date</a:t>
            </a:r>
          </a:p>
          <a:p>
            <a:r>
              <a:rPr lang="en-US" dirty="0"/>
              <a:t>date | awk '{print $2,$3,$6}’</a:t>
            </a:r>
          </a:p>
          <a:p>
            <a:r>
              <a:rPr lang="en-US" dirty="0"/>
              <a:t>date | awk 'OFS="/" {print$2,$3,$6}’</a:t>
            </a:r>
          </a:p>
          <a:p>
            <a:r>
              <a:rPr lang="en-US" dirty="0"/>
              <a:t>date | awk 'OFS="-" {print$2,$3,$6}'</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425505174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Awk Patterns </a:t>
            </a:r>
          </a:p>
          <a:p>
            <a:r>
              <a:rPr lang="en-US" dirty="0"/>
              <a:t>awk '{ print $3 }' teams.txt</a:t>
            </a:r>
          </a:p>
          <a:p>
            <a:r>
              <a:rPr lang="en-IN" dirty="0"/>
              <a:t>awk '/0.5/ { print $1 }' teams.txt</a:t>
            </a:r>
          </a:p>
          <a:p>
            <a:r>
              <a:rPr lang="en-IN" dirty="0"/>
              <a:t>awk '/^[0-9][0-9]/ { print $1 }' teams.txt</a:t>
            </a:r>
          </a:p>
          <a:p>
            <a:r>
              <a:rPr lang="en-US" dirty="0"/>
              <a:t>To print the first field of each record whose second field contains “</a:t>
            </a:r>
            <a:r>
              <a:rPr lang="en-US" dirty="0" err="1"/>
              <a:t>ia</a:t>
            </a:r>
            <a:r>
              <a:rPr lang="en-US" dirty="0"/>
              <a:t>” you would type:</a:t>
            </a:r>
          </a:p>
          <a:p>
            <a:r>
              <a:rPr lang="en-IN" dirty="0"/>
              <a:t>awk '$2 ~ /</a:t>
            </a:r>
            <a:r>
              <a:rPr lang="en-IN" dirty="0" err="1"/>
              <a:t>ia</a:t>
            </a:r>
            <a:r>
              <a:rPr lang="en-IN" dirty="0"/>
              <a:t>/ { print $1 }' teams.txt</a:t>
            </a:r>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864775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Awk Patterns </a:t>
            </a:r>
          </a:p>
          <a:p>
            <a:r>
              <a:rPr lang="en-US" dirty="0"/>
              <a:t>To match fields that do not contain a given pattern use the !~ operator:</a:t>
            </a:r>
          </a:p>
          <a:p>
            <a:r>
              <a:rPr lang="en-IN" dirty="0"/>
              <a:t>awk '$2 !~ /</a:t>
            </a:r>
            <a:r>
              <a:rPr lang="en-IN" dirty="0" err="1"/>
              <a:t>ia</a:t>
            </a:r>
            <a:r>
              <a:rPr lang="en-IN" dirty="0"/>
              <a:t>/ { print $1 }' teams.txt</a:t>
            </a:r>
          </a:p>
          <a:p>
            <a:r>
              <a:rPr lang="en-US" dirty="0"/>
              <a:t>The following command prints the first field of all records whose third field is greater than 50:</a:t>
            </a:r>
          </a:p>
          <a:p>
            <a:r>
              <a:rPr lang="en-IN" dirty="0"/>
              <a:t>awk '$3 &gt; 50 { print $1 }' teams.txt</a:t>
            </a:r>
          </a:p>
          <a:p>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272283061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Awk Patterns </a:t>
            </a:r>
          </a:p>
          <a:p>
            <a:r>
              <a:rPr lang="en-US" dirty="0"/>
              <a:t>Range patterns</a:t>
            </a:r>
          </a:p>
          <a:p>
            <a:r>
              <a:rPr lang="en-US" dirty="0"/>
              <a:t>To print the first field of all records starting from the record including “Raptors” until the record including “Celtics”:</a:t>
            </a:r>
          </a:p>
          <a:p>
            <a:r>
              <a:rPr lang="en-IN" dirty="0"/>
              <a:t>awk '/Raptors/,/Celtics/ { print $1 }' teams.txt</a:t>
            </a:r>
          </a:p>
          <a:p>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159491537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Special expression patterns</a:t>
            </a:r>
          </a:p>
          <a:p>
            <a:r>
              <a:rPr lang="en-US" b="1" dirty="0">
                <a:solidFill>
                  <a:srgbClr val="FF0000"/>
                </a:solidFill>
              </a:rPr>
              <a:t>The BEGIN and END Rules</a:t>
            </a:r>
          </a:p>
          <a:p>
            <a:pPr lvl="1"/>
            <a:r>
              <a:rPr lang="en-US" dirty="0"/>
              <a:t>A BEGIN rule is executed once before any text processing starts. </a:t>
            </a:r>
          </a:p>
          <a:p>
            <a:pPr lvl="1"/>
            <a:r>
              <a:rPr lang="en-US" dirty="0"/>
              <a:t>In fact, it’s executed before awk even reads any text.</a:t>
            </a:r>
          </a:p>
          <a:p>
            <a:pPr lvl="1"/>
            <a:r>
              <a:rPr lang="en-US" dirty="0"/>
              <a:t>An END rule is executed after all processing has completed. </a:t>
            </a:r>
          </a:p>
          <a:p>
            <a:pPr lvl="1"/>
            <a:r>
              <a:rPr lang="en-US" dirty="0"/>
              <a:t>You can have multiple BEGIN and END rules, and they’ll execute in order.</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285676012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The BEGIN and END Rules</a:t>
            </a:r>
          </a:p>
          <a:p>
            <a:r>
              <a:rPr lang="en-US" dirty="0"/>
              <a:t>The BEGIN pattern is generally used to set variables and the END pattern to process data from the records such as calculation.</a:t>
            </a:r>
          </a:p>
          <a:p>
            <a:r>
              <a:rPr lang="en-US" dirty="0"/>
              <a:t>To print “Start Processing.”, then print the third field of each record and finally “End Processing.":</a:t>
            </a:r>
          </a:p>
          <a:p>
            <a:r>
              <a:rPr lang="en-IN" dirty="0"/>
              <a:t>awk 'BEGIN { print "Start Processing." }; { print $3 }; END { print "End Processing." }' teams.txt</a:t>
            </a:r>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23464048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normAutofit/>
          </a:bodyPr>
          <a:lstStyle/>
          <a:p>
            <a:r>
              <a:rPr lang="en-US" b="1" dirty="0">
                <a:solidFill>
                  <a:srgbClr val="FF0000"/>
                </a:solidFill>
              </a:rPr>
              <a:t>The BEGIN and END Rules</a:t>
            </a:r>
          </a:p>
          <a:p>
            <a:r>
              <a:rPr lang="en-US" dirty="0">
                <a:solidFill>
                  <a:srgbClr val="FF0000"/>
                </a:solidFill>
              </a:rPr>
              <a:t>Combining patterns #</a:t>
            </a:r>
          </a:p>
          <a:p>
            <a:r>
              <a:rPr lang="en-US" dirty="0"/>
              <a:t>Awk allows you to combine two or more patterns using the logical AND operator (&amp;&amp;) and logical OR operator (||).</a:t>
            </a:r>
          </a:p>
          <a:p>
            <a:r>
              <a:rPr lang="en-US" dirty="0"/>
              <a:t>Here is an example that uses the &amp;&amp; operator to print the first field of those record whose third field is greater than 50 and the fourth field is less than 30:</a:t>
            </a:r>
          </a:p>
          <a:p>
            <a:r>
              <a:rPr lang="en-US" dirty="0"/>
              <a:t>awk '$3 &gt; 50 &amp;&amp; $4 &lt; 30 { print $1 }' teams.txt</a:t>
            </a:r>
            <a:endParaRPr lang="en-IN" dirty="0"/>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1695025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6DF40-2231-43D4-B584-E2402E9AD163}"/>
              </a:ext>
            </a:extLst>
          </p:cNvPr>
          <p:cNvSpPr>
            <a:spLocks noGrp="1"/>
          </p:cNvSpPr>
          <p:nvPr>
            <p:ph sz="quarter" idx="12"/>
          </p:nvPr>
        </p:nvSpPr>
        <p:spPr/>
        <p:txBody>
          <a:bodyPr>
            <a:normAutofit fontScale="92500"/>
          </a:bodyPr>
          <a:lstStyle/>
          <a:p>
            <a:r>
              <a:rPr lang="en-US" dirty="0"/>
              <a:t>BIOS stands for Basic </a:t>
            </a:r>
            <a:r>
              <a:rPr lang="en-US" dirty="0" err="1"/>
              <a:t>Input/Output</a:t>
            </a:r>
            <a:r>
              <a:rPr lang="en-US" dirty="0"/>
              <a:t> System</a:t>
            </a:r>
          </a:p>
          <a:p>
            <a:r>
              <a:rPr lang="en-US" dirty="0"/>
              <a:t>Performs some system integrity checks</a:t>
            </a:r>
          </a:p>
          <a:p>
            <a:r>
              <a:rPr lang="en-US" dirty="0"/>
              <a:t>Searches, loads, and executes the boot loader program.</a:t>
            </a:r>
          </a:p>
          <a:p>
            <a:r>
              <a:rPr lang="en-US" dirty="0"/>
              <a:t>It looks for boot loader in floppy, </a:t>
            </a:r>
            <a:r>
              <a:rPr lang="en-US" dirty="0" err="1"/>
              <a:t>cd-rom</a:t>
            </a:r>
            <a:r>
              <a:rPr lang="en-US" dirty="0"/>
              <a:t>, or hard drive. You can press a key (typically F12 of F2, but it depends on your system) during the BIOS startup to change the boot sequence.</a:t>
            </a:r>
          </a:p>
          <a:p>
            <a:r>
              <a:rPr lang="en-US" dirty="0"/>
              <a:t>Once the boot loader program is detected and loaded into the memory, BIOS gives the control to it.</a:t>
            </a:r>
          </a:p>
          <a:p>
            <a:r>
              <a:rPr lang="en-US" dirty="0"/>
              <a:t>So, in simple terms BIOS loads and executes the MBR boot loader.</a:t>
            </a:r>
            <a:endParaRPr lang="en-IN" dirty="0"/>
          </a:p>
        </p:txBody>
      </p:sp>
      <p:sp>
        <p:nvSpPr>
          <p:cNvPr id="3" name="Title 2">
            <a:extLst>
              <a:ext uri="{FF2B5EF4-FFF2-40B4-BE49-F238E27FC236}">
                <a16:creationId xmlns:a16="http://schemas.microsoft.com/office/drawing/2014/main" id="{B7B7159C-32DA-402E-81AB-39CC0C386583}"/>
              </a:ext>
            </a:extLst>
          </p:cNvPr>
          <p:cNvSpPr>
            <a:spLocks noGrp="1"/>
          </p:cNvSpPr>
          <p:nvPr>
            <p:ph type="title"/>
          </p:nvPr>
        </p:nvSpPr>
        <p:spPr/>
        <p:txBody>
          <a:bodyPr/>
          <a:lstStyle/>
          <a:p>
            <a:r>
              <a:rPr lang="en-IN" dirty="0"/>
              <a:t>Bios</a:t>
            </a:r>
          </a:p>
        </p:txBody>
      </p:sp>
    </p:spTree>
    <p:extLst>
      <p:ext uri="{BB962C8B-B14F-4D97-AF65-F5344CB8AC3E}">
        <p14:creationId xmlns:p14="http://schemas.microsoft.com/office/powerpoint/2010/main" val="322341274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pic>
        <p:nvPicPr>
          <p:cNvPr id="7" name="Picture 6">
            <a:extLst>
              <a:ext uri="{FF2B5EF4-FFF2-40B4-BE49-F238E27FC236}">
                <a16:creationId xmlns:a16="http://schemas.microsoft.com/office/drawing/2014/main" id="{F86EFF37-1BE2-4A2C-9B97-F2F6570439E1}"/>
              </a:ext>
            </a:extLst>
          </p:cNvPr>
          <p:cNvPicPr>
            <a:picLocks noChangeAspect="1"/>
          </p:cNvPicPr>
          <p:nvPr/>
        </p:nvPicPr>
        <p:blipFill>
          <a:blip r:embed="rId2"/>
          <a:stretch>
            <a:fillRect/>
          </a:stretch>
        </p:blipFill>
        <p:spPr>
          <a:xfrm>
            <a:off x="323242" y="1828800"/>
            <a:ext cx="8497515" cy="3200400"/>
          </a:xfrm>
          <a:prstGeom prst="rect">
            <a:avLst/>
          </a:prstGeom>
        </p:spPr>
      </p:pic>
    </p:spTree>
    <p:extLst>
      <p:ext uri="{BB962C8B-B14F-4D97-AF65-F5344CB8AC3E}">
        <p14:creationId xmlns:p14="http://schemas.microsoft.com/office/powerpoint/2010/main" val="319882536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BD379E-57FE-4D9B-A435-6FD03A0AAC71}"/>
              </a:ext>
            </a:extLst>
          </p:cNvPr>
          <p:cNvSpPr>
            <a:spLocks noGrp="1"/>
          </p:cNvSpPr>
          <p:nvPr>
            <p:ph sz="quarter" idx="12"/>
          </p:nvPr>
        </p:nvSpPr>
        <p:spPr/>
        <p:txBody>
          <a:bodyPr/>
          <a:lstStyle/>
          <a:p>
            <a:r>
              <a:rPr lang="en-US" dirty="0"/>
              <a:t>-F: It uses FS for the input field separator (the value of the FS predefined variable).</a:t>
            </a:r>
          </a:p>
          <a:p>
            <a:pPr lvl="1"/>
            <a:r>
              <a:rPr lang="en-US" b="1" dirty="0">
                <a:solidFill>
                  <a:srgbClr val="FF0000"/>
                </a:solidFill>
              </a:rPr>
              <a:t>gawk -F: '{print $1}' /</a:t>
            </a:r>
            <a:r>
              <a:rPr lang="en-US" b="1" dirty="0" err="1">
                <a:solidFill>
                  <a:srgbClr val="FF0000"/>
                </a:solidFill>
              </a:rPr>
              <a:t>etc</a:t>
            </a:r>
            <a:r>
              <a:rPr lang="en-US" b="1" dirty="0">
                <a:solidFill>
                  <a:srgbClr val="FF0000"/>
                </a:solidFill>
              </a:rPr>
              <a:t>/passwd</a:t>
            </a:r>
          </a:p>
          <a:p>
            <a:pPr lvl="1"/>
            <a:endParaRPr lang="en-IN" b="1" dirty="0">
              <a:solidFill>
                <a:srgbClr val="FF0000"/>
              </a:solidFill>
            </a:endParaRPr>
          </a:p>
        </p:txBody>
      </p:sp>
      <p:sp>
        <p:nvSpPr>
          <p:cNvPr id="3" name="Title 2">
            <a:extLst>
              <a:ext uri="{FF2B5EF4-FFF2-40B4-BE49-F238E27FC236}">
                <a16:creationId xmlns:a16="http://schemas.microsoft.com/office/drawing/2014/main" id="{4DA7828F-EE21-4AE1-9AC8-5416A9FBD4C4}"/>
              </a:ext>
            </a:extLst>
          </p:cNvPr>
          <p:cNvSpPr>
            <a:spLocks noGrp="1"/>
          </p:cNvSpPr>
          <p:nvPr>
            <p:ph type="title"/>
          </p:nvPr>
        </p:nvSpPr>
        <p:spPr/>
        <p:txBody>
          <a:bodyPr/>
          <a:lstStyle/>
          <a:p>
            <a:r>
              <a:rPr lang="en-IN" dirty="0"/>
              <a:t>gawk Editor</a:t>
            </a:r>
          </a:p>
        </p:txBody>
      </p:sp>
    </p:spTree>
    <p:extLst>
      <p:ext uri="{BB962C8B-B14F-4D97-AF65-F5344CB8AC3E}">
        <p14:creationId xmlns:p14="http://schemas.microsoft.com/office/powerpoint/2010/main" val="160989954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A485C7-28E9-4779-8FD9-1E082370C8F5}"/>
              </a:ext>
            </a:extLst>
          </p:cNvPr>
          <p:cNvSpPr>
            <a:spLocks noGrp="1"/>
          </p:cNvSpPr>
          <p:nvPr>
            <p:ph sz="quarter" idx="12"/>
          </p:nvPr>
        </p:nvSpPr>
        <p:spPr/>
        <p:txBody>
          <a:bodyPr/>
          <a:lstStyle/>
          <a:p>
            <a:r>
              <a:rPr lang="en-US" dirty="0"/>
              <a:t>The Unix file system is a methodology for logically organizing and storing large quantities of data such that the system is easy to manage.</a:t>
            </a:r>
          </a:p>
          <a:p>
            <a:r>
              <a:rPr lang="en-US" dirty="0"/>
              <a:t> A file can be informally defined as a collection of (typically related) data, which can be logically viewed as a stream of bytes (i.e. characters). </a:t>
            </a:r>
          </a:p>
          <a:p>
            <a:r>
              <a:rPr lang="en-US" dirty="0"/>
              <a:t>A file is the smallest unit of storage in the Unix file system.</a:t>
            </a:r>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4156072521"/>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A485C7-28E9-4779-8FD9-1E082370C8F5}"/>
              </a:ext>
            </a:extLst>
          </p:cNvPr>
          <p:cNvSpPr>
            <a:spLocks noGrp="1"/>
          </p:cNvSpPr>
          <p:nvPr>
            <p:ph sz="quarter" idx="12"/>
          </p:nvPr>
        </p:nvSpPr>
        <p:spPr/>
        <p:txBody>
          <a:bodyPr>
            <a:normAutofit fontScale="85000" lnSpcReduction="20000"/>
          </a:bodyPr>
          <a:lstStyle/>
          <a:p>
            <a:r>
              <a:rPr lang="en-US" dirty="0"/>
              <a:t>By contrast, a file system consists of files, relationships to other files, as well as the attributes of each file. </a:t>
            </a:r>
          </a:p>
          <a:p>
            <a:r>
              <a:rPr lang="en-US" dirty="0"/>
              <a:t>File attributes are information relating to the file, but do not include the data contained within a file. </a:t>
            </a:r>
          </a:p>
          <a:p>
            <a:r>
              <a:rPr lang="en-US" dirty="0"/>
              <a:t>File attributes for a generic operating system might include (but are not limited to):</a:t>
            </a:r>
          </a:p>
          <a:p>
            <a:r>
              <a:rPr lang="en-US" dirty="0"/>
              <a:t>a file type (i.e. what kind of data is in the file)</a:t>
            </a:r>
          </a:p>
          <a:p>
            <a:r>
              <a:rPr lang="en-US" dirty="0"/>
              <a:t>a file name (which may or may not include an extension)</a:t>
            </a:r>
          </a:p>
          <a:p>
            <a:r>
              <a:rPr lang="en-US" dirty="0"/>
              <a:t>a physical file size</a:t>
            </a:r>
          </a:p>
          <a:p>
            <a:r>
              <a:rPr lang="en-US" dirty="0"/>
              <a:t>a file owner</a:t>
            </a:r>
          </a:p>
          <a:p>
            <a:r>
              <a:rPr lang="en-US" dirty="0"/>
              <a:t>file protection/privacy capability</a:t>
            </a:r>
          </a:p>
          <a:p>
            <a:r>
              <a:rPr lang="en-US" dirty="0"/>
              <a:t>file time stamp (time and date created/modified)</a:t>
            </a:r>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20102040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A485C7-28E9-4779-8FD9-1E082370C8F5}"/>
              </a:ext>
            </a:extLst>
          </p:cNvPr>
          <p:cNvSpPr>
            <a:spLocks noGrp="1"/>
          </p:cNvSpPr>
          <p:nvPr>
            <p:ph sz="quarter" idx="12"/>
          </p:nvPr>
        </p:nvSpPr>
        <p:spPr/>
        <p:txBody>
          <a:bodyPr>
            <a:normAutofit/>
          </a:bodyPr>
          <a:lstStyle/>
          <a:p>
            <a:r>
              <a:rPr lang="en-US" dirty="0"/>
              <a:t>Additionally, file systems provide tools which allow the manipulation of files, provide a logical organization as well as provide services which map the logical organization of files to physical devices.</a:t>
            </a:r>
          </a:p>
          <a:p>
            <a:r>
              <a:rPr lang="en-US" dirty="0"/>
              <a:t>From the beginners perspective, the Unix file system is essentially composed of files and directories.</a:t>
            </a:r>
          </a:p>
          <a:p>
            <a:r>
              <a:rPr lang="en-US" dirty="0"/>
              <a:t>Directories are special files that may contain other files.</a:t>
            </a:r>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1933859203"/>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A485C7-28E9-4779-8FD9-1E082370C8F5}"/>
              </a:ext>
            </a:extLst>
          </p:cNvPr>
          <p:cNvSpPr>
            <a:spLocks noGrp="1"/>
          </p:cNvSpPr>
          <p:nvPr>
            <p:ph sz="quarter" idx="12"/>
          </p:nvPr>
        </p:nvSpPr>
        <p:spPr/>
        <p:txBody>
          <a:bodyPr>
            <a:normAutofit fontScale="92500" lnSpcReduction="20000"/>
          </a:bodyPr>
          <a:lstStyle/>
          <a:p>
            <a:r>
              <a:rPr lang="en-US" dirty="0"/>
              <a:t>The Unix file system has a hierarchical (or tree-like) structure with its highest level directory called root (denoted by /, pronounced slash). </a:t>
            </a:r>
          </a:p>
          <a:p>
            <a:r>
              <a:rPr lang="en-US" dirty="0"/>
              <a:t>Immediately below the root level directory are several subdirectories, most of which contain system files.</a:t>
            </a:r>
          </a:p>
          <a:p>
            <a:r>
              <a:rPr lang="en-US" dirty="0"/>
              <a:t>Below this can exist system files, application files, and/or user data files. </a:t>
            </a:r>
          </a:p>
          <a:p>
            <a:r>
              <a:rPr lang="en-US" dirty="0"/>
              <a:t>Similar to the concept of the process parent-child relationship, all files on a Unix system are related to one another. </a:t>
            </a:r>
          </a:p>
          <a:p>
            <a:r>
              <a:rPr lang="en-US" dirty="0"/>
              <a:t>That is, files also have a parent-child existence. </a:t>
            </a:r>
          </a:p>
          <a:p>
            <a:r>
              <a:rPr lang="en-US" dirty="0"/>
              <a:t>Thus, all files (except one) share a common parental link, the top-most file (i.e. /) being the exception.</a:t>
            </a:r>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138707828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A485C7-28E9-4779-8FD9-1E082370C8F5}"/>
              </a:ext>
            </a:extLst>
          </p:cNvPr>
          <p:cNvSpPr>
            <a:spLocks noGrp="1"/>
          </p:cNvSpPr>
          <p:nvPr>
            <p:ph sz="quarter" idx="12"/>
          </p:nvPr>
        </p:nvSpPr>
        <p:spPr/>
        <p:txBody>
          <a:bodyPr>
            <a:normAutofit/>
          </a:bodyPr>
          <a:lstStyle/>
          <a:p>
            <a:r>
              <a:rPr lang="en-US" dirty="0"/>
              <a:t>Below is a diagram (slice) of a "typical" Unix file system. </a:t>
            </a:r>
          </a:p>
          <a:p>
            <a:r>
              <a:rPr lang="en-US" dirty="0"/>
              <a:t>The top-most directory is / (slash), with the directories directly beneath being system directories. </a:t>
            </a:r>
          </a:p>
          <a:p>
            <a:r>
              <a:rPr lang="en-US" dirty="0"/>
              <a:t>Note that as Unix </a:t>
            </a:r>
            <a:r>
              <a:rPr lang="en-US" dirty="0" err="1"/>
              <a:t>implementaions</a:t>
            </a:r>
            <a:r>
              <a:rPr lang="en-US" dirty="0"/>
              <a:t> and vendors vary, so will this file system hierarchy. </a:t>
            </a:r>
          </a:p>
          <a:p>
            <a:r>
              <a:rPr lang="en-US" dirty="0"/>
              <a:t>However, the organization of most file systems is similar.</a:t>
            </a:r>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173806937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pic>
        <p:nvPicPr>
          <p:cNvPr id="2050" name="Picture 2">
            <a:extLst>
              <a:ext uri="{FF2B5EF4-FFF2-40B4-BE49-F238E27FC236}">
                <a16:creationId xmlns:a16="http://schemas.microsoft.com/office/drawing/2014/main" id="{1511CAE2-DF27-484C-AA17-1C8C13510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7638036"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2683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lnSpcReduction="10000"/>
          </a:bodyPr>
          <a:lstStyle/>
          <a:p>
            <a:r>
              <a:rPr lang="en-US" dirty="0"/>
              <a:t>bin - short for binaries, this is the directory where many commonly used executable commands reside</a:t>
            </a:r>
          </a:p>
          <a:p>
            <a:r>
              <a:rPr lang="en-US" dirty="0"/>
              <a:t>dev - contains device specific files</a:t>
            </a:r>
          </a:p>
          <a:p>
            <a:r>
              <a:rPr lang="en-US" dirty="0" err="1"/>
              <a:t>etc</a:t>
            </a:r>
            <a:r>
              <a:rPr lang="en-US" dirty="0"/>
              <a:t> - contains system configuration files</a:t>
            </a:r>
          </a:p>
          <a:p>
            <a:r>
              <a:rPr lang="en-US" dirty="0"/>
              <a:t>home - contains user directories and files</a:t>
            </a:r>
          </a:p>
          <a:p>
            <a:r>
              <a:rPr lang="en-US" dirty="0"/>
              <a:t>lib - contains all library files</a:t>
            </a:r>
          </a:p>
          <a:p>
            <a:r>
              <a:rPr lang="en-US" dirty="0" err="1"/>
              <a:t>mnt</a:t>
            </a:r>
            <a:r>
              <a:rPr lang="en-US" dirty="0"/>
              <a:t> - contains device files related to mounted devices</a:t>
            </a:r>
          </a:p>
          <a:p>
            <a:r>
              <a:rPr lang="en-US" dirty="0"/>
              <a:t>proc - contains files related to system processes</a:t>
            </a:r>
          </a:p>
          <a:p>
            <a:r>
              <a:rPr lang="en-US" dirty="0"/>
              <a:t>root - the root users' home directory (note this is different than /)</a:t>
            </a:r>
          </a:p>
          <a:p>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2818230339"/>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dirty="0"/>
              <a:t>sbin - system binary files reside here. If there is no sbin directory on your system, these files most likely reside in </a:t>
            </a:r>
            <a:r>
              <a:rPr lang="en-US" dirty="0" err="1"/>
              <a:t>etc</a:t>
            </a:r>
            <a:endParaRPr lang="en-US" dirty="0"/>
          </a:p>
          <a:p>
            <a:r>
              <a:rPr lang="en-US" dirty="0" err="1"/>
              <a:t>tmp</a:t>
            </a:r>
            <a:r>
              <a:rPr lang="en-US" dirty="0"/>
              <a:t> - storage for temporary files which are periodically removed from the filesystem</a:t>
            </a:r>
          </a:p>
          <a:p>
            <a:r>
              <a:rPr lang="en-US" dirty="0" err="1"/>
              <a:t>usr</a:t>
            </a:r>
            <a:r>
              <a:rPr lang="en-US" dirty="0"/>
              <a:t> - also contains executable commands</a:t>
            </a:r>
          </a:p>
          <a:p>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4133123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7159C-32DA-402E-81AB-39CC0C386583}"/>
              </a:ext>
            </a:extLst>
          </p:cNvPr>
          <p:cNvSpPr>
            <a:spLocks noGrp="1"/>
          </p:cNvSpPr>
          <p:nvPr>
            <p:ph type="title"/>
          </p:nvPr>
        </p:nvSpPr>
        <p:spPr/>
        <p:txBody>
          <a:bodyPr/>
          <a:lstStyle/>
          <a:p>
            <a:r>
              <a:rPr lang="en-IN" dirty="0"/>
              <a:t>Bios</a:t>
            </a:r>
          </a:p>
        </p:txBody>
      </p:sp>
      <p:sp>
        <p:nvSpPr>
          <p:cNvPr id="6" name="AutoShape 2">
            <a:extLst>
              <a:ext uri="{FF2B5EF4-FFF2-40B4-BE49-F238E27FC236}">
                <a16:creationId xmlns:a16="http://schemas.microsoft.com/office/drawing/2014/main" id="{756B8BAB-0C79-416B-A1C3-0FD521F97A4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a:extLst>
              <a:ext uri="{FF2B5EF4-FFF2-40B4-BE49-F238E27FC236}">
                <a16:creationId xmlns:a16="http://schemas.microsoft.com/office/drawing/2014/main" id="{44A8EEFC-6807-4023-9AE5-023C5F1634D7}"/>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a:extLst>
              <a:ext uri="{FF2B5EF4-FFF2-40B4-BE49-F238E27FC236}">
                <a16:creationId xmlns:a16="http://schemas.microsoft.com/office/drawing/2014/main" id="{95BE0F83-C84B-4581-B8E0-608C51FA1660}"/>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5B670478-A1DE-47A3-A248-01FDE8E6D4CF}"/>
              </a:ext>
            </a:extLst>
          </p:cNvPr>
          <p:cNvPicPr>
            <a:picLocks noChangeAspect="1"/>
          </p:cNvPicPr>
          <p:nvPr/>
        </p:nvPicPr>
        <p:blipFill rotWithShape="1">
          <a:blip r:embed="rId2"/>
          <a:srcRect l="20001" t="26296" r="45833" b="23333"/>
          <a:stretch/>
        </p:blipFill>
        <p:spPr>
          <a:xfrm>
            <a:off x="1143000" y="1484970"/>
            <a:ext cx="5791200" cy="4802459"/>
          </a:xfrm>
          <a:prstGeom prst="rect">
            <a:avLst/>
          </a:prstGeom>
        </p:spPr>
      </p:pic>
    </p:spTree>
    <p:extLst>
      <p:ext uri="{BB962C8B-B14F-4D97-AF65-F5344CB8AC3E}">
        <p14:creationId xmlns:p14="http://schemas.microsoft.com/office/powerpoint/2010/main" val="36445543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du COMMAND</a:t>
            </a:r>
          </a:p>
          <a:p>
            <a:r>
              <a:rPr lang="en-US" dirty="0"/>
              <a:t>du command (short for disk usage) is useful command which is used to find disk usage for files &amp; directories.</a:t>
            </a:r>
          </a:p>
          <a:p>
            <a:r>
              <a:rPr lang="en-US" dirty="0"/>
              <a:t>du command when used with various options provides results in many formats.</a:t>
            </a:r>
          </a:p>
          <a:p>
            <a:r>
              <a:rPr lang="en-US" dirty="0"/>
              <a:t>1- To find out summary of disk usage for a directory with all its sub-directories</a:t>
            </a:r>
          </a:p>
          <a:p>
            <a:r>
              <a:rPr lang="en-US" dirty="0"/>
              <a:t>$ sudo du /home</a:t>
            </a:r>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107820950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2- Disk usage with file/directory sizes in human readable format I.e. in kb, mb </a:t>
            </a:r>
            <a:r>
              <a:rPr lang="en-US" b="1" dirty="0" err="1">
                <a:solidFill>
                  <a:srgbClr val="FF0000"/>
                </a:solidFill>
              </a:rPr>
              <a:t>etc</a:t>
            </a:r>
            <a:endParaRPr lang="en-US" dirty="0"/>
          </a:p>
          <a:p>
            <a:r>
              <a:rPr lang="en-US" dirty="0"/>
              <a:t>$ du -h /home</a:t>
            </a:r>
          </a:p>
          <a:p>
            <a:r>
              <a:rPr lang="en-US" b="1" dirty="0">
                <a:solidFill>
                  <a:srgbClr val="FF0000"/>
                </a:solidFill>
              </a:rPr>
              <a:t>3- Total disk size of a directory</a:t>
            </a:r>
          </a:p>
          <a:p>
            <a:r>
              <a:rPr lang="en-US" dirty="0"/>
              <a:t>$ du -s /home</a:t>
            </a:r>
          </a:p>
          <a:p>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22382650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df COMMAND</a:t>
            </a:r>
          </a:p>
          <a:p>
            <a:r>
              <a:rPr lang="en-US" dirty="0"/>
              <a:t>df command (short for disk filesystem) is used to show disk utilization for a Linux system.</a:t>
            </a:r>
          </a:p>
          <a:p>
            <a:r>
              <a:rPr lang="en-US" dirty="0"/>
              <a:t>Some examples are shared below.</a:t>
            </a:r>
          </a:p>
          <a:p>
            <a:r>
              <a:rPr lang="en-US" dirty="0"/>
              <a:t>1- To display information of device name, total blocks, total disk space, used disk space, available disk space and mount points on a file system.</a:t>
            </a:r>
          </a:p>
          <a:p>
            <a:r>
              <a:rPr lang="en-US" b="1" dirty="0">
                <a:solidFill>
                  <a:srgbClr val="FF0000"/>
                </a:solidFill>
              </a:rPr>
              <a:t>$ df</a:t>
            </a:r>
            <a:endParaRPr lang="en-IN"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179727392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df COMMAND</a:t>
            </a:r>
          </a:p>
          <a:p>
            <a:r>
              <a:rPr lang="en-US" dirty="0"/>
              <a:t>2- Information in human readable format</a:t>
            </a:r>
          </a:p>
          <a:p>
            <a:r>
              <a:rPr lang="en-US" dirty="0"/>
              <a:t>$ df –h</a:t>
            </a:r>
          </a:p>
          <a:p>
            <a:r>
              <a:rPr lang="en-IN" dirty="0"/>
              <a:t> Display information of a particular partition</a:t>
            </a:r>
          </a:p>
          <a:p>
            <a:r>
              <a:rPr lang="en-IN" dirty="0"/>
              <a:t>$ df -</a:t>
            </a:r>
            <a:r>
              <a:rPr lang="en-IN" dirty="0" err="1"/>
              <a:t>hT</a:t>
            </a:r>
            <a:r>
              <a:rPr lang="en-IN" dirty="0"/>
              <a:t> /etc</a:t>
            </a:r>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405814057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dirty="0"/>
              <a:t>On Linux and UNIX operating systems, you can use the mount command to attach (mount) file systems and removable devices such as USB flash drives at a particular mount point in the directory tree.</a:t>
            </a:r>
          </a:p>
          <a:p>
            <a:r>
              <a:rPr lang="en-US" dirty="0"/>
              <a:t>The </a:t>
            </a:r>
            <a:r>
              <a:rPr lang="en-US" dirty="0" err="1"/>
              <a:t>umount</a:t>
            </a:r>
            <a:r>
              <a:rPr lang="en-US" dirty="0"/>
              <a:t> command detaches (unmounts) the mounted file system from the directory tree.</a:t>
            </a:r>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2746832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How to List Mounted File Systems #</a:t>
            </a:r>
          </a:p>
          <a:p>
            <a:r>
              <a:rPr lang="en-US" dirty="0"/>
              <a:t>When used without any argument, the mount command will display all currently attached file systems:</a:t>
            </a:r>
          </a:p>
          <a:p>
            <a:r>
              <a:rPr lang="en-US" dirty="0"/>
              <a:t>$mount</a:t>
            </a:r>
          </a:p>
          <a:p>
            <a:r>
              <a:rPr lang="en-US" dirty="0" err="1"/>
              <a:t>device_name</a:t>
            </a:r>
            <a:r>
              <a:rPr lang="en-US" dirty="0"/>
              <a:t> on directory type </a:t>
            </a:r>
            <a:r>
              <a:rPr lang="en-US" dirty="0" err="1"/>
              <a:t>filesystem_type</a:t>
            </a:r>
            <a:r>
              <a:rPr lang="en-US" dirty="0"/>
              <a:t> (options)</a:t>
            </a:r>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302271333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How to List Mounted File Systems #</a:t>
            </a:r>
          </a:p>
          <a:p>
            <a:r>
              <a:rPr lang="en-US" dirty="0"/>
              <a:t>To display only certain file systems use the -t option.</a:t>
            </a:r>
          </a:p>
          <a:p>
            <a:r>
              <a:rPr lang="en-US" dirty="0"/>
              <a:t>For example, to print only the ext4 partitions you would use:</a:t>
            </a:r>
          </a:p>
          <a:p>
            <a:r>
              <a:rPr lang="en-US" dirty="0"/>
              <a:t>mount -t ext4</a:t>
            </a:r>
          </a:p>
          <a:p>
            <a:r>
              <a:rPr lang="en-US" dirty="0"/>
              <a:t>For example, to mount the /dev/sdb1 file system to the /</a:t>
            </a:r>
            <a:r>
              <a:rPr lang="en-US" dirty="0" err="1"/>
              <a:t>mnt</a:t>
            </a:r>
            <a:r>
              <a:rPr lang="en-US" dirty="0"/>
              <a:t>/media directory you would use:</a:t>
            </a:r>
          </a:p>
          <a:p>
            <a:r>
              <a:rPr lang="en-US" dirty="0"/>
              <a:t>sudo mount /dev/sdb1 /</a:t>
            </a:r>
            <a:r>
              <a:rPr lang="en-US" dirty="0" err="1"/>
              <a:t>mnt</a:t>
            </a:r>
            <a:r>
              <a:rPr lang="en-US" dirty="0"/>
              <a:t>/media</a:t>
            </a:r>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347495280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Mounting USB Drive</a:t>
            </a:r>
          </a:p>
          <a:p>
            <a:r>
              <a:rPr lang="en-US" dirty="0"/>
              <a:t>On most modern Linux distribution like Ubuntu, USB drives will auto mount when you insert it, but sometimes you may need to manually mount the drive.</a:t>
            </a:r>
          </a:p>
          <a:p>
            <a:r>
              <a:rPr lang="en-US" dirty="0"/>
              <a:t>To manually mount a USB device, perform the following steps:</a:t>
            </a:r>
          </a:p>
          <a:p>
            <a:endParaRPr lang="en-US"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247412075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Mounting USB Drive</a:t>
            </a:r>
          </a:p>
          <a:p>
            <a:r>
              <a:rPr lang="en-US" dirty="0"/>
              <a:t>Create the mount point:</a:t>
            </a:r>
          </a:p>
          <a:p>
            <a:r>
              <a:rPr lang="en-US" dirty="0"/>
              <a:t>sudo </a:t>
            </a:r>
            <a:r>
              <a:rPr lang="en-US" dirty="0" err="1"/>
              <a:t>mkdir</a:t>
            </a:r>
            <a:r>
              <a:rPr lang="en-US" dirty="0"/>
              <a:t> -p /media/</a:t>
            </a:r>
            <a:r>
              <a:rPr lang="en-US" dirty="0" err="1"/>
              <a:t>usb</a:t>
            </a:r>
            <a:endParaRPr lang="en-US" dirty="0"/>
          </a:p>
          <a:p>
            <a:r>
              <a:rPr lang="en-US" dirty="0"/>
              <a:t>Assuming that the USB drive uses the /dev/sdd1 device you can mount it to /media/</a:t>
            </a:r>
            <a:r>
              <a:rPr lang="en-US" dirty="0" err="1"/>
              <a:t>usb</a:t>
            </a:r>
            <a:r>
              <a:rPr lang="en-US" dirty="0"/>
              <a:t> directory by typing:</a:t>
            </a:r>
          </a:p>
          <a:p>
            <a:r>
              <a:rPr lang="en-US" dirty="0" err="1"/>
              <a:t>sudo</a:t>
            </a:r>
            <a:r>
              <a:rPr lang="en-US" dirty="0"/>
              <a:t> mount -t </a:t>
            </a:r>
            <a:r>
              <a:rPr lang="en-US" dirty="0" err="1"/>
              <a:t>tmpfs</a:t>
            </a:r>
            <a:r>
              <a:rPr lang="en-US" dirty="0"/>
              <a:t> /dev/sdd1 /media/</a:t>
            </a:r>
            <a:r>
              <a:rPr lang="en-US" dirty="0" err="1"/>
              <a:t>usb</a:t>
            </a:r>
            <a:endParaRPr lang="en-US" dirty="0"/>
          </a:p>
          <a:p>
            <a:r>
              <a:rPr lang="en-US" dirty="0"/>
              <a:t>ls /media</a:t>
            </a:r>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280328794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Mounting USB Drive</a:t>
            </a:r>
          </a:p>
          <a:p>
            <a:r>
              <a:rPr lang="en-US" dirty="0"/>
              <a:t>To find the device and filesystem type, you can use any of the following commands:</a:t>
            </a:r>
          </a:p>
          <a:p>
            <a:r>
              <a:rPr lang="en-US" dirty="0" err="1"/>
              <a:t>fdisk</a:t>
            </a:r>
            <a:r>
              <a:rPr lang="en-US" dirty="0"/>
              <a:t> -l</a:t>
            </a:r>
          </a:p>
          <a:p>
            <a:r>
              <a:rPr lang="en-US" dirty="0"/>
              <a:t>ls -l /dev/disk/by-id/</a:t>
            </a:r>
            <a:r>
              <a:rPr lang="en-US" dirty="0" err="1"/>
              <a:t>usb</a:t>
            </a:r>
            <a:r>
              <a:rPr lang="en-US" dirty="0"/>
              <a:t>*</a:t>
            </a:r>
          </a:p>
          <a:p>
            <a:r>
              <a:rPr lang="en-US" dirty="0" err="1"/>
              <a:t>dmesg</a:t>
            </a:r>
            <a:endParaRPr lang="en-US" dirty="0"/>
          </a:p>
          <a:p>
            <a:r>
              <a:rPr lang="en-US" dirty="0" err="1"/>
              <a:t>lsblk</a:t>
            </a:r>
            <a:endParaRPr lang="en-US" dirty="0"/>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1243902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6DF40-2231-43D4-B584-E2402E9AD163}"/>
              </a:ext>
            </a:extLst>
          </p:cNvPr>
          <p:cNvSpPr>
            <a:spLocks noGrp="1"/>
          </p:cNvSpPr>
          <p:nvPr>
            <p:ph sz="quarter" idx="12"/>
          </p:nvPr>
        </p:nvSpPr>
        <p:spPr/>
        <p:txBody>
          <a:bodyPr>
            <a:normAutofit lnSpcReduction="10000"/>
          </a:bodyPr>
          <a:lstStyle/>
          <a:p>
            <a:r>
              <a:rPr lang="en-US" dirty="0"/>
              <a:t>MBR stands for Master Boot Record.</a:t>
            </a:r>
          </a:p>
          <a:p>
            <a:r>
              <a:rPr lang="en-US" dirty="0"/>
              <a:t>It is located in the 1st sector of the bootable disk. Typically /dev/</a:t>
            </a:r>
            <a:r>
              <a:rPr lang="en-US" dirty="0" err="1"/>
              <a:t>hda</a:t>
            </a:r>
            <a:r>
              <a:rPr lang="en-US" dirty="0"/>
              <a:t>, or /dev/</a:t>
            </a:r>
            <a:r>
              <a:rPr lang="en-US" dirty="0" err="1"/>
              <a:t>sda</a:t>
            </a:r>
            <a:endParaRPr lang="en-US" dirty="0"/>
          </a:p>
          <a:p>
            <a:r>
              <a:rPr lang="en-US" dirty="0"/>
              <a:t>MBR is less than 512 bytes in size. This has three components 1) primary boot loader info in 1st 446 bytes 2) partition table info in next 64 bytes 3) </a:t>
            </a:r>
            <a:r>
              <a:rPr lang="en-US" dirty="0" err="1"/>
              <a:t>mbr</a:t>
            </a:r>
            <a:r>
              <a:rPr lang="en-US" dirty="0"/>
              <a:t> validation check in last 2 bytes.</a:t>
            </a:r>
          </a:p>
          <a:p>
            <a:r>
              <a:rPr lang="en-US" dirty="0"/>
              <a:t>It contains information about GRUB (or LILO in old systems).</a:t>
            </a:r>
          </a:p>
          <a:p>
            <a:r>
              <a:rPr lang="en-US" dirty="0"/>
              <a:t>So, in simple terms MBR loads and executes the GRUB boot loader.</a:t>
            </a:r>
            <a:endParaRPr lang="en-IN" dirty="0"/>
          </a:p>
        </p:txBody>
      </p:sp>
      <p:sp>
        <p:nvSpPr>
          <p:cNvPr id="3" name="Title 2">
            <a:extLst>
              <a:ext uri="{FF2B5EF4-FFF2-40B4-BE49-F238E27FC236}">
                <a16:creationId xmlns:a16="http://schemas.microsoft.com/office/drawing/2014/main" id="{B7B7159C-32DA-402E-81AB-39CC0C386583}"/>
              </a:ext>
            </a:extLst>
          </p:cNvPr>
          <p:cNvSpPr>
            <a:spLocks noGrp="1"/>
          </p:cNvSpPr>
          <p:nvPr>
            <p:ph type="title"/>
          </p:nvPr>
        </p:nvSpPr>
        <p:spPr/>
        <p:txBody>
          <a:bodyPr vert="horz" lIns="0" tIns="0" rIns="0" bIns="0" rtlCol="0" anchor="b" anchorCtr="0">
            <a:normAutofit/>
          </a:bodyPr>
          <a:lstStyle/>
          <a:p>
            <a:r>
              <a:rPr lang="en-IN" dirty="0"/>
              <a:t>MBR</a:t>
            </a:r>
          </a:p>
        </p:txBody>
      </p:sp>
    </p:spTree>
    <p:extLst>
      <p:ext uri="{BB962C8B-B14F-4D97-AF65-F5344CB8AC3E}">
        <p14:creationId xmlns:p14="http://schemas.microsoft.com/office/powerpoint/2010/main" val="218093108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Mounting ISO Files #</a:t>
            </a:r>
          </a:p>
          <a:p>
            <a:r>
              <a:rPr lang="en-US" dirty="0"/>
              <a:t>You can mount an ISO file using the loop device which is a special pseudo-device that makes a file accessible as a block device.</a:t>
            </a:r>
          </a:p>
          <a:p>
            <a:r>
              <a:rPr lang="en-US" dirty="0"/>
              <a:t>Start by creating the mount point, it can be any location you want:</a:t>
            </a:r>
          </a:p>
          <a:p>
            <a:r>
              <a:rPr lang="en-US" dirty="0"/>
              <a:t>sudo </a:t>
            </a:r>
            <a:r>
              <a:rPr lang="en-US" dirty="0" err="1"/>
              <a:t>mkdir</a:t>
            </a:r>
            <a:r>
              <a:rPr lang="en-US" dirty="0"/>
              <a:t> /media/iso</a:t>
            </a:r>
          </a:p>
          <a:p>
            <a:r>
              <a:rPr lang="en-US" dirty="0"/>
              <a:t>Mount the ISO file to the mount point by typing the following command:</a:t>
            </a:r>
          </a:p>
          <a:p>
            <a:r>
              <a:rPr lang="en-US" dirty="0"/>
              <a:t>sudo mount /path/to/</a:t>
            </a:r>
            <a:r>
              <a:rPr lang="en-US" dirty="0" err="1"/>
              <a:t>image.iso</a:t>
            </a:r>
            <a:r>
              <a:rPr lang="en-US" dirty="0"/>
              <a:t> /media/iso -o loop</a:t>
            </a:r>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90266821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fontScale="92500" lnSpcReduction="10000"/>
          </a:bodyPr>
          <a:lstStyle/>
          <a:p>
            <a:r>
              <a:rPr lang="en-US" b="1" dirty="0">
                <a:solidFill>
                  <a:srgbClr val="FF0000"/>
                </a:solidFill>
              </a:rPr>
              <a:t>Unmounting a File System</a:t>
            </a:r>
          </a:p>
          <a:p>
            <a:r>
              <a:rPr lang="en-US" dirty="0"/>
              <a:t>To detach a mounted file system, use the </a:t>
            </a:r>
            <a:r>
              <a:rPr lang="en-US" dirty="0" err="1"/>
              <a:t>umount</a:t>
            </a:r>
            <a:r>
              <a:rPr lang="en-US" dirty="0"/>
              <a:t> command followed by either the directory where it has been mounted (mount point) or the device name:</a:t>
            </a:r>
          </a:p>
          <a:p>
            <a:pPr lvl="1"/>
            <a:r>
              <a:rPr lang="en-US" dirty="0" err="1"/>
              <a:t>umount</a:t>
            </a:r>
            <a:r>
              <a:rPr lang="en-US" dirty="0"/>
              <a:t> DIRECTORY</a:t>
            </a:r>
          </a:p>
          <a:p>
            <a:pPr lvl="1"/>
            <a:r>
              <a:rPr lang="en-US" dirty="0" err="1"/>
              <a:t>umount</a:t>
            </a:r>
            <a:r>
              <a:rPr lang="en-US" dirty="0"/>
              <a:t> DEVICE_NAME</a:t>
            </a:r>
          </a:p>
          <a:p>
            <a:pPr lvl="1"/>
            <a:r>
              <a:rPr lang="en-US" dirty="0" err="1"/>
              <a:t>sudo</a:t>
            </a:r>
            <a:r>
              <a:rPr lang="en-US" dirty="0"/>
              <a:t> </a:t>
            </a:r>
            <a:r>
              <a:rPr lang="en-US" dirty="0" err="1"/>
              <a:t>umount</a:t>
            </a:r>
            <a:r>
              <a:rPr lang="en-US" dirty="0"/>
              <a:t> /media/</a:t>
            </a:r>
            <a:r>
              <a:rPr lang="en-US" dirty="0" err="1"/>
              <a:t>usb</a:t>
            </a:r>
            <a:endParaRPr lang="en-US" dirty="0"/>
          </a:p>
          <a:p>
            <a:r>
              <a:rPr lang="en-US" dirty="0"/>
              <a:t>If the file system is in use the </a:t>
            </a:r>
            <a:r>
              <a:rPr lang="en-US" dirty="0" err="1"/>
              <a:t>umount</a:t>
            </a:r>
            <a:r>
              <a:rPr lang="en-US" dirty="0"/>
              <a:t> command will fail to detach the file system. </a:t>
            </a:r>
          </a:p>
          <a:p>
            <a:r>
              <a:rPr lang="en-US" dirty="0"/>
              <a:t>In those situations, you can use the fuser command to find out which processes are accessing the file system:</a:t>
            </a:r>
          </a:p>
          <a:p>
            <a:pPr lvl="1"/>
            <a:r>
              <a:rPr lang="en-US" dirty="0"/>
              <a:t>fuser -m DIRECTORY</a:t>
            </a:r>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147694268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5553DE-B7ED-46EE-B56F-C45374B611E6}"/>
              </a:ext>
            </a:extLst>
          </p:cNvPr>
          <p:cNvSpPr>
            <a:spLocks noGrp="1"/>
          </p:cNvSpPr>
          <p:nvPr>
            <p:ph sz="quarter" idx="12"/>
          </p:nvPr>
        </p:nvSpPr>
        <p:spPr/>
        <p:txBody>
          <a:bodyPr>
            <a:normAutofit/>
          </a:bodyPr>
          <a:lstStyle/>
          <a:p>
            <a:r>
              <a:rPr lang="en-US" b="1" dirty="0">
                <a:solidFill>
                  <a:srgbClr val="FF0000"/>
                </a:solidFill>
              </a:rPr>
              <a:t>Lazy unmount</a:t>
            </a:r>
          </a:p>
          <a:p>
            <a:r>
              <a:rPr lang="en-US" dirty="0"/>
              <a:t>Use the -l (--lazy) option to unmount a busy file system as soon as it is not busy anymore.</a:t>
            </a:r>
          </a:p>
          <a:p>
            <a:r>
              <a:rPr lang="en-US" dirty="0" err="1"/>
              <a:t>umount</a:t>
            </a:r>
            <a:r>
              <a:rPr lang="en-US" dirty="0"/>
              <a:t> -l DIRECTORY</a:t>
            </a:r>
          </a:p>
          <a:p>
            <a:r>
              <a:rPr lang="en-US" dirty="0"/>
              <a:t>Force unmount</a:t>
            </a:r>
          </a:p>
          <a:p>
            <a:r>
              <a:rPr lang="en-US" dirty="0"/>
              <a:t>Use the -f (--force) option to force an unmount. This option is usually used to unmount an unreachable NFS system.</a:t>
            </a:r>
          </a:p>
          <a:p>
            <a:r>
              <a:rPr lang="en-US" dirty="0" err="1"/>
              <a:t>umount</a:t>
            </a:r>
            <a:r>
              <a:rPr lang="en-US" dirty="0"/>
              <a:t> -f DIRECTORY</a:t>
            </a:r>
          </a:p>
        </p:txBody>
      </p:sp>
      <p:sp>
        <p:nvSpPr>
          <p:cNvPr id="3" name="Title 2">
            <a:extLst>
              <a:ext uri="{FF2B5EF4-FFF2-40B4-BE49-F238E27FC236}">
                <a16:creationId xmlns:a16="http://schemas.microsoft.com/office/drawing/2014/main" id="{2816AD33-0CB8-4C25-ACDA-0DCA94F97958}"/>
              </a:ext>
            </a:extLst>
          </p:cNvPr>
          <p:cNvSpPr>
            <a:spLocks noGrp="1"/>
          </p:cNvSpPr>
          <p:nvPr>
            <p:ph type="title"/>
          </p:nvPr>
        </p:nvSpPr>
        <p:spPr/>
        <p:txBody>
          <a:bodyPr/>
          <a:lstStyle/>
          <a:p>
            <a:r>
              <a:rPr lang="en-IN" dirty="0"/>
              <a:t>The Unix File System</a:t>
            </a:r>
          </a:p>
        </p:txBody>
      </p:sp>
    </p:spTree>
    <p:extLst>
      <p:ext uri="{BB962C8B-B14F-4D97-AF65-F5344CB8AC3E}">
        <p14:creationId xmlns:p14="http://schemas.microsoft.com/office/powerpoint/2010/main" val="153091058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40AE6B-DE61-4304-B894-77441EA7B97F}"/>
              </a:ext>
            </a:extLst>
          </p:cNvPr>
          <p:cNvSpPr>
            <a:spLocks noGrp="1"/>
          </p:cNvSpPr>
          <p:nvPr>
            <p:ph sz="quarter" idx="12"/>
          </p:nvPr>
        </p:nvSpPr>
        <p:spPr/>
        <p:txBody>
          <a:bodyPr/>
          <a:lstStyle/>
          <a:p>
            <a:r>
              <a:rPr lang="en-US" dirty="0"/>
              <a:t>On Linux, you can setup disk quota using one of the following methods:</a:t>
            </a:r>
          </a:p>
          <a:p>
            <a:pPr lvl="1"/>
            <a:r>
              <a:rPr lang="en-US" b="1" dirty="0">
                <a:solidFill>
                  <a:srgbClr val="FF0000"/>
                </a:solidFill>
              </a:rPr>
              <a:t>File system base disk quota allocation</a:t>
            </a:r>
          </a:p>
          <a:p>
            <a:pPr lvl="1"/>
            <a:r>
              <a:rPr lang="en-US" b="1" dirty="0">
                <a:solidFill>
                  <a:srgbClr val="FF0000"/>
                </a:solidFill>
              </a:rPr>
              <a:t>User or group based disk quota allocation</a:t>
            </a:r>
          </a:p>
          <a:p>
            <a:endParaRPr lang="en-US" dirty="0"/>
          </a:p>
        </p:txBody>
      </p:sp>
      <p:sp>
        <p:nvSpPr>
          <p:cNvPr id="3" name="Title 2">
            <a:extLst>
              <a:ext uri="{FF2B5EF4-FFF2-40B4-BE49-F238E27FC236}">
                <a16:creationId xmlns:a16="http://schemas.microsoft.com/office/drawing/2014/main" id="{C192BAF3-8A5C-4551-AC00-CD1B4293F117}"/>
              </a:ext>
            </a:extLst>
          </p:cNvPr>
          <p:cNvSpPr>
            <a:spLocks noGrp="1"/>
          </p:cNvSpPr>
          <p:nvPr>
            <p:ph type="title"/>
          </p:nvPr>
        </p:nvSpPr>
        <p:spPr/>
        <p:txBody>
          <a:bodyPr/>
          <a:lstStyle/>
          <a:p>
            <a:r>
              <a:rPr lang="en-IN" dirty="0"/>
              <a:t>User and Group Quota</a:t>
            </a:r>
          </a:p>
        </p:txBody>
      </p:sp>
    </p:spTree>
    <p:extLst>
      <p:ext uri="{BB962C8B-B14F-4D97-AF65-F5344CB8AC3E}">
        <p14:creationId xmlns:p14="http://schemas.microsoft.com/office/powerpoint/2010/main" val="89805234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40AE6B-DE61-4304-B894-77441EA7B97F}"/>
              </a:ext>
            </a:extLst>
          </p:cNvPr>
          <p:cNvSpPr>
            <a:spLocks noGrp="1"/>
          </p:cNvSpPr>
          <p:nvPr>
            <p:ph sz="quarter" idx="12"/>
          </p:nvPr>
        </p:nvSpPr>
        <p:spPr/>
        <p:txBody>
          <a:bodyPr>
            <a:normAutofit fontScale="92500" lnSpcReduction="10000"/>
          </a:bodyPr>
          <a:lstStyle/>
          <a:p>
            <a:r>
              <a:rPr lang="en-US" b="1" dirty="0">
                <a:solidFill>
                  <a:srgbClr val="FF0000"/>
                </a:solidFill>
              </a:rPr>
              <a:t>On the user or group based quota</a:t>
            </a:r>
            <a:r>
              <a:rPr lang="en-US" dirty="0"/>
              <a:t>, following are three important factors to consider:</a:t>
            </a:r>
          </a:p>
          <a:p>
            <a:r>
              <a:rPr lang="en-US" dirty="0"/>
              <a:t>Hard limit – For example, if you specify 2GB as hard limit, user will not be able to create new files after 2GB</a:t>
            </a:r>
          </a:p>
          <a:p>
            <a:r>
              <a:rPr lang="en-US" dirty="0"/>
              <a:t>Soft limit – For example, if you specify 1GB as soft limit, user will get a warning message “disk quota exceeded”, once they reach 1GB limit. But, they’ll still be able to create new files until they reach the hard limit</a:t>
            </a:r>
          </a:p>
          <a:p>
            <a:r>
              <a:rPr lang="en-US" dirty="0"/>
              <a:t>Grace Period – For example, if you specify 10 days as a grace period, after user reach their hard limit, they would be allowed additional 10 days to create new files. In that time period, they should try to get back to the quota limit.</a:t>
            </a:r>
            <a:endParaRPr lang="en-IN" dirty="0"/>
          </a:p>
        </p:txBody>
      </p:sp>
      <p:sp>
        <p:nvSpPr>
          <p:cNvPr id="3" name="Title 2">
            <a:extLst>
              <a:ext uri="{FF2B5EF4-FFF2-40B4-BE49-F238E27FC236}">
                <a16:creationId xmlns:a16="http://schemas.microsoft.com/office/drawing/2014/main" id="{C192BAF3-8A5C-4551-AC00-CD1B4293F117}"/>
              </a:ext>
            </a:extLst>
          </p:cNvPr>
          <p:cNvSpPr>
            <a:spLocks noGrp="1"/>
          </p:cNvSpPr>
          <p:nvPr>
            <p:ph type="title"/>
          </p:nvPr>
        </p:nvSpPr>
        <p:spPr/>
        <p:txBody>
          <a:bodyPr/>
          <a:lstStyle/>
          <a:p>
            <a:r>
              <a:rPr lang="en-IN" dirty="0"/>
              <a:t>User and Group Quota</a:t>
            </a:r>
          </a:p>
        </p:txBody>
      </p:sp>
    </p:spTree>
    <p:extLst>
      <p:ext uri="{BB962C8B-B14F-4D97-AF65-F5344CB8AC3E}">
        <p14:creationId xmlns:p14="http://schemas.microsoft.com/office/powerpoint/2010/main" val="75612883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40AE6B-DE61-4304-B894-77441EA7B97F}"/>
              </a:ext>
            </a:extLst>
          </p:cNvPr>
          <p:cNvSpPr>
            <a:spLocks noGrp="1"/>
          </p:cNvSpPr>
          <p:nvPr>
            <p:ph sz="quarter" idx="12"/>
          </p:nvPr>
        </p:nvSpPr>
        <p:spPr/>
        <p:txBody>
          <a:bodyPr>
            <a:normAutofit/>
          </a:bodyPr>
          <a:lstStyle/>
          <a:p>
            <a:r>
              <a:rPr lang="en-US" b="1" dirty="0">
                <a:solidFill>
                  <a:srgbClr val="FF0000"/>
                </a:solidFill>
              </a:rPr>
              <a:t>Enable quota check on filesystem</a:t>
            </a:r>
          </a:p>
          <a:p>
            <a:r>
              <a:rPr lang="en-US" dirty="0"/>
              <a:t>First, you should specify which filesystem are allowed for quota check.</a:t>
            </a:r>
          </a:p>
          <a:p>
            <a:pPr lvl="1"/>
            <a:r>
              <a:rPr lang="en-US" dirty="0"/>
              <a:t>Modify the /</a:t>
            </a:r>
            <a:r>
              <a:rPr lang="en-US" dirty="0" err="1"/>
              <a:t>etc</a:t>
            </a:r>
            <a:r>
              <a:rPr lang="en-US" dirty="0"/>
              <a:t>/</a:t>
            </a:r>
            <a:r>
              <a:rPr lang="en-US" dirty="0" err="1"/>
              <a:t>fstab</a:t>
            </a:r>
            <a:r>
              <a:rPr lang="en-US" dirty="0"/>
              <a:t>, and add the keyword </a:t>
            </a:r>
            <a:r>
              <a:rPr lang="en-US" dirty="0" err="1"/>
              <a:t>usrquota</a:t>
            </a:r>
            <a:r>
              <a:rPr lang="en-US" dirty="0"/>
              <a:t> and </a:t>
            </a:r>
            <a:r>
              <a:rPr lang="en-US" dirty="0" err="1"/>
              <a:t>grpquota</a:t>
            </a:r>
            <a:r>
              <a:rPr lang="en-US" dirty="0"/>
              <a:t> to the corresponding filesystem that you would like to monitor.</a:t>
            </a:r>
          </a:p>
          <a:p>
            <a:pPr lvl="1"/>
            <a:r>
              <a:rPr lang="en-US" dirty="0"/>
              <a:t>The following example indicates that both user and group quota check is enabled on /home filesystem</a:t>
            </a:r>
          </a:p>
          <a:p>
            <a:pPr lvl="1"/>
            <a:r>
              <a:rPr lang="en-US" dirty="0"/>
              <a:t>$ </a:t>
            </a:r>
            <a:r>
              <a:rPr lang="en-US" b="1" dirty="0">
                <a:solidFill>
                  <a:srgbClr val="FF0000"/>
                </a:solidFill>
              </a:rPr>
              <a:t>cat /</a:t>
            </a:r>
            <a:r>
              <a:rPr lang="en-US" b="1" dirty="0" err="1">
                <a:solidFill>
                  <a:srgbClr val="FF0000"/>
                </a:solidFill>
              </a:rPr>
              <a:t>etc</a:t>
            </a:r>
            <a:r>
              <a:rPr lang="en-US" b="1" dirty="0">
                <a:solidFill>
                  <a:srgbClr val="FF0000"/>
                </a:solidFill>
              </a:rPr>
              <a:t>/</a:t>
            </a:r>
            <a:r>
              <a:rPr lang="en-US" b="1" dirty="0" err="1">
                <a:solidFill>
                  <a:srgbClr val="FF0000"/>
                </a:solidFill>
              </a:rPr>
              <a:t>fstab</a:t>
            </a:r>
            <a:endParaRPr lang="en-US" b="1" dirty="0">
              <a:solidFill>
                <a:srgbClr val="FF0000"/>
              </a:solidFill>
            </a:endParaRPr>
          </a:p>
          <a:p>
            <a:pPr lvl="1"/>
            <a:r>
              <a:rPr lang="en-US" dirty="0"/>
              <a:t>LABEL=</a:t>
            </a:r>
            <a:r>
              <a:rPr lang="en-US" dirty="0" err="1"/>
              <a:t>cloudimg-rootfs</a:t>
            </a:r>
            <a:r>
              <a:rPr lang="en-US" dirty="0"/>
              <a:t>   /        ext4   defaults        0 0</a:t>
            </a:r>
            <a:endParaRPr lang="en-IN" dirty="0"/>
          </a:p>
        </p:txBody>
      </p:sp>
      <p:sp>
        <p:nvSpPr>
          <p:cNvPr id="3" name="Title 2">
            <a:extLst>
              <a:ext uri="{FF2B5EF4-FFF2-40B4-BE49-F238E27FC236}">
                <a16:creationId xmlns:a16="http://schemas.microsoft.com/office/drawing/2014/main" id="{C192BAF3-8A5C-4551-AC00-CD1B4293F117}"/>
              </a:ext>
            </a:extLst>
          </p:cNvPr>
          <p:cNvSpPr>
            <a:spLocks noGrp="1"/>
          </p:cNvSpPr>
          <p:nvPr>
            <p:ph type="title"/>
          </p:nvPr>
        </p:nvSpPr>
        <p:spPr/>
        <p:txBody>
          <a:bodyPr/>
          <a:lstStyle/>
          <a:p>
            <a:r>
              <a:rPr lang="en-IN" dirty="0"/>
              <a:t>User and Group Quota</a:t>
            </a:r>
          </a:p>
        </p:txBody>
      </p:sp>
    </p:spTree>
    <p:extLst>
      <p:ext uri="{BB962C8B-B14F-4D97-AF65-F5344CB8AC3E}">
        <p14:creationId xmlns:p14="http://schemas.microsoft.com/office/powerpoint/2010/main" val="140327341"/>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40AE6B-DE61-4304-B894-77441EA7B97F}"/>
              </a:ext>
            </a:extLst>
          </p:cNvPr>
          <p:cNvSpPr>
            <a:spLocks noGrp="1"/>
          </p:cNvSpPr>
          <p:nvPr>
            <p:ph sz="quarter" idx="12"/>
          </p:nvPr>
        </p:nvSpPr>
        <p:spPr/>
        <p:txBody>
          <a:bodyPr>
            <a:normAutofit lnSpcReduction="10000"/>
          </a:bodyPr>
          <a:lstStyle/>
          <a:p>
            <a:r>
              <a:rPr lang="en-US" b="1" dirty="0">
                <a:solidFill>
                  <a:srgbClr val="FF0000"/>
                </a:solidFill>
              </a:rPr>
              <a:t>Initial quota check on Linux filesystem using quotacheck</a:t>
            </a:r>
          </a:p>
          <a:p>
            <a:r>
              <a:rPr lang="en-US" dirty="0"/>
              <a:t>Once you’ve enabled disk quota check on the filesystem, collect all quota information initially as shown below.</a:t>
            </a:r>
          </a:p>
          <a:p>
            <a:r>
              <a:rPr lang="en-US" dirty="0"/>
              <a:t>$ </a:t>
            </a:r>
            <a:r>
              <a:rPr lang="en-US" dirty="0" err="1"/>
              <a:t>repquota</a:t>
            </a:r>
            <a:r>
              <a:rPr lang="en-US" dirty="0"/>
              <a:t> /dev/sda3</a:t>
            </a:r>
          </a:p>
          <a:p>
            <a:r>
              <a:rPr lang="en-US" dirty="0"/>
              <a:t>quotacheck: Scanning /dev/sda3 [/home] done</a:t>
            </a:r>
          </a:p>
          <a:p>
            <a:r>
              <a:rPr lang="en-US" dirty="0"/>
              <a:t>quotacheck: Checked 5182 directories and 31566 files</a:t>
            </a:r>
          </a:p>
          <a:p>
            <a:r>
              <a:rPr lang="en-US" dirty="0"/>
              <a:t>quotacheck: Old file not found.</a:t>
            </a:r>
          </a:p>
          <a:p>
            <a:r>
              <a:rPr lang="en-US" dirty="0"/>
              <a:t>quotacheck: Old file not found.</a:t>
            </a:r>
            <a:endParaRPr lang="en-IN" dirty="0"/>
          </a:p>
        </p:txBody>
      </p:sp>
      <p:sp>
        <p:nvSpPr>
          <p:cNvPr id="3" name="Title 2">
            <a:extLst>
              <a:ext uri="{FF2B5EF4-FFF2-40B4-BE49-F238E27FC236}">
                <a16:creationId xmlns:a16="http://schemas.microsoft.com/office/drawing/2014/main" id="{C192BAF3-8A5C-4551-AC00-CD1B4293F117}"/>
              </a:ext>
            </a:extLst>
          </p:cNvPr>
          <p:cNvSpPr>
            <a:spLocks noGrp="1"/>
          </p:cNvSpPr>
          <p:nvPr>
            <p:ph type="title"/>
          </p:nvPr>
        </p:nvSpPr>
        <p:spPr/>
        <p:txBody>
          <a:bodyPr/>
          <a:lstStyle/>
          <a:p>
            <a:r>
              <a:rPr lang="en-IN" dirty="0"/>
              <a:t>User and Group Quota</a:t>
            </a:r>
          </a:p>
        </p:txBody>
      </p:sp>
    </p:spTree>
    <p:extLst>
      <p:ext uri="{BB962C8B-B14F-4D97-AF65-F5344CB8AC3E}">
        <p14:creationId xmlns:p14="http://schemas.microsoft.com/office/powerpoint/2010/main" val="125183108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0B06AE-C8C2-4625-AA13-4396D1846551}"/>
              </a:ext>
            </a:extLst>
          </p:cNvPr>
          <p:cNvSpPr>
            <a:spLocks noGrp="1"/>
          </p:cNvSpPr>
          <p:nvPr>
            <p:ph sz="quarter" idx="12"/>
          </p:nvPr>
        </p:nvSpPr>
        <p:spPr/>
        <p:txBody>
          <a:bodyPr>
            <a:normAutofit/>
          </a:bodyPr>
          <a:lstStyle/>
          <a:p>
            <a:r>
              <a:rPr lang="en-IN" dirty="0">
                <a:solidFill>
                  <a:srgbClr val="FF0000"/>
                </a:solidFill>
              </a:rPr>
              <a:t>sudo </a:t>
            </a:r>
            <a:r>
              <a:rPr lang="en-IN" dirty="0" err="1">
                <a:solidFill>
                  <a:srgbClr val="FF0000"/>
                </a:solidFill>
              </a:rPr>
              <a:t>groupadd</a:t>
            </a:r>
            <a:r>
              <a:rPr lang="en-IN" dirty="0">
                <a:solidFill>
                  <a:srgbClr val="FF0000"/>
                </a:solidFill>
              </a:rPr>
              <a:t> editorial</a:t>
            </a:r>
          </a:p>
          <a:p>
            <a:r>
              <a:rPr lang="en-IN" dirty="0">
                <a:solidFill>
                  <a:srgbClr val="FF0000"/>
                </a:solidFill>
              </a:rPr>
              <a:t>sudo </a:t>
            </a:r>
            <a:r>
              <a:rPr lang="en-IN" dirty="0" err="1">
                <a:solidFill>
                  <a:srgbClr val="FF0000"/>
                </a:solidFill>
              </a:rPr>
              <a:t>usermod</a:t>
            </a:r>
            <a:r>
              <a:rPr lang="en-IN" dirty="0">
                <a:solidFill>
                  <a:srgbClr val="FF0000"/>
                </a:solidFill>
              </a:rPr>
              <a:t> -a -G editorial </a:t>
            </a:r>
            <a:r>
              <a:rPr lang="en-IN" dirty="0" err="1">
                <a:solidFill>
                  <a:srgbClr val="FF0000"/>
                </a:solidFill>
              </a:rPr>
              <a:t>olivia</a:t>
            </a:r>
            <a:endParaRPr lang="en-IN" dirty="0">
              <a:solidFill>
                <a:srgbClr val="FF0000"/>
              </a:solidFill>
            </a:endParaRPr>
          </a:p>
          <a:p>
            <a:r>
              <a:rPr lang="en-US" dirty="0"/>
              <a:t>The -a option tells </a:t>
            </a:r>
            <a:r>
              <a:rPr lang="en-US" dirty="0" err="1"/>
              <a:t>usermod</a:t>
            </a:r>
            <a:r>
              <a:rPr lang="en-US" dirty="0"/>
              <a:t> we are appending and the -G option tells </a:t>
            </a:r>
            <a:r>
              <a:rPr lang="en-US" dirty="0" err="1"/>
              <a:t>usermod</a:t>
            </a:r>
            <a:r>
              <a:rPr lang="en-US" dirty="0"/>
              <a:t> we are appending to the group name that follows the option.</a:t>
            </a:r>
          </a:p>
          <a:p>
            <a:r>
              <a:rPr lang="en-IN" dirty="0">
                <a:solidFill>
                  <a:srgbClr val="FF0000"/>
                </a:solidFill>
              </a:rPr>
              <a:t>grep editorial /etc/group</a:t>
            </a:r>
          </a:p>
          <a:p>
            <a:r>
              <a:rPr lang="en-US" dirty="0"/>
              <a:t>Below command will change the group </a:t>
            </a:r>
            <a:r>
              <a:rPr lang="en-US" dirty="0" err="1"/>
              <a:t>group_old</a:t>
            </a:r>
            <a:r>
              <a:rPr lang="en-US" dirty="0"/>
              <a:t> to </a:t>
            </a:r>
            <a:r>
              <a:rPr lang="en-US" dirty="0" err="1"/>
              <a:t>group_new</a:t>
            </a:r>
            <a:r>
              <a:rPr lang="en-US" dirty="0"/>
              <a:t> using -n option.</a:t>
            </a:r>
          </a:p>
          <a:p>
            <a:r>
              <a:rPr lang="en-US" dirty="0" err="1">
                <a:solidFill>
                  <a:srgbClr val="FF0000"/>
                </a:solidFill>
              </a:rPr>
              <a:t>groupmod</a:t>
            </a:r>
            <a:r>
              <a:rPr lang="en-US" dirty="0">
                <a:solidFill>
                  <a:srgbClr val="FF0000"/>
                </a:solidFill>
              </a:rPr>
              <a:t> -n </a:t>
            </a:r>
            <a:r>
              <a:rPr lang="en-US" dirty="0" err="1">
                <a:solidFill>
                  <a:srgbClr val="FF0000"/>
                </a:solidFill>
              </a:rPr>
              <a:t>group_new</a:t>
            </a:r>
            <a:r>
              <a:rPr lang="en-US" dirty="0">
                <a:solidFill>
                  <a:srgbClr val="FF0000"/>
                </a:solidFill>
              </a:rPr>
              <a:t> </a:t>
            </a:r>
            <a:r>
              <a:rPr lang="en-US" dirty="0" err="1">
                <a:solidFill>
                  <a:srgbClr val="FF0000"/>
                </a:solidFill>
              </a:rPr>
              <a:t>group_old</a:t>
            </a:r>
            <a:endParaRPr lang="en-IN" dirty="0">
              <a:solidFill>
                <a:srgbClr val="FF0000"/>
              </a:solidFill>
            </a:endParaRPr>
          </a:p>
        </p:txBody>
      </p:sp>
      <p:sp>
        <p:nvSpPr>
          <p:cNvPr id="3" name="Title 2">
            <a:extLst>
              <a:ext uri="{FF2B5EF4-FFF2-40B4-BE49-F238E27FC236}">
                <a16:creationId xmlns:a16="http://schemas.microsoft.com/office/drawing/2014/main" id="{E95D08C6-B9EA-4061-8C70-0F7C098411CC}"/>
              </a:ext>
            </a:extLst>
          </p:cNvPr>
          <p:cNvSpPr>
            <a:spLocks noGrp="1"/>
          </p:cNvSpPr>
          <p:nvPr>
            <p:ph type="title"/>
          </p:nvPr>
        </p:nvSpPr>
        <p:spPr/>
        <p:txBody>
          <a:bodyPr/>
          <a:lstStyle/>
          <a:p>
            <a:r>
              <a:rPr lang="en-US" dirty="0"/>
              <a:t>Creating groups and adding users</a:t>
            </a:r>
            <a:endParaRPr lang="en-IN" dirty="0"/>
          </a:p>
        </p:txBody>
      </p:sp>
    </p:spTree>
    <p:extLst>
      <p:ext uri="{BB962C8B-B14F-4D97-AF65-F5344CB8AC3E}">
        <p14:creationId xmlns:p14="http://schemas.microsoft.com/office/powerpoint/2010/main" val="340654729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0B06AE-C8C2-4625-AA13-4396D1846551}"/>
              </a:ext>
            </a:extLst>
          </p:cNvPr>
          <p:cNvSpPr>
            <a:spLocks noGrp="1"/>
          </p:cNvSpPr>
          <p:nvPr>
            <p:ph sz="quarter" idx="12"/>
          </p:nvPr>
        </p:nvSpPr>
        <p:spPr/>
        <p:txBody>
          <a:bodyPr>
            <a:normAutofit/>
          </a:bodyPr>
          <a:lstStyle/>
          <a:p>
            <a:r>
              <a:rPr lang="en-US" dirty="0">
                <a:solidFill>
                  <a:srgbClr val="FF0000"/>
                </a:solidFill>
              </a:rPr>
              <a:t>Giving groups permissions to directories</a:t>
            </a:r>
          </a:p>
          <a:p>
            <a:r>
              <a:rPr lang="en-US" dirty="0"/>
              <a:t>Let’s say you have the directory /READERS and you need to allow all members of the readers group access to that directory. First, change the group of the folder with the command:</a:t>
            </a:r>
          </a:p>
          <a:p>
            <a:r>
              <a:rPr lang="en-US" dirty="0" err="1">
                <a:solidFill>
                  <a:srgbClr val="FF0000"/>
                </a:solidFill>
              </a:rPr>
              <a:t>sudo</a:t>
            </a:r>
            <a:r>
              <a:rPr lang="en-US" dirty="0">
                <a:solidFill>
                  <a:srgbClr val="FF0000"/>
                </a:solidFill>
              </a:rPr>
              <a:t> </a:t>
            </a:r>
            <a:r>
              <a:rPr lang="en-US" dirty="0" err="1">
                <a:solidFill>
                  <a:srgbClr val="FF0000"/>
                </a:solidFill>
              </a:rPr>
              <a:t>chown</a:t>
            </a:r>
            <a:r>
              <a:rPr lang="en-US" dirty="0">
                <a:solidFill>
                  <a:srgbClr val="FF0000"/>
                </a:solidFill>
              </a:rPr>
              <a:t> -R :readers /READERS </a:t>
            </a:r>
          </a:p>
          <a:p>
            <a:r>
              <a:rPr lang="en-US" dirty="0"/>
              <a:t>Next, remove write permission from the group with the command:</a:t>
            </a:r>
          </a:p>
          <a:p>
            <a:r>
              <a:rPr lang="en-US" dirty="0" err="1">
                <a:solidFill>
                  <a:srgbClr val="FF0000"/>
                </a:solidFill>
              </a:rPr>
              <a:t>sudo</a:t>
            </a:r>
            <a:r>
              <a:rPr lang="en-US" dirty="0">
                <a:solidFill>
                  <a:srgbClr val="FF0000"/>
                </a:solidFill>
              </a:rPr>
              <a:t> </a:t>
            </a:r>
            <a:r>
              <a:rPr lang="en-US" dirty="0" err="1">
                <a:solidFill>
                  <a:srgbClr val="FF0000"/>
                </a:solidFill>
              </a:rPr>
              <a:t>chmod</a:t>
            </a:r>
            <a:r>
              <a:rPr lang="en-US" dirty="0">
                <a:solidFill>
                  <a:srgbClr val="FF0000"/>
                </a:solidFill>
              </a:rPr>
              <a:t> -R g-w /READERS</a:t>
            </a:r>
            <a:endParaRPr lang="en-IN" dirty="0">
              <a:solidFill>
                <a:srgbClr val="FF0000"/>
              </a:solidFill>
            </a:endParaRPr>
          </a:p>
        </p:txBody>
      </p:sp>
      <p:sp>
        <p:nvSpPr>
          <p:cNvPr id="3" name="Title 2">
            <a:extLst>
              <a:ext uri="{FF2B5EF4-FFF2-40B4-BE49-F238E27FC236}">
                <a16:creationId xmlns:a16="http://schemas.microsoft.com/office/drawing/2014/main" id="{E95D08C6-B9EA-4061-8C70-0F7C098411CC}"/>
              </a:ext>
            </a:extLst>
          </p:cNvPr>
          <p:cNvSpPr>
            <a:spLocks noGrp="1"/>
          </p:cNvSpPr>
          <p:nvPr>
            <p:ph type="title"/>
          </p:nvPr>
        </p:nvSpPr>
        <p:spPr/>
        <p:txBody>
          <a:bodyPr/>
          <a:lstStyle/>
          <a:p>
            <a:r>
              <a:rPr lang="en-US" dirty="0"/>
              <a:t>Creating groups and adding users</a:t>
            </a:r>
            <a:endParaRPr lang="en-IN" dirty="0"/>
          </a:p>
        </p:txBody>
      </p:sp>
    </p:spTree>
    <p:extLst>
      <p:ext uri="{BB962C8B-B14F-4D97-AF65-F5344CB8AC3E}">
        <p14:creationId xmlns:p14="http://schemas.microsoft.com/office/powerpoint/2010/main" val="203421983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0B06AE-C8C2-4625-AA13-4396D1846551}"/>
              </a:ext>
            </a:extLst>
          </p:cNvPr>
          <p:cNvSpPr>
            <a:spLocks noGrp="1"/>
          </p:cNvSpPr>
          <p:nvPr>
            <p:ph sz="quarter" idx="12"/>
          </p:nvPr>
        </p:nvSpPr>
        <p:spPr/>
        <p:txBody>
          <a:bodyPr>
            <a:normAutofit/>
          </a:bodyPr>
          <a:lstStyle/>
          <a:p>
            <a:r>
              <a:rPr lang="en-US" dirty="0"/>
              <a:t>Now we remove the others x bit from the /READERS directory (to prevent any user not in the readers group from accessing any file within) with the command:</a:t>
            </a:r>
          </a:p>
          <a:p>
            <a:r>
              <a:rPr lang="en-US" dirty="0" err="1">
                <a:solidFill>
                  <a:srgbClr val="FF0000"/>
                </a:solidFill>
              </a:rPr>
              <a:t>sudo</a:t>
            </a:r>
            <a:r>
              <a:rPr lang="en-US" dirty="0">
                <a:solidFill>
                  <a:srgbClr val="FF0000"/>
                </a:solidFill>
              </a:rPr>
              <a:t> </a:t>
            </a:r>
            <a:r>
              <a:rPr lang="en-US" dirty="0" err="1">
                <a:solidFill>
                  <a:srgbClr val="FF0000"/>
                </a:solidFill>
              </a:rPr>
              <a:t>chmod</a:t>
            </a:r>
            <a:r>
              <a:rPr lang="en-US" dirty="0">
                <a:solidFill>
                  <a:srgbClr val="FF0000"/>
                </a:solidFill>
              </a:rPr>
              <a:t> -R o-x /READERS</a:t>
            </a:r>
            <a:endParaRPr lang="en-IN" dirty="0">
              <a:solidFill>
                <a:srgbClr val="FF0000"/>
              </a:solidFill>
            </a:endParaRPr>
          </a:p>
        </p:txBody>
      </p:sp>
      <p:sp>
        <p:nvSpPr>
          <p:cNvPr id="3" name="Title 2">
            <a:extLst>
              <a:ext uri="{FF2B5EF4-FFF2-40B4-BE49-F238E27FC236}">
                <a16:creationId xmlns:a16="http://schemas.microsoft.com/office/drawing/2014/main" id="{E95D08C6-B9EA-4061-8C70-0F7C098411CC}"/>
              </a:ext>
            </a:extLst>
          </p:cNvPr>
          <p:cNvSpPr>
            <a:spLocks noGrp="1"/>
          </p:cNvSpPr>
          <p:nvPr>
            <p:ph type="title"/>
          </p:nvPr>
        </p:nvSpPr>
        <p:spPr/>
        <p:txBody>
          <a:bodyPr/>
          <a:lstStyle/>
          <a:p>
            <a:r>
              <a:rPr lang="en-US" dirty="0"/>
              <a:t>Creating groups and adding users</a:t>
            </a:r>
            <a:endParaRPr lang="en-IN" dirty="0"/>
          </a:p>
        </p:txBody>
      </p:sp>
    </p:spTree>
    <p:extLst>
      <p:ext uri="{BB962C8B-B14F-4D97-AF65-F5344CB8AC3E}">
        <p14:creationId xmlns:p14="http://schemas.microsoft.com/office/powerpoint/2010/main" val="453913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7159C-32DA-402E-81AB-39CC0C386583}"/>
              </a:ext>
            </a:extLst>
          </p:cNvPr>
          <p:cNvSpPr>
            <a:spLocks noGrp="1"/>
          </p:cNvSpPr>
          <p:nvPr>
            <p:ph type="title"/>
          </p:nvPr>
        </p:nvSpPr>
        <p:spPr/>
        <p:txBody>
          <a:bodyPr vert="horz" lIns="0" tIns="0" rIns="0" bIns="0" rtlCol="0" anchor="b" anchorCtr="0">
            <a:normAutofit/>
          </a:bodyPr>
          <a:lstStyle/>
          <a:p>
            <a:r>
              <a:rPr lang="en-IN" dirty="0"/>
              <a:t>MBR</a:t>
            </a:r>
          </a:p>
        </p:txBody>
      </p:sp>
      <p:sp>
        <p:nvSpPr>
          <p:cNvPr id="6" name="AutoShape 2">
            <a:extLst>
              <a:ext uri="{FF2B5EF4-FFF2-40B4-BE49-F238E27FC236}">
                <a16:creationId xmlns:a16="http://schemas.microsoft.com/office/drawing/2014/main" id="{874D4E3A-39AA-40C2-97A2-E4602C6C0A0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F028EFFF-63E3-44C1-BC50-62D689EBEA81}"/>
              </a:ext>
            </a:extLst>
          </p:cNvPr>
          <p:cNvPicPr>
            <a:picLocks noChangeAspect="1"/>
          </p:cNvPicPr>
          <p:nvPr/>
        </p:nvPicPr>
        <p:blipFill rotWithShape="1">
          <a:blip r:embed="rId2"/>
          <a:srcRect l="20833" t="20371" r="44167" b="57407"/>
          <a:stretch/>
        </p:blipFill>
        <p:spPr>
          <a:xfrm>
            <a:off x="762000" y="1600200"/>
            <a:ext cx="7315200" cy="2612571"/>
          </a:xfrm>
          <a:prstGeom prst="rect">
            <a:avLst/>
          </a:prstGeom>
        </p:spPr>
      </p:pic>
      <p:pic>
        <p:nvPicPr>
          <p:cNvPr id="10" name="Picture 9">
            <a:extLst>
              <a:ext uri="{FF2B5EF4-FFF2-40B4-BE49-F238E27FC236}">
                <a16:creationId xmlns:a16="http://schemas.microsoft.com/office/drawing/2014/main" id="{2DFF0B62-DD73-4907-8845-A26E42B54A26}"/>
              </a:ext>
            </a:extLst>
          </p:cNvPr>
          <p:cNvPicPr>
            <a:picLocks noChangeAspect="1"/>
          </p:cNvPicPr>
          <p:nvPr/>
        </p:nvPicPr>
        <p:blipFill rotWithShape="1">
          <a:blip r:embed="rId3"/>
          <a:srcRect l="20000" t="18889" r="45833" b="47037"/>
          <a:stretch/>
        </p:blipFill>
        <p:spPr>
          <a:xfrm>
            <a:off x="1828800" y="4123098"/>
            <a:ext cx="4572000" cy="2564780"/>
          </a:xfrm>
          <a:prstGeom prst="rect">
            <a:avLst/>
          </a:prstGeom>
        </p:spPr>
      </p:pic>
    </p:spTree>
    <p:extLst>
      <p:ext uri="{BB962C8B-B14F-4D97-AF65-F5344CB8AC3E}">
        <p14:creationId xmlns:p14="http://schemas.microsoft.com/office/powerpoint/2010/main" val="204987159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0B06AE-C8C2-4625-AA13-4396D1846551}"/>
              </a:ext>
            </a:extLst>
          </p:cNvPr>
          <p:cNvSpPr>
            <a:spLocks noGrp="1"/>
          </p:cNvSpPr>
          <p:nvPr>
            <p:ph sz="quarter" idx="12"/>
          </p:nvPr>
        </p:nvSpPr>
        <p:spPr/>
        <p:txBody>
          <a:bodyPr>
            <a:normAutofit/>
          </a:bodyPr>
          <a:lstStyle/>
          <a:p>
            <a:r>
              <a:rPr lang="en-US" dirty="0"/>
              <a:t>Let’s say you have the directory /EDITORS and you need to give members of the editors group read and write permission to its contents. To do that, the following command would be necessary:</a:t>
            </a:r>
          </a:p>
          <a:p>
            <a:r>
              <a:rPr lang="en-US" dirty="0" err="1"/>
              <a:t>sudo</a:t>
            </a:r>
            <a:r>
              <a:rPr lang="en-US" dirty="0"/>
              <a:t> </a:t>
            </a:r>
            <a:r>
              <a:rPr lang="en-US" dirty="0" err="1"/>
              <a:t>chown</a:t>
            </a:r>
            <a:r>
              <a:rPr lang="en-US" dirty="0"/>
              <a:t> -R :editors /EDITORS</a:t>
            </a:r>
          </a:p>
          <a:p>
            <a:r>
              <a:rPr lang="en-US" dirty="0" err="1"/>
              <a:t>sudo</a:t>
            </a:r>
            <a:r>
              <a:rPr lang="en-US" dirty="0"/>
              <a:t> </a:t>
            </a:r>
            <a:r>
              <a:rPr lang="en-US" dirty="0" err="1"/>
              <a:t>chmod</a:t>
            </a:r>
            <a:r>
              <a:rPr lang="en-US" dirty="0"/>
              <a:t> -R </a:t>
            </a:r>
            <a:r>
              <a:rPr lang="en-US" dirty="0" err="1"/>
              <a:t>g+w</a:t>
            </a:r>
            <a:r>
              <a:rPr lang="en-US" dirty="0"/>
              <a:t> /EDITORS</a:t>
            </a:r>
          </a:p>
          <a:p>
            <a:r>
              <a:rPr lang="en-US" dirty="0" err="1"/>
              <a:t>sudo</a:t>
            </a:r>
            <a:r>
              <a:rPr lang="en-US" dirty="0"/>
              <a:t> </a:t>
            </a:r>
            <a:r>
              <a:rPr lang="en-US" dirty="0" err="1"/>
              <a:t>chmod</a:t>
            </a:r>
            <a:r>
              <a:rPr lang="en-US" dirty="0"/>
              <a:t> -R o-x /EDITORS</a:t>
            </a:r>
            <a:endParaRPr lang="en-IN" dirty="0">
              <a:solidFill>
                <a:srgbClr val="FF0000"/>
              </a:solidFill>
            </a:endParaRPr>
          </a:p>
        </p:txBody>
      </p:sp>
      <p:sp>
        <p:nvSpPr>
          <p:cNvPr id="3" name="Title 2">
            <a:extLst>
              <a:ext uri="{FF2B5EF4-FFF2-40B4-BE49-F238E27FC236}">
                <a16:creationId xmlns:a16="http://schemas.microsoft.com/office/drawing/2014/main" id="{E95D08C6-B9EA-4061-8C70-0F7C098411CC}"/>
              </a:ext>
            </a:extLst>
          </p:cNvPr>
          <p:cNvSpPr>
            <a:spLocks noGrp="1"/>
          </p:cNvSpPr>
          <p:nvPr>
            <p:ph type="title"/>
          </p:nvPr>
        </p:nvSpPr>
        <p:spPr/>
        <p:txBody>
          <a:bodyPr/>
          <a:lstStyle/>
          <a:p>
            <a:r>
              <a:rPr lang="en-US" dirty="0"/>
              <a:t>Creating groups and adding users</a:t>
            </a:r>
            <a:endParaRPr lang="en-IN" dirty="0"/>
          </a:p>
        </p:txBody>
      </p:sp>
    </p:spTree>
    <p:extLst>
      <p:ext uri="{BB962C8B-B14F-4D97-AF65-F5344CB8AC3E}">
        <p14:creationId xmlns:p14="http://schemas.microsoft.com/office/powerpoint/2010/main" val="2715522421"/>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0B06AE-C8C2-4625-AA13-4396D1846551}"/>
              </a:ext>
            </a:extLst>
          </p:cNvPr>
          <p:cNvSpPr>
            <a:spLocks noGrp="1"/>
          </p:cNvSpPr>
          <p:nvPr>
            <p:ph sz="quarter" idx="12"/>
          </p:nvPr>
        </p:nvSpPr>
        <p:spPr/>
        <p:txBody>
          <a:bodyPr>
            <a:normAutofit/>
          </a:bodyPr>
          <a:lstStyle/>
          <a:p>
            <a:r>
              <a:rPr lang="en-US" dirty="0"/>
              <a:t>To delete a group named staff, enter:</a:t>
            </a:r>
          </a:p>
          <a:p>
            <a:r>
              <a:rPr lang="en-US" dirty="0" err="1"/>
              <a:t>sudo</a:t>
            </a:r>
            <a:r>
              <a:rPr lang="en-US" dirty="0"/>
              <a:t> </a:t>
            </a:r>
            <a:r>
              <a:rPr lang="en-US" dirty="0" err="1"/>
              <a:t>groupdel</a:t>
            </a:r>
            <a:r>
              <a:rPr lang="en-US" dirty="0"/>
              <a:t> staff</a:t>
            </a:r>
            <a:endParaRPr lang="en-IN" dirty="0">
              <a:solidFill>
                <a:srgbClr val="FF0000"/>
              </a:solidFill>
            </a:endParaRPr>
          </a:p>
        </p:txBody>
      </p:sp>
      <p:sp>
        <p:nvSpPr>
          <p:cNvPr id="3" name="Title 2">
            <a:extLst>
              <a:ext uri="{FF2B5EF4-FFF2-40B4-BE49-F238E27FC236}">
                <a16:creationId xmlns:a16="http://schemas.microsoft.com/office/drawing/2014/main" id="{E95D08C6-B9EA-4061-8C70-0F7C098411CC}"/>
              </a:ext>
            </a:extLst>
          </p:cNvPr>
          <p:cNvSpPr>
            <a:spLocks noGrp="1"/>
          </p:cNvSpPr>
          <p:nvPr>
            <p:ph type="title"/>
          </p:nvPr>
        </p:nvSpPr>
        <p:spPr/>
        <p:txBody>
          <a:bodyPr/>
          <a:lstStyle/>
          <a:p>
            <a:r>
              <a:rPr lang="en-US" dirty="0"/>
              <a:t>Creating groups and adding users</a:t>
            </a:r>
            <a:endParaRPr lang="en-IN" dirty="0"/>
          </a:p>
        </p:txBody>
      </p:sp>
    </p:spTree>
    <p:extLst>
      <p:ext uri="{BB962C8B-B14F-4D97-AF65-F5344CB8AC3E}">
        <p14:creationId xmlns:p14="http://schemas.microsoft.com/office/powerpoint/2010/main" val="40115602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1BF416-023E-402D-90DB-737024B932E4}"/>
              </a:ext>
            </a:extLst>
          </p:cNvPr>
          <p:cNvSpPr>
            <a:spLocks noGrp="1"/>
          </p:cNvSpPr>
          <p:nvPr>
            <p:ph sz="quarter" idx="12"/>
          </p:nvPr>
        </p:nvSpPr>
        <p:spPr/>
        <p:txBody>
          <a:bodyPr/>
          <a:lstStyle/>
          <a:p>
            <a:r>
              <a:rPr lang="en-IN" dirty="0"/>
              <a:t>Top – Linux Process Monitoring</a:t>
            </a:r>
          </a:p>
          <a:p>
            <a:r>
              <a:rPr lang="en-IN" dirty="0"/>
              <a:t>Glances</a:t>
            </a:r>
          </a:p>
          <a:p>
            <a:r>
              <a:rPr lang="en-IN" dirty="0"/>
              <a:t> </a:t>
            </a:r>
            <a:r>
              <a:rPr lang="en-IN" dirty="0" err="1"/>
              <a:t>VmStat</a:t>
            </a:r>
            <a:r>
              <a:rPr lang="en-IN" dirty="0"/>
              <a:t> – Virtual Memory Statistics</a:t>
            </a:r>
          </a:p>
          <a:p>
            <a:r>
              <a:rPr lang="en-IN" dirty="0" err="1"/>
              <a:t>Lsof</a:t>
            </a:r>
            <a:r>
              <a:rPr lang="en-IN" dirty="0"/>
              <a:t> – List Open Files</a:t>
            </a:r>
          </a:p>
          <a:p>
            <a:r>
              <a:rPr lang="en-IN" dirty="0" err="1"/>
              <a:t>Tcpdump</a:t>
            </a:r>
            <a:r>
              <a:rPr lang="en-IN" dirty="0"/>
              <a:t> – Network Packet Analyzer</a:t>
            </a:r>
          </a:p>
          <a:p>
            <a:r>
              <a:rPr lang="en-IN" dirty="0" err="1"/>
              <a:t>tcpdump</a:t>
            </a:r>
            <a:r>
              <a:rPr lang="en-IN" dirty="0"/>
              <a:t> –</a:t>
            </a:r>
            <a:r>
              <a:rPr lang="en-IN" dirty="0" err="1"/>
              <a:t>i</a:t>
            </a:r>
            <a:r>
              <a:rPr lang="en-IN" dirty="0"/>
              <a:t> -eth0</a:t>
            </a:r>
          </a:p>
          <a:p>
            <a:r>
              <a:rPr lang="en-IN" dirty="0"/>
              <a:t>netstat -a | more</a:t>
            </a:r>
          </a:p>
          <a:p>
            <a:r>
              <a:rPr lang="en-IN" dirty="0" err="1"/>
              <a:t>Htop</a:t>
            </a:r>
            <a:r>
              <a:rPr lang="en-IN" dirty="0"/>
              <a:t> – Linux Process Monitoring</a:t>
            </a:r>
          </a:p>
        </p:txBody>
      </p:sp>
      <p:sp>
        <p:nvSpPr>
          <p:cNvPr id="3" name="Title 2">
            <a:extLst>
              <a:ext uri="{FF2B5EF4-FFF2-40B4-BE49-F238E27FC236}">
                <a16:creationId xmlns:a16="http://schemas.microsoft.com/office/drawing/2014/main" id="{4296AD1F-7667-4F82-8734-36419CC59781}"/>
              </a:ext>
            </a:extLst>
          </p:cNvPr>
          <p:cNvSpPr>
            <a:spLocks noGrp="1"/>
          </p:cNvSpPr>
          <p:nvPr>
            <p:ph type="title"/>
          </p:nvPr>
        </p:nvSpPr>
        <p:spPr/>
        <p:txBody>
          <a:bodyPr/>
          <a:lstStyle/>
          <a:p>
            <a:r>
              <a:rPr lang="en-US" dirty="0"/>
              <a:t>Command Line Tools to Monitor Linux Performance</a:t>
            </a:r>
            <a:endParaRPr lang="en-IN" dirty="0"/>
          </a:p>
        </p:txBody>
      </p:sp>
    </p:spTree>
    <p:extLst>
      <p:ext uri="{BB962C8B-B14F-4D97-AF65-F5344CB8AC3E}">
        <p14:creationId xmlns:p14="http://schemas.microsoft.com/office/powerpoint/2010/main" val="235029040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1BF416-023E-402D-90DB-737024B932E4}"/>
              </a:ext>
            </a:extLst>
          </p:cNvPr>
          <p:cNvSpPr>
            <a:spLocks noGrp="1"/>
          </p:cNvSpPr>
          <p:nvPr>
            <p:ph sz="quarter" idx="12"/>
          </p:nvPr>
        </p:nvSpPr>
        <p:spPr/>
        <p:txBody>
          <a:bodyPr>
            <a:normAutofit fontScale="85000" lnSpcReduction="20000"/>
          </a:bodyPr>
          <a:lstStyle/>
          <a:p>
            <a:r>
              <a:rPr lang="da-DK" dirty="0"/>
              <a:t> iotop – Monitor Linux Disk I/O</a:t>
            </a:r>
          </a:p>
          <a:p>
            <a:r>
              <a:rPr lang="en-IN" dirty="0" err="1"/>
              <a:t>Iostat</a:t>
            </a:r>
            <a:r>
              <a:rPr lang="en-IN" dirty="0"/>
              <a:t> – </a:t>
            </a:r>
            <a:r>
              <a:rPr lang="en-IN" dirty="0" err="1"/>
              <a:t>Input/Output</a:t>
            </a:r>
            <a:r>
              <a:rPr lang="en-IN" dirty="0"/>
              <a:t> Statistics</a:t>
            </a:r>
          </a:p>
          <a:p>
            <a:pPr lvl="1"/>
            <a:r>
              <a:rPr lang="en-IN" dirty="0"/>
              <a:t>sudo apt install </a:t>
            </a:r>
            <a:r>
              <a:rPr lang="en-IN" dirty="0" err="1"/>
              <a:t>sysstat</a:t>
            </a:r>
            <a:endParaRPr lang="en-IN" dirty="0"/>
          </a:p>
          <a:p>
            <a:pPr lvl="1"/>
            <a:r>
              <a:rPr lang="en-IN" dirty="0" err="1"/>
              <a:t>iostat</a:t>
            </a:r>
            <a:endParaRPr lang="en-IN" dirty="0"/>
          </a:p>
          <a:p>
            <a:r>
              <a:rPr lang="en-US" dirty="0"/>
              <a:t> </a:t>
            </a:r>
            <a:r>
              <a:rPr lang="en-US" dirty="0" err="1"/>
              <a:t>iptraf</a:t>
            </a:r>
            <a:r>
              <a:rPr lang="en-US" dirty="0"/>
              <a:t>– Real Time IP LAN Monitoring</a:t>
            </a:r>
          </a:p>
          <a:p>
            <a:pPr lvl="1"/>
            <a:r>
              <a:rPr lang="en-US" dirty="0" err="1"/>
              <a:t>sudo</a:t>
            </a:r>
            <a:r>
              <a:rPr lang="en-US" dirty="0"/>
              <a:t> apt install </a:t>
            </a:r>
            <a:r>
              <a:rPr lang="en-US" dirty="0" err="1"/>
              <a:t>iptraf</a:t>
            </a:r>
            <a:endParaRPr lang="en-US" dirty="0"/>
          </a:p>
          <a:p>
            <a:pPr lvl="1"/>
            <a:r>
              <a:rPr lang="en-US" dirty="0" err="1"/>
              <a:t>Iptraf</a:t>
            </a:r>
            <a:r>
              <a:rPr lang="en-US" dirty="0"/>
              <a:t>-ng</a:t>
            </a:r>
          </a:p>
          <a:p>
            <a:r>
              <a:rPr lang="en-US" dirty="0"/>
              <a:t> </a:t>
            </a:r>
            <a:r>
              <a:rPr lang="en-US" dirty="0" err="1"/>
              <a:t>Psacct</a:t>
            </a:r>
            <a:r>
              <a:rPr lang="en-US" dirty="0"/>
              <a:t> or Acct – Monitor User Activity</a:t>
            </a:r>
          </a:p>
          <a:p>
            <a:r>
              <a:rPr lang="en-US" dirty="0"/>
              <a:t> </a:t>
            </a:r>
            <a:r>
              <a:rPr lang="en-US" dirty="0" err="1"/>
              <a:t>Monit</a:t>
            </a:r>
            <a:r>
              <a:rPr lang="en-US" dirty="0"/>
              <a:t> – Linux Process and Services Monitoring</a:t>
            </a:r>
          </a:p>
          <a:p>
            <a:r>
              <a:rPr lang="en-US" dirty="0" err="1"/>
              <a:t>NetHogs</a:t>
            </a:r>
            <a:r>
              <a:rPr lang="en-US" dirty="0"/>
              <a:t> – Monitor Per Process Network Bandwidth</a:t>
            </a:r>
          </a:p>
          <a:p>
            <a:r>
              <a:rPr lang="en-IN" dirty="0" err="1"/>
              <a:t>iftop</a:t>
            </a:r>
            <a:r>
              <a:rPr lang="en-IN" dirty="0"/>
              <a:t> – Network Bandwidth Monitoring</a:t>
            </a:r>
          </a:p>
          <a:p>
            <a:r>
              <a:rPr lang="en-US" dirty="0"/>
              <a:t> </a:t>
            </a:r>
            <a:r>
              <a:rPr lang="en-US" dirty="0" err="1"/>
              <a:t>Monitorix</a:t>
            </a:r>
            <a:r>
              <a:rPr lang="en-US" dirty="0"/>
              <a:t> – System and Network Monitoring</a:t>
            </a:r>
            <a:endParaRPr lang="en-IN" dirty="0"/>
          </a:p>
        </p:txBody>
      </p:sp>
      <p:sp>
        <p:nvSpPr>
          <p:cNvPr id="3" name="Title 2">
            <a:extLst>
              <a:ext uri="{FF2B5EF4-FFF2-40B4-BE49-F238E27FC236}">
                <a16:creationId xmlns:a16="http://schemas.microsoft.com/office/drawing/2014/main" id="{4296AD1F-7667-4F82-8734-36419CC59781}"/>
              </a:ext>
            </a:extLst>
          </p:cNvPr>
          <p:cNvSpPr>
            <a:spLocks noGrp="1"/>
          </p:cNvSpPr>
          <p:nvPr>
            <p:ph type="title"/>
          </p:nvPr>
        </p:nvSpPr>
        <p:spPr/>
        <p:txBody>
          <a:bodyPr/>
          <a:lstStyle/>
          <a:p>
            <a:r>
              <a:rPr lang="en-US" dirty="0"/>
              <a:t>Command Line Tools to Monitor Linux Performance</a:t>
            </a:r>
            <a:endParaRPr lang="en-IN" dirty="0"/>
          </a:p>
        </p:txBody>
      </p:sp>
    </p:spTree>
    <p:extLst>
      <p:ext uri="{BB962C8B-B14F-4D97-AF65-F5344CB8AC3E}">
        <p14:creationId xmlns:p14="http://schemas.microsoft.com/office/powerpoint/2010/main" val="326690395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1BF416-023E-402D-90DB-737024B932E4}"/>
              </a:ext>
            </a:extLst>
          </p:cNvPr>
          <p:cNvSpPr>
            <a:spLocks noGrp="1"/>
          </p:cNvSpPr>
          <p:nvPr>
            <p:ph sz="quarter" idx="12"/>
          </p:nvPr>
        </p:nvSpPr>
        <p:spPr/>
        <p:txBody>
          <a:bodyPr/>
          <a:lstStyle/>
          <a:p>
            <a:r>
              <a:rPr lang="da-DK" dirty="0"/>
              <a:t> Arpwatch – Ethernet Activity Monitor</a:t>
            </a:r>
          </a:p>
          <a:p>
            <a:r>
              <a:rPr lang="en-IN" dirty="0"/>
              <a:t>. Suricata – Network Security Monitoring</a:t>
            </a:r>
          </a:p>
          <a:p>
            <a:r>
              <a:rPr lang="en-IN" dirty="0" err="1"/>
              <a:t>VnStat</a:t>
            </a:r>
            <a:r>
              <a:rPr lang="en-IN" dirty="0"/>
              <a:t> PHP – Monitoring Network Bandwidth</a:t>
            </a:r>
          </a:p>
          <a:p>
            <a:r>
              <a:rPr lang="en-IN" dirty="0"/>
              <a:t> Nagios – Network/Server Monitoring</a:t>
            </a:r>
          </a:p>
          <a:p>
            <a:r>
              <a:rPr lang="en-IN" dirty="0"/>
              <a:t> </a:t>
            </a:r>
            <a:r>
              <a:rPr lang="en-IN" dirty="0" err="1"/>
              <a:t>Nmon</a:t>
            </a:r>
            <a:r>
              <a:rPr lang="en-IN" dirty="0"/>
              <a:t>: Monitor Linux Performance</a:t>
            </a:r>
          </a:p>
          <a:p>
            <a:r>
              <a:rPr lang="en-US" dirty="0" err="1"/>
              <a:t>Collectl</a:t>
            </a:r>
            <a:r>
              <a:rPr lang="en-US" dirty="0"/>
              <a:t>: All-in-One Performance Monitoring Tool</a:t>
            </a:r>
          </a:p>
          <a:p>
            <a:endParaRPr lang="en-IN" dirty="0"/>
          </a:p>
        </p:txBody>
      </p:sp>
      <p:sp>
        <p:nvSpPr>
          <p:cNvPr id="3" name="Title 2">
            <a:extLst>
              <a:ext uri="{FF2B5EF4-FFF2-40B4-BE49-F238E27FC236}">
                <a16:creationId xmlns:a16="http://schemas.microsoft.com/office/drawing/2014/main" id="{4296AD1F-7667-4F82-8734-36419CC59781}"/>
              </a:ext>
            </a:extLst>
          </p:cNvPr>
          <p:cNvSpPr>
            <a:spLocks noGrp="1"/>
          </p:cNvSpPr>
          <p:nvPr>
            <p:ph type="title"/>
          </p:nvPr>
        </p:nvSpPr>
        <p:spPr/>
        <p:txBody>
          <a:bodyPr/>
          <a:lstStyle/>
          <a:p>
            <a:r>
              <a:rPr lang="en-US" dirty="0"/>
              <a:t>Command Line Tools to Monitor Linux Performance</a:t>
            </a:r>
            <a:endParaRPr lang="en-IN" dirty="0"/>
          </a:p>
        </p:txBody>
      </p:sp>
    </p:spTree>
    <p:extLst>
      <p:ext uri="{BB962C8B-B14F-4D97-AF65-F5344CB8AC3E}">
        <p14:creationId xmlns:p14="http://schemas.microsoft.com/office/powerpoint/2010/main" val="112274666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C7B63-200D-4C8F-87EC-F04B2E98C047}"/>
              </a:ext>
            </a:extLst>
          </p:cNvPr>
          <p:cNvSpPr>
            <a:spLocks noGrp="1"/>
          </p:cNvSpPr>
          <p:nvPr>
            <p:ph sz="quarter" idx="12"/>
          </p:nvPr>
        </p:nvSpPr>
        <p:spPr/>
        <p:txBody>
          <a:bodyPr/>
          <a:lstStyle/>
          <a:p>
            <a:r>
              <a:rPr lang="en-US" dirty="0"/>
              <a:t>Linux logs provide a timeline of events for the Linux operating system, applications, and system, and are a valuable troubleshooting tool when you encounter issues. </a:t>
            </a:r>
          </a:p>
          <a:p>
            <a:r>
              <a:rPr lang="en-US" dirty="0"/>
              <a:t>Essentially, analyzing log files is the first thing an administrator needs to do when an issue is discovered.</a:t>
            </a:r>
            <a:endParaRPr lang="en-IN" dirty="0"/>
          </a:p>
        </p:txBody>
      </p:sp>
      <p:sp>
        <p:nvSpPr>
          <p:cNvPr id="3" name="Title 2">
            <a:extLst>
              <a:ext uri="{FF2B5EF4-FFF2-40B4-BE49-F238E27FC236}">
                <a16:creationId xmlns:a16="http://schemas.microsoft.com/office/drawing/2014/main" id="{53A60295-9E9A-436B-8E7A-3D7617458032}"/>
              </a:ext>
            </a:extLst>
          </p:cNvPr>
          <p:cNvSpPr>
            <a:spLocks noGrp="1"/>
          </p:cNvSpPr>
          <p:nvPr>
            <p:ph type="title"/>
          </p:nvPr>
        </p:nvSpPr>
        <p:spPr/>
        <p:txBody>
          <a:bodyPr/>
          <a:lstStyle/>
          <a:p>
            <a:r>
              <a:rPr lang="en-IN" dirty="0"/>
              <a:t>Linux Logs</a:t>
            </a:r>
          </a:p>
        </p:txBody>
      </p:sp>
    </p:spTree>
    <p:extLst>
      <p:ext uri="{BB962C8B-B14F-4D97-AF65-F5344CB8AC3E}">
        <p14:creationId xmlns:p14="http://schemas.microsoft.com/office/powerpoint/2010/main" val="3005922881"/>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C7B63-200D-4C8F-87EC-F04B2E98C047}"/>
              </a:ext>
            </a:extLst>
          </p:cNvPr>
          <p:cNvSpPr>
            <a:spLocks noGrp="1"/>
          </p:cNvSpPr>
          <p:nvPr>
            <p:ph sz="quarter" idx="12"/>
          </p:nvPr>
        </p:nvSpPr>
        <p:spPr/>
        <p:txBody>
          <a:bodyPr/>
          <a:lstStyle/>
          <a:p>
            <a:r>
              <a:rPr lang="en-US" dirty="0"/>
              <a:t>For desktop app-specific issues, log files are written to different locations. </a:t>
            </a:r>
          </a:p>
          <a:p>
            <a:r>
              <a:rPr lang="en-US" dirty="0"/>
              <a:t>For example, Chrome writes crash reports to ‘~/.chrome/Crash Reports’). </a:t>
            </a:r>
          </a:p>
          <a:p>
            <a:r>
              <a:rPr lang="en-US" dirty="0"/>
              <a:t>Where a desktop application writes logs depends on the developer, and if the app allows for custom log configuration.</a:t>
            </a:r>
            <a:endParaRPr lang="en-IN" dirty="0"/>
          </a:p>
        </p:txBody>
      </p:sp>
      <p:sp>
        <p:nvSpPr>
          <p:cNvPr id="3" name="Title 2">
            <a:extLst>
              <a:ext uri="{FF2B5EF4-FFF2-40B4-BE49-F238E27FC236}">
                <a16:creationId xmlns:a16="http://schemas.microsoft.com/office/drawing/2014/main" id="{53A60295-9E9A-436B-8E7A-3D7617458032}"/>
              </a:ext>
            </a:extLst>
          </p:cNvPr>
          <p:cNvSpPr>
            <a:spLocks noGrp="1"/>
          </p:cNvSpPr>
          <p:nvPr>
            <p:ph type="title"/>
          </p:nvPr>
        </p:nvSpPr>
        <p:spPr/>
        <p:txBody>
          <a:bodyPr/>
          <a:lstStyle/>
          <a:p>
            <a:r>
              <a:rPr lang="en-IN" dirty="0"/>
              <a:t>Linux Logs</a:t>
            </a:r>
          </a:p>
        </p:txBody>
      </p:sp>
    </p:spTree>
    <p:extLst>
      <p:ext uri="{BB962C8B-B14F-4D97-AF65-F5344CB8AC3E}">
        <p14:creationId xmlns:p14="http://schemas.microsoft.com/office/powerpoint/2010/main" val="81553225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C7B63-200D-4C8F-87EC-F04B2E98C047}"/>
              </a:ext>
            </a:extLst>
          </p:cNvPr>
          <p:cNvSpPr>
            <a:spLocks noGrp="1"/>
          </p:cNvSpPr>
          <p:nvPr>
            <p:ph sz="quarter" idx="12"/>
          </p:nvPr>
        </p:nvSpPr>
        <p:spPr/>
        <p:txBody>
          <a:bodyPr/>
          <a:lstStyle/>
          <a:p>
            <a:r>
              <a:rPr lang="en-US" dirty="0"/>
              <a:t>Files are stored in plain-text and can be found in the /var/log directory and subdirectory. </a:t>
            </a:r>
          </a:p>
          <a:p>
            <a:r>
              <a:rPr lang="en-US" dirty="0"/>
              <a:t>There are Linux logs for everything: system, kernel, package managers, boot processes, </a:t>
            </a:r>
            <a:r>
              <a:rPr lang="en-US" dirty="0" err="1"/>
              <a:t>Xorg</a:t>
            </a:r>
            <a:r>
              <a:rPr lang="en-US" dirty="0"/>
              <a:t>, Apache, MySQL. </a:t>
            </a:r>
            <a:endParaRPr lang="en-IN" dirty="0"/>
          </a:p>
        </p:txBody>
      </p:sp>
      <p:sp>
        <p:nvSpPr>
          <p:cNvPr id="3" name="Title 2">
            <a:extLst>
              <a:ext uri="{FF2B5EF4-FFF2-40B4-BE49-F238E27FC236}">
                <a16:creationId xmlns:a16="http://schemas.microsoft.com/office/drawing/2014/main" id="{53A60295-9E9A-436B-8E7A-3D7617458032}"/>
              </a:ext>
            </a:extLst>
          </p:cNvPr>
          <p:cNvSpPr>
            <a:spLocks noGrp="1"/>
          </p:cNvSpPr>
          <p:nvPr>
            <p:ph type="title"/>
          </p:nvPr>
        </p:nvSpPr>
        <p:spPr/>
        <p:txBody>
          <a:bodyPr/>
          <a:lstStyle/>
          <a:p>
            <a:r>
              <a:rPr lang="en-IN" dirty="0"/>
              <a:t>Linux Logs</a:t>
            </a:r>
          </a:p>
        </p:txBody>
      </p:sp>
    </p:spTree>
    <p:extLst>
      <p:ext uri="{BB962C8B-B14F-4D97-AF65-F5344CB8AC3E}">
        <p14:creationId xmlns:p14="http://schemas.microsoft.com/office/powerpoint/2010/main" val="379266490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245DE-E674-4574-A4CE-82BA1B6EA56F}"/>
              </a:ext>
            </a:extLst>
          </p:cNvPr>
          <p:cNvSpPr>
            <a:spLocks noGrp="1"/>
          </p:cNvSpPr>
          <p:nvPr>
            <p:ph sz="quarter" idx="12"/>
          </p:nvPr>
        </p:nvSpPr>
        <p:spPr/>
        <p:txBody>
          <a:bodyPr/>
          <a:lstStyle/>
          <a:p>
            <a:r>
              <a:rPr lang="en-US" dirty="0"/>
              <a:t>Linux logs can be viewed with the command cd/var/log, then by typing the command ls to see the logs stored under this directory. </a:t>
            </a:r>
          </a:p>
          <a:p>
            <a:r>
              <a:rPr lang="en-US" dirty="0"/>
              <a:t>One of the most important logs to view is the syslog, which logs everything but auth-related messages.</a:t>
            </a:r>
          </a:p>
          <a:p>
            <a:r>
              <a:rPr lang="en-US" dirty="0"/>
              <a:t>Issue the command var/log/syslog to view everything under the syslog, but zooming in on a specific issue will take a while, since this file tends to be long. </a:t>
            </a:r>
          </a:p>
          <a:p>
            <a:r>
              <a:rPr lang="en-US" dirty="0"/>
              <a:t>You can use </a:t>
            </a:r>
            <a:r>
              <a:rPr lang="en-US" dirty="0" err="1"/>
              <a:t>Shift+G</a:t>
            </a:r>
            <a:r>
              <a:rPr lang="en-US" dirty="0"/>
              <a:t> to get to the end of the file, denoted by “END.”</a:t>
            </a:r>
            <a:endParaRPr lang="en-IN" dirty="0"/>
          </a:p>
        </p:txBody>
      </p:sp>
      <p:sp>
        <p:nvSpPr>
          <p:cNvPr id="3" name="Title 2">
            <a:extLst>
              <a:ext uri="{FF2B5EF4-FFF2-40B4-BE49-F238E27FC236}">
                <a16:creationId xmlns:a16="http://schemas.microsoft.com/office/drawing/2014/main" id="{A7FBDE66-A31C-4DFA-9963-DF20A8CA29EF}"/>
              </a:ext>
            </a:extLst>
          </p:cNvPr>
          <p:cNvSpPr>
            <a:spLocks noGrp="1"/>
          </p:cNvSpPr>
          <p:nvPr>
            <p:ph type="title"/>
          </p:nvPr>
        </p:nvSpPr>
        <p:spPr/>
        <p:txBody>
          <a:bodyPr/>
          <a:lstStyle/>
          <a:p>
            <a:r>
              <a:rPr lang="en-US" dirty="0"/>
              <a:t>How to View Linux Logs</a:t>
            </a:r>
            <a:endParaRPr lang="en-IN" dirty="0"/>
          </a:p>
        </p:txBody>
      </p:sp>
    </p:spTree>
    <p:extLst>
      <p:ext uri="{BB962C8B-B14F-4D97-AF65-F5344CB8AC3E}">
        <p14:creationId xmlns:p14="http://schemas.microsoft.com/office/powerpoint/2010/main" val="65553739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245DE-E674-4574-A4CE-82BA1B6EA56F}"/>
              </a:ext>
            </a:extLst>
          </p:cNvPr>
          <p:cNvSpPr>
            <a:spLocks noGrp="1"/>
          </p:cNvSpPr>
          <p:nvPr>
            <p:ph sz="quarter" idx="12"/>
          </p:nvPr>
        </p:nvSpPr>
        <p:spPr/>
        <p:txBody>
          <a:bodyPr/>
          <a:lstStyle/>
          <a:p>
            <a:r>
              <a:rPr lang="en-US" dirty="0"/>
              <a:t>You can also view logs via </a:t>
            </a:r>
            <a:r>
              <a:rPr lang="en-US" dirty="0" err="1"/>
              <a:t>dmesg</a:t>
            </a:r>
            <a:r>
              <a:rPr lang="en-US" dirty="0"/>
              <a:t>, which prints the kernel ring buffer. </a:t>
            </a:r>
          </a:p>
          <a:p>
            <a:r>
              <a:rPr lang="en-US" dirty="0"/>
              <a:t>It prints everything and sends you to the end of the file. </a:t>
            </a:r>
          </a:p>
          <a:p>
            <a:r>
              <a:rPr lang="en-US" dirty="0"/>
              <a:t>From there, you can use the command </a:t>
            </a:r>
            <a:r>
              <a:rPr lang="en-US" dirty="0" err="1"/>
              <a:t>dmesg</a:t>
            </a:r>
            <a:r>
              <a:rPr lang="en-US" dirty="0"/>
              <a:t> | less to scroll through the output. </a:t>
            </a:r>
          </a:p>
          <a:p>
            <a:r>
              <a:rPr lang="en-US" dirty="0"/>
              <a:t>If you want to view log entries for the user facility, you need to issue the command </a:t>
            </a:r>
            <a:r>
              <a:rPr lang="en-US" dirty="0" err="1"/>
              <a:t>dmesg</a:t>
            </a:r>
            <a:r>
              <a:rPr lang="en-US" dirty="0"/>
              <a:t> –facility=user.</a:t>
            </a:r>
            <a:endParaRPr lang="en-IN" dirty="0"/>
          </a:p>
        </p:txBody>
      </p:sp>
      <p:sp>
        <p:nvSpPr>
          <p:cNvPr id="3" name="Title 2">
            <a:extLst>
              <a:ext uri="{FF2B5EF4-FFF2-40B4-BE49-F238E27FC236}">
                <a16:creationId xmlns:a16="http://schemas.microsoft.com/office/drawing/2014/main" id="{A7FBDE66-A31C-4DFA-9963-DF20A8CA29EF}"/>
              </a:ext>
            </a:extLst>
          </p:cNvPr>
          <p:cNvSpPr>
            <a:spLocks noGrp="1"/>
          </p:cNvSpPr>
          <p:nvPr>
            <p:ph type="title"/>
          </p:nvPr>
        </p:nvSpPr>
        <p:spPr/>
        <p:txBody>
          <a:bodyPr/>
          <a:lstStyle/>
          <a:p>
            <a:r>
              <a:rPr lang="en-US" dirty="0"/>
              <a:t>How to View Linux Logs</a:t>
            </a:r>
            <a:endParaRPr lang="en-IN" dirty="0"/>
          </a:p>
        </p:txBody>
      </p:sp>
    </p:spTree>
    <p:extLst>
      <p:ext uri="{BB962C8B-B14F-4D97-AF65-F5344CB8AC3E}">
        <p14:creationId xmlns:p14="http://schemas.microsoft.com/office/powerpoint/2010/main" val="2486258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6DF40-2231-43D4-B584-E2402E9AD163}"/>
              </a:ext>
            </a:extLst>
          </p:cNvPr>
          <p:cNvSpPr>
            <a:spLocks noGrp="1"/>
          </p:cNvSpPr>
          <p:nvPr>
            <p:ph sz="quarter" idx="12"/>
          </p:nvPr>
        </p:nvSpPr>
        <p:spPr/>
        <p:txBody>
          <a:bodyPr>
            <a:normAutofit lnSpcReduction="10000"/>
          </a:bodyPr>
          <a:lstStyle/>
          <a:p>
            <a:r>
              <a:rPr lang="en-US" dirty="0"/>
              <a:t>GRUB stands for Grand Unified Bootloader.</a:t>
            </a:r>
          </a:p>
          <a:p>
            <a:r>
              <a:rPr lang="en-US" dirty="0"/>
              <a:t>If you have multiple kernel images installed on your system, you can choose which one to be executed.</a:t>
            </a:r>
          </a:p>
          <a:p>
            <a:r>
              <a:rPr lang="en-US" dirty="0"/>
              <a:t>GRUB displays a splash screen, waits for few seconds, if you don’t enter anything, it loads the default kernel image as specified in the grub configuration file.</a:t>
            </a:r>
          </a:p>
          <a:p>
            <a:r>
              <a:rPr lang="en-US" dirty="0"/>
              <a:t>GRUB has the knowledge of the filesystem (the older Linux loader LILO didn’t understand filesystem).</a:t>
            </a:r>
          </a:p>
          <a:p>
            <a:r>
              <a:rPr lang="en-US" dirty="0"/>
              <a:t>Grub configuration file is /boot/grub/</a:t>
            </a:r>
            <a:r>
              <a:rPr lang="en-US" dirty="0" err="1"/>
              <a:t>grub.conf</a:t>
            </a:r>
            <a:r>
              <a:rPr lang="en-US" dirty="0"/>
              <a:t> (/</a:t>
            </a:r>
            <a:r>
              <a:rPr lang="en-US" dirty="0" err="1"/>
              <a:t>etc</a:t>
            </a:r>
            <a:r>
              <a:rPr lang="en-US" dirty="0"/>
              <a:t>/default/</a:t>
            </a:r>
            <a:r>
              <a:rPr lang="en-US" dirty="0" err="1"/>
              <a:t>grub.d</a:t>
            </a:r>
            <a:r>
              <a:rPr lang="en-US" dirty="0"/>
              <a:t> is a link to this).</a:t>
            </a:r>
            <a:endParaRPr lang="en-IN" dirty="0"/>
          </a:p>
        </p:txBody>
      </p:sp>
      <p:sp>
        <p:nvSpPr>
          <p:cNvPr id="3" name="Title 2">
            <a:extLst>
              <a:ext uri="{FF2B5EF4-FFF2-40B4-BE49-F238E27FC236}">
                <a16:creationId xmlns:a16="http://schemas.microsoft.com/office/drawing/2014/main" id="{B7B7159C-32DA-402E-81AB-39CC0C386583}"/>
              </a:ext>
            </a:extLst>
          </p:cNvPr>
          <p:cNvSpPr>
            <a:spLocks noGrp="1"/>
          </p:cNvSpPr>
          <p:nvPr>
            <p:ph type="title"/>
          </p:nvPr>
        </p:nvSpPr>
        <p:spPr/>
        <p:txBody>
          <a:bodyPr vert="horz" lIns="0" tIns="0" rIns="0" bIns="0" rtlCol="0" anchor="b" anchorCtr="0">
            <a:normAutofit/>
          </a:bodyPr>
          <a:lstStyle/>
          <a:p>
            <a:r>
              <a:rPr lang="en-IN" dirty="0"/>
              <a:t>GRUB</a:t>
            </a:r>
          </a:p>
        </p:txBody>
      </p:sp>
    </p:spTree>
    <p:extLst>
      <p:ext uri="{BB962C8B-B14F-4D97-AF65-F5344CB8AC3E}">
        <p14:creationId xmlns:p14="http://schemas.microsoft.com/office/powerpoint/2010/main" val="251651402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245DE-E674-4574-A4CE-82BA1B6EA56F}"/>
              </a:ext>
            </a:extLst>
          </p:cNvPr>
          <p:cNvSpPr>
            <a:spLocks noGrp="1"/>
          </p:cNvSpPr>
          <p:nvPr>
            <p:ph sz="quarter" idx="12"/>
          </p:nvPr>
        </p:nvSpPr>
        <p:spPr/>
        <p:txBody>
          <a:bodyPr/>
          <a:lstStyle/>
          <a:p>
            <a:r>
              <a:rPr lang="en-US" dirty="0"/>
              <a:t>Lastly, you can use the tail command to view log files.</a:t>
            </a:r>
          </a:p>
          <a:p>
            <a:r>
              <a:rPr lang="en-US" dirty="0"/>
              <a:t>It is one of the handiest tools you can use, since it only shows the last part of the logs, where the problem usually lies. </a:t>
            </a:r>
          </a:p>
          <a:p>
            <a:r>
              <a:rPr lang="en-US" dirty="0"/>
              <a:t>For this, use the command tail /var/log/syslog or tail -f /var/log/syslog. </a:t>
            </a:r>
          </a:p>
          <a:p>
            <a:r>
              <a:rPr lang="en-US" dirty="0"/>
              <a:t>tail will continue watching the log file, and print out the next line written to the file, allowing you to follow what is written to syslog as it happens</a:t>
            </a:r>
            <a:endParaRPr lang="en-IN" dirty="0"/>
          </a:p>
        </p:txBody>
      </p:sp>
      <p:sp>
        <p:nvSpPr>
          <p:cNvPr id="3" name="Title 2">
            <a:extLst>
              <a:ext uri="{FF2B5EF4-FFF2-40B4-BE49-F238E27FC236}">
                <a16:creationId xmlns:a16="http://schemas.microsoft.com/office/drawing/2014/main" id="{A7FBDE66-A31C-4DFA-9963-DF20A8CA29EF}"/>
              </a:ext>
            </a:extLst>
          </p:cNvPr>
          <p:cNvSpPr>
            <a:spLocks noGrp="1"/>
          </p:cNvSpPr>
          <p:nvPr>
            <p:ph type="title"/>
          </p:nvPr>
        </p:nvSpPr>
        <p:spPr/>
        <p:txBody>
          <a:bodyPr/>
          <a:lstStyle/>
          <a:p>
            <a:r>
              <a:rPr lang="en-US" dirty="0"/>
              <a:t>How to View Linux Logs</a:t>
            </a:r>
            <a:endParaRPr lang="en-IN" dirty="0"/>
          </a:p>
        </p:txBody>
      </p:sp>
    </p:spTree>
    <p:extLst>
      <p:ext uri="{BB962C8B-B14F-4D97-AF65-F5344CB8AC3E}">
        <p14:creationId xmlns:p14="http://schemas.microsoft.com/office/powerpoint/2010/main" val="77034270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245DE-E674-4574-A4CE-82BA1B6EA56F}"/>
              </a:ext>
            </a:extLst>
          </p:cNvPr>
          <p:cNvSpPr>
            <a:spLocks noGrp="1"/>
          </p:cNvSpPr>
          <p:nvPr>
            <p:ph sz="quarter" idx="12"/>
          </p:nvPr>
        </p:nvSpPr>
        <p:spPr/>
        <p:txBody>
          <a:bodyPr/>
          <a:lstStyle/>
          <a:p>
            <a:r>
              <a:rPr lang="en-US" dirty="0"/>
              <a:t>Most Important Linux Logs</a:t>
            </a:r>
          </a:p>
          <a:p>
            <a:r>
              <a:rPr lang="en-US" dirty="0"/>
              <a:t>Most directories can be grouped into one of four categories:</a:t>
            </a:r>
          </a:p>
          <a:p>
            <a:r>
              <a:rPr lang="en-US" dirty="0"/>
              <a:t>Application Logs</a:t>
            </a:r>
          </a:p>
          <a:p>
            <a:r>
              <a:rPr lang="en-US" dirty="0"/>
              <a:t>Event Logs</a:t>
            </a:r>
          </a:p>
          <a:p>
            <a:r>
              <a:rPr lang="en-US" dirty="0"/>
              <a:t>Service Logs</a:t>
            </a:r>
          </a:p>
          <a:p>
            <a:r>
              <a:rPr lang="en-US" dirty="0"/>
              <a:t>System Logs</a:t>
            </a:r>
            <a:endParaRPr lang="en-IN" dirty="0"/>
          </a:p>
        </p:txBody>
      </p:sp>
      <p:sp>
        <p:nvSpPr>
          <p:cNvPr id="3" name="Title 2">
            <a:extLst>
              <a:ext uri="{FF2B5EF4-FFF2-40B4-BE49-F238E27FC236}">
                <a16:creationId xmlns:a16="http://schemas.microsoft.com/office/drawing/2014/main" id="{A7FBDE66-A31C-4DFA-9963-DF20A8CA29EF}"/>
              </a:ext>
            </a:extLst>
          </p:cNvPr>
          <p:cNvSpPr>
            <a:spLocks noGrp="1"/>
          </p:cNvSpPr>
          <p:nvPr>
            <p:ph type="title"/>
          </p:nvPr>
        </p:nvSpPr>
        <p:spPr/>
        <p:txBody>
          <a:bodyPr/>
          <a:lstStyle/>
          <a:p>
            <a:r>
              <a:rPr lang="en-US" dirty="0"/>
              <a:t>How to View Linux Logs</a:t>
            </a:r>
            <a:endParaRPr lang="en-IN" dirty="0"/>
          </a:p>
        </p:txBody>
      </p:sp>
    </p:spTree>
    <p:extLst>
      <p:ext uri="{BB962C8B-B14F-4D97-AF65-F5344CB8AC3E}">
        <p14:creationId xmlns:p14="http://schemas.microsoft.com/office/powerpoint/2010/main" val="201453759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245DE-E674-4574-A4CE-82BA1B6EA56F}"/>
              </a:ext>
            </a:extLst>
          </p:cNvPr>
          <p:cNvSpPr>
            <a:spLocks noGrp="1"/>
          </p:cNvSpPr>
          <p:nvPr>
            <p:ph sz="quarter" idx="12"/>
          </p:nvPr>
        </p:nvSpPr>
        <p:spPr/>
        <p:txBody>
          <a:bodyPr/>
          <a:lstStyle/>
          <a:p>
            <a:r>
              <a:rPr lang="en-US" dirty="0"/>
              <a:t>/var/log/syslog or /var/log/messages: general messages, as well as system-related information.</a:t>
            </a:r>
          </a:p>
          <a:p>
            <a:r>
              <a:rPr lang="en-US" dirty="0"/>
              <a:t>Essentially, this log stores all activity data across the global system. </a:t>
            </a:r>
          </a:p>
          <a:p>
            <a:r>
              <a:rPr lang="en-US" dirty="0"/>
              <a:t>Note that activity for </a:t>
            </a:r>
            <a:r>
              <a:rPr lang="en-US" dirty="0" err="1"/>
              <a:t>Redhat</a:t>
            </a:r>
            <a:r>
              <a:rPr lang="en-US" dirty="0"/>
              <a:t>-based systems, such as CentOS or </a:t>
            </a:r>
            <a:r>
              <a:rPr lang="en-US" dirty="0" err="1"/>
              <a:t>Rhel</a:t>
            </a:r>
            <a:r>
              <a:rPr lang="en-US" dirty="0"/>
              <a:t>, are stored in messages, while Ubuntu and other Debian-based systems are stored in Syslog.</a:t>
            </a:r>
            <a:endParaRPr lang="en-IN" dirty="0"/>
          </a:p>
        </p:txBody>
      </p:sp>
      <p:sp>
        <p:nvSpPr>
          <p:cNvPr id="3" name="Title 2">
            <a:extLst>
              <a:ext uri="{FF2B5EF4-FFF2-40B4-BE49-F238E27FC236}">
                <a16:creationId xmlns:a16="http://schemas.microsoft.com/office/drawing/2014/main" id="{A7FBDE66-A31C-4DFA-9963-DF20A8CA29EF}"/>
              </a:ext>
            </a:extLst>
          </p:cNvPr>
          <p:cNvSpPr>
            <a:spLocks noGrp="1"/>
          </p:cNvSpPr>
          <p:nvPr>
            <p:ph type="title"/>
          </p:nvPr>
        </p:nvSpPr>
        <p:spPr/>
        <p:txBody>
          <a:bodyPr/>
          <a:lstStyle/>
          <a:p>
            <a:r>
              <a:rPr lang="en-US" dirty="0"/>
              <a:t>How to View Linux Logs</a:t>
            </a:r>
            <a:endParaRPr lang="en-IN" dirty="0"/>
          </a:p>
        </p:txBody>
      </p:sp>
    </p:spTree>
    <p:extLst>
      <p:ext uri="{BB962C8B-B14F-4D97-AF65-F5344CB8AC3E}">
        <p14:creationId xmlns:p14="http://schemas.microsoft.com/office/powerpoint/2010/main" val="36326385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245DE-E674-4574-A4CE-82BA1B6EA56F}"/>
              </a:ext>
            </a:extLst>
          </p:cNvPr>
          <p:cNvSpPr>
            <a:spLocks noGrp="1"/>
          </p:cNvSpPr>
          <p:nvPr>
            <p:ph sz="quarter" idx="12"/>
          </p:nvPr>
        </p:nvSpPr>
        <p:spPr/>
        <p:txBody>
          <a:bodyPr>
            <a:normAutofit fontScale="92500" lnSpcReduction="20000"/>
          </a:bodyPr>
          <a:lstStyle/>
          <a:p>
            <a:r>
              <a:rPr lang="en-US" dirty="0"/>
              <a:t>syslog is a protocol for tracking and logging system messages in Linux.</a:t>
            </a:r>
          </a:p>
          <a:p>
            <a:r>
              <a:rPr lang="en-US" dirty="0"/>
              <a:t>Applications use syslog to export all their error and status messages to the files in the /var/log directory.</a:t>
            </a:r>
          </a:p>
          <a:p>
            <a:r>
              <a:rPr lang="en-US" dirty="0"/>
              <a:t>syslog uses the client-server model; a client transmits a text message to the server (receiver). </a:t>
            </a:r>
          </a:p>
          <a:p>
            <a:r>
              <a:rPr lang="en-US" dirty="0"/>
              <a:t>The server is commonly called </a:t>
            </a:r>
            <a:r>
              <a:rPr lang="en-US" dirty="0" err="1"/>
              <a:t>syslogd</a:t>
            </a:r>
            <a:r>
              <a:rPr lang="en-US" dirty="0"/>
              <a:t>, syslog daemon, or syslog server. syslog uses the User Datagram Protocol (UDP) port 514 for communication.</a:t>
            </a:r>
          </a:p>
          <a:p>
            <a:r>
              <a:rPr lang="en-US" dirty="0"/>
              <a:t>The messages are sent in cleartext, although an SSL wrapper can be used to provide encryption.</a:t>
            </a:r>
          </a:p>
          <a:p>
            <a:r>
              <a:rPr lang="en-US" dirty="0"/>
              <a:t>Each message sent to the syslog server has two labels associated with it that make the message easier to handle. </a:t>
            </a:r>
          </a:p>
        </p:txBody>
      </p:sp>
      <p:sp>
        <p:nvSpPr>
          <p:cNvPr id="3" name="Title 2">
            <a:extLst>
              <a:ext uri="{FF2B5EF4-FFF2-40B4-BE49-F238E27FC236}">
                <a16:creationId xmlns:a16="http://schemas.microsoft.com/office/drawing/2014/main" id="{A7FBDE66-A31C-4DFA-9963-DF20A8CA29EF}"/>
              </a:ext>
            </a:extLst>
          </p:cNvPr>
          <p:cNvSpPr>
            <a:spLocks noGrp="1"/>
          </p:cNvSpPr>
          <p:nvPr>
            <p:ph type="title"/>
          </p:nvPr>
        </p:nvSpPr>
        <p:spPr/>
        <p:txBody>
          <a:bodyPr/>
          <a:lstStyle/>
          <a:p>
            <a:r>
              <a:rPr lang="en-US" dirty="0"/>
              <a:t>How to View Linux Logs</a:t>
            </a:r>
            <a:endParaRPr lang="en-IN" dirty="0"/>
          </a:p>
        </p:txBody>
      </p:sp>
    </p:spTree>
    <p:extLst>
      <p:ext uri="{BB962C8B-B14F-4D97-AF65-F5344CB8AC3E}">
        <p14:creationId xmlns:p14="http://schemas.microsoft.com/office/powerpoint/2010/main" val="54206938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245DE-E674-4574-A4CE-82BA1B6EA56F}"/>
              </a:ext>
            </a:extLst>
          </p:cNvPr>
          <p:cNvSpPr>
            <a:spLocks noGrp="1"/>
          </p:cNvSpPr>
          <p:nvPr>
            <p:ph sz="quarter" idx="12"/>
          </p:nvPr>
        </p:nvSpPr>
        <p:spPr/>
        <p:txBody>
          <a:bodyPr>
            <a:normAutofit/>
          </a:bodyPr>
          <a:lstStyle/>
          <a:p>
            <a:r>
              <a:rPr lang="en-US" dirty="0"/>
              <a:t>The first label describes the function (facility) of the application that generated it. </a:t>
            </a:r>
          </a:p>
          <a:p>
            <a:r>
              <a:rPr lang="en-US" dirty="0"/>
              <a:t>For example, mail servers typically log using the mail facility. </a:t>
            </a:r>
          </a:p>
          <a:p>
            <a:r>
              <a:rPr lang="en-US" dirty="0"/>
              <a:t>The second label specifies the severity level. After these two labels, the action in specified. </a:t>
            </a:r>
          </a:p>
          <a:p>
            <a:r>
              <a:rPr lang="en-US" dirty="0"/>
              <a:t>The action is usually a filename in the /var/log directory tree, in which the messages will be stored:</a:t>
            </a:r>
          </a:p>
        </p:txBody>
      </p:sp>
      <p:sp>
        <p:nvSpPr>
          <p:cNvPr id="3" name="Title 2">
            <a:extLst>
              <a:ext uri="{FF2B5EF4-FFF2-40B4-BE49-F238E27FC236}">
                <a16:creationId xmlns:a16="http://schemas.microsoft.com/office/drawing/2014/main" id="{A7FBDE66-A31C-4DFA-9963-DF20A8CA29EF}"/>
              </a:ext>
            </a:extLst>
          </p:cNvPr>
          <p:cNvSpPr>
            <a:spLocks noGrp="1"/>
          </p:cNvSpPr>
          <p:nvPr>
            <p:ph type="title"/>
          </p:nvPr>
        </p:nvSpPr>
        <p:spPr/>
        <p:txBody>
          <a:bodyPr/>
          <a:lstStyle/>
          <a:p>
            <a:r>
              <a:rPr lang="en-US" dirty="0"/>
              <a:t>How to View Linux Logs</a:t>
            </a:r>
            <a:endParaRPr lang="en-IN" dirty="0"/>
          </a:p>
        </p:txBody>
      </p:sp>
    </p:spTree>
    <p:extLst>
      <p:ext uri="{BB962C8B-B14F-4D97-AF65-F5344CB8AC3E}">
        <p14:creationId xmlns:p14="http://schemas.microsoft.com/office/powerpoint/2010/main" val="3480150121"/>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245DE-E674-4574-A4CE-82BA1B6EA56F}"/>
              </a:ext>
            </a:extLst>
          </p:cNvPr>
          <p:cNvSpPr>
            <a:spLocks noGrp="1"/>
          </p:cNvSpPr>
          <p:nvPr>
            <p:ph sz="quarter" idx="12"/>
          </p:nvPr>
        </p:nvSpPr>
        <p:spPr/>
        <p:txBody>
          <a:bodyPr/>
          <a:lstStyle/>
          <a:p>
            <a:r>
              <a:rPr lang="en-US" dirty="0"/>
              <a:t>/var/log/auth.log or /var/log/secure: store authentication logs, including both successful and failed logins and authentication methods. </a:t>
            </a:r>
          </a:p>
          <a:p>
            <a:r>
              <a:rPr lang="en-US" dirty="0"/>
              <a:t>Again, the system type dictates where authentication logs are stored; Debian/Ubuntu information is stored in /var/log/auth.log, while </a:t>
            </a:r>
            <a:r>
              <a:rPr lang="en-US" dirty="0" err="1"/>
              <a:t>Redhat</a:t>
            </a:r>
            <a:r>
              <a:rPr lang="en-US" dirty="0"/>
              <a:t>/</a:t>
            </a:r>
            <a:r>
              <a:rPr lang="en-US" dirty="0" err="1"/>
              <a:t>CentrOS</a:t>
            </a:r>
            <a:r>
              <a:rPr lang="en-US" dirty="0"/>
              <a:t> is stored in /var/log/secure.</a:t>
            </a:r>
            <a:endParaRPr lang="en-IN" dirty="0"/>
          </a:p>
        </p:txBody>
      </p:sp>
      <p:sp>
        <p:nvSpPr>
          <p:cNvPr id="3" name="Title 2">
            <a:extLst>
              <a:ext uri="{FF2B5EF4-FFF2-40B4-BE49-F238E27FC236}">
                <a16:creationId xmlns:a16="http://schemas.microsoft.com/office/drawing/2014/main" id="{A7FBDE66-A31C-4DFA-9963-DF20A8CA29EF}"/>
              </a:ext>
            </a:extLst>
          </p:cNvPr>
          <p:cNvSpPr>
            <a:spLocks noGrp="1"/>
          </p:cNvSpPr>
          <p:nvPr>
            <p:ph type="title"/>
          </p:nvPr>
        </p:nvSpPr>
        <p:spPr/>
        <p:txBody>
          <a:bodyPr/>
          <a:lstStyle/>
          <a:p>
            <a:r>
              <a:rPr lang="en-US" dirty="0"/>
              <a:t>How to View Linux Logs</a:t>
            </a:r>
            <a:endParaRPr lang="en-IN" dirty="0"/>
          </a:p>
        </p:txBody>
      </p:sp>
    </p:spTree>
    <p:extLst>
      <p:ext uri="{BB962C8B-B14F-4D97-AF65-F5344CB8AC3E}">
        <p14:creationId xmlns:p14="http://schemas.microsoft.com/office/powerpoint/2010/main" val="3656668788"/>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245DE-E674-4574-A4CE-82BA1B6EA56F}"/>
              </a:ext>
            </a:extLst>
          </p:cNvPr>
          <p:cNvSpPr>
            <a:spLocks noGrp="1"/>
          </p:cNvSpPr>
          <p:nvPr>
            <p:ph sz="quarter" idx="12"/>
          </p:nvPr>
        </p:nvSpPr>
        <p:spPr/>
        <p:txBody>
          <a:bodyPr/>
          <a:lstStyle/>
          <a:p>
            <a:r>
              <a:rPr lang="en-US" dirty="0"/>
              <a:t>/var/log/boot.log</a:t>
            </a:r>
          </a:p>
          <a:p>
            <a:r>
              <a:rPr lang="en-IN" dirty="0"/>
              <a:t>/var/log/</a:t>
            </a:r>
            <a:r>
              <a:rPr lang="en-IN" dirty="0" err="1"/>
              <a:t>maillog</a:t>
            </a:r>
            <a:r>
              <a:rPr lang="en-IN" dirty="0"/>
              <a:t> or var/log/mail.log</a:t>
            </a:r>
          </a:p>
          <a:p>
            <a:r>
              <a:rPr lang="en-IN" dirty="0"/>
              <a:t>/var/log/kern</a:t>
            </a:r>
          </a:p>
          <a:p>
            <a:r>
              <a:rPr lang="en-IN" dirty="0"/>
              <a:t>/var/log/</a:t>
            </a:r>
            <a:r>
              <a:rPr lang="en-IN" dirty="0" err="1"/>
              <a:t>dmesg</a:t>
            </a:r>
            <a:endParaRPr lang="en-IN" dirty="0"/>
          </a:p>
          <a:p>
            <a:r>
              <a:rPr lang="en-IN" dirty="0"/>
              <a:t>/var/log/</a:t>
            </a:r>
            <a:r>
              <a:rPr lang="en-IN" dirty="0" err="1"/>
              <a:t>faillog</a:t>
            </a:r>
            <a:endParaRPr lang="en-IN" dirty="0"/>
          </a:p>
          <a:p>
            <a:r>
              <a:rPr lang="en-IN" dirty="0"/>
              <a:t>/var/log/</a:t>
            </a:r>
            <a:r>
              <a:rPr lang="en-IN" dirty="0" err="1"/>
              <a:t>cron</a:t>
            </a:r>
            <a:endParaRPr lang="en-IN" dirty="0"/>
          </a:p>
          <a:p>
            <a:r>
              <a:rPr lang="en-IN" dirty="0"/>
              <a:t>/var/log/yum.log</a:t>
            </a:r>
          </a:p>
          <a:p>
            <a:r>
              <a:rPr lang="en-IN" dirty="0"/>
              <a:t>/var/log/httpd/</a:t>
            </a:r>
          </a:p>
          <a:p>
            <a:r>
              <a:rPr lang="en-IN" dirty="0"/>
              <a:t>/var/log/mysqld.log or /var/log/mysql.log</a:t>
            </a:r>
          </a:p>
        </p:txBody>
      </p:sp>
      <p:sp>
        <p:nvSpPr>
          <p:cNvPr id="3" name="Title 2">
            <a:extLst>
              <a:ext uri="{FF2B5EF4-FFF2-40B4-BE49-F238E27FC236}">
                <a16:creationId xmlns:a16="http://schemas.microsoft.com/office/drawing/2014/main" id="{A7FBDE66-A31C-4DFA-9963-DF20A8CA29EF}"/>
              </a:ext>
            </a:extLst>
          </p:cNvPr>
          <p:cNvSpPr>
            <a:spLocks noGrp="1"/>
          </p:cNvSpPr>
          <p:nvPr>
            <p:ph type="title"/>
          </p:nvPr>
        </p:nvSpPr>
        <p:spPr/>
        <p:txBody>
          <a:bodyPr/>
          <a:lstStyle/>
          <a:p>
            <a:r>
              <a:rPr lang="en-US" dirty="0"/>
              <a:t>How to View Linux Logs</a:t>
            </a:r>
            <a:endParaRPr lang="en-IN" dirty="0"/>
          </a:p>
        </p:txBody>
      </p:sp>
    </p:spTree>
    <p:extLst>
      <p:ext uri="{BB962C8B-B14F-4D97-AF65-F5344CB8AC3E}">
        <p14:creationId xmlns:p14="http://schemas.microsoft.com/office/powerpoint/2010/main" val="276300807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F8339C-FCF4-48E5-89B3-C09CCC53285F}"/>
              </a:ext>
            </a:extLst>
          </p:cNvPr>
          <p:cNvSpPr>
            <a:spLocks noGrp="1"/>
          </p:cNvSpPr>
          <p:nvPr>
            <p:ph sz="quarter" idx="12"/>
          </p:nvPr>
        </p:nvSpPr>
        <p:spPr/>
        <p:txBody>
          <a:bodyPr/>
          <a:lstStyle/>
          <a:p>
            <a:r>
              <a:rPr lang="en-US" dirty="0"/>
              <a:t>Logrotate is a system utility that manages the automatic rotation and compression of log files. </a:t>
            </a:r>
          </a:p>
          <a:p>
            <a:r>
              <a:rPr lang="en-US" dirty="0"/>
              <a:t>If log files were not rotated, compressed, and periodically pruned, they could eventually consume all available disk space on a system.</a:t>
            </a:r>
          </a:p>
          <a:p>
            <a:r>
              <a:rPr lang="en-US" dirty="0"/>
              <a:t>Logrotate is installed by default on Ubuntu, and is set up to handle the log rotation needs of all installed packages, including </a:t>
            </a:r>
            <a:r>
              <a:rPr lang="en-US" dirty="0" err="1"/>
              <a:t>rsyslog</a:t>
            </a:r>
            <a:r>
              <a:rPr lang="en-US" dirty="0"/>
              <a:t>, the default system log processor.</a:t>
            </a:r>
            <a:endParaRPr lang="en-IN" dirty="0"/>
          </a:p>
        </p:txBody>
      </p:sp>
      <p:sp>
        <p:nvSpPr>
          <p:cNvPr id="3" name="Title 2">
            <a:extLst>
              <a:ext uri="{FF2B5EF4-FFF2-40B4-BE49-F238E27FC236}">
                <a16:creationId xmlns:a16="http://schemas.microsoft.com/office/drawing/2014/main" id="{41A5DD22-E7F3-44CC-BEB1-287439F04A05}"/>
              </a:ext>
            </a:extLst>
          </p:cNvPr>
          <p:cNvSpPr>
            <a:spLocks noGrp="1"/>
          </p:cNvSpPr>
          <p:nvPr>
            <p:ph type="title"/>
          </p:nvPr>
        </p:nvSpPr>
        <p:spPr/>
        <p:txBody>
          <a:bodyPr/>
          <a:lstStyle/>
          <a:p>
            <a:r>
              <a:rPr lang="en-US" dirty="0"/>
              <a:t>How To Manage Logfiles with Logrotate on Ubuntu</a:t>
            </a:r>
            <a:endParaRPr lang="en-IN" dirty="0"/>
          </a:p>
        </p:txBody>
      </p:sp>
    </p:spTree>
    <p:extLst>
      <p:ext uri="{BB962C8B-B14F-4D97-AF65-F5344CB8AC3E}">
        <p14:creationId xmlns:p14="http://schemas.microsoft.com/office/powerpoint/2010/main" val="112627054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F8339C-FCF4-48E5-89B3-C09CCC53285F}"/>
              </a:ext>
            </a:extLst>
          </p:cNvPr>
          <p:cNvSpPr>
            <a:spLocks noGrp="1"/>
          </p:cNvSpPr>
          <p:nvPr>
            <p:ph sz="quarter" idx="12"/>
          </p:nvPr>
        </p:nvSpPr>
        <p:spPr/>
        <p:txBody>
          <a:bodyPr/>
          <a:lstStyle/>
          <a:p>
            <a:r>
              <a:rPr lang="en-US" dirty="0"/>
              <a:t>Logrotate is available on many other Linux distributions as well, but the default configuration may be quite different. </a:t>
            </a:r>
          </a:p>
          <a:p>
            <a:r>
              <a:rPr lang="en-US" dirty="0" err="1"/>
              <a:t>logrotate</a:t>
            </a:r>
            <a:r>
              <a:rPr lang="en-US" dirty="0"/>
              <a:t> –version</a:t>
            </a:r>
          </a:p>
          <a:p>
            <a:r>
              <a:rPr lang="fr-FR" dirty="0"/>
              <a:t>cat /</a:t>
            </a:r>
            <a:r>
              <a:rPr lang="fr-FR" dirty="0" err="1"/>
              <a:t>etc</a:t>
            </a:r>
            <a:r>
              <a:rPr lang="fr-FR" dirty="0"/>
              <a:t>/</a:t>
            </a:r>
            <a:r>
              <a:rPr lang="fr-FR" dirty="0" err="1"/>
              <a:t>logrotate.d</a:t>
            </a:r>
            <a:r>
              <a:rPr lang="fr-FR" dirty="0"/>
              <a:t>/</a:t>
            </a:r>
            <a:r>
              <a:rPr lang="fr-FR" dirty="0" err="1"/>
              <a:t>apt</a:t>
            </a:r>
            <a:endParaRPr lang="fr-FR" dirty="0"/>
          </a:p>
          <a:p>
            <a:endParaRPr lang="en-US" dirty="0"/>
          </a:p>
        </p:txBody>
      </p:sp>
      <p:sp>
        <p:nvSpPr>
          <p:cNvPr id="3" name="Title 2">
            <a:extLst>
              <a:ext uri="{FF2B5EF4-FFF2-40B4-BE49-F238E27FC236}">
                <a16:creationId xmlns:a16="http://schemas.microsoft.com/office/drawing/2014/main" id="{41A5DD22-E7F3-44CC-BEB1-287439F04A05}"/>
              </a:ext>
            </a:extLst>
          </p:cNvPr>
          <p:cNvSpPr>
            <a:spLocks noGrp="1"/>
          </p:cNvSpPr>
          <p:nvPr>
            <p:ph type="title"/>
          </p:nvPr>
        </p:nvSpPr>
        <p:spPr/>
        <p:txBody>
          <a:bodyPr/>
          <a:lstStyle/>
          <a:p>
            <a:r>
              <a:rPr lang="en-US" dirty="0"/>
              <a:t>How To Manage Logfiles with Logrotate on Ubuntu</a:t>
            </a:r>
            <a:endParaRPr lang="en-IN" dirty="0"/>
          </a:p>
        </p:txBody>
      </p:sp>
    </p:spTree>
    <p:extLst>
      <p:ext uri="{BB962C8B-B14F-4D97-AF65-F5344CB8AC3E}">
        <p14:creationId xmlns:p14="http://schemas.microsoft.com/office/powerpoint/2010/main" val="228306596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9B22C4-E98B-456E-8720-F79C9B1A82B7}"/>
              </a:ext>
            </a:extLst>
          </p:cNvPr>
          <p:cNvSpPr>
            <a:spLocks noGrp="1"/>
          </p:cNvSpPr>
          <p:nvPr>
            <p:ph sz="quarter" idx="12"/>
          </p:nvPr>
        </p:nvSpPr>
        <p:spPr/>
        <p:txBody>
          <a:bodyPr/>
          <a:lstStyle/>
          <a:p>
            <a:r>
              <a:rPr lang="en-US" dirty="0"/>
              <a:t>Signals are software interrupts sent to a program to indicate that an important event has occurred. </a:t>
            </a:r>
          </a:p>
          <a:p>
            <a:r>
              <a:rPr lang="en-US" dirty="0"/>
              <a:t>The events can vary from user requests to illegal memory access errors. </a:t>
            </a:r>
          </a:p>
          <a:p>
            <a:r>
              <a:rPr lang="en-US" dirty="0"/>
              <a:t>Some signals, such as the interrupt signal, indicate that a user has asked the program to do something that is not in the usual flow of control.</a:t>
            </a:r>
            <a:endParaRPr lang="en-IN" dirty="0"/>
          </a:p>
        </p:txBody>
      </p:sp>
      <p:sp>
        <p:nvSpPr>
          <p:cNvPr id="3" name="Title 2">
            <a:extLst>
              <a:ext uri="{FF2B5EF4-FFF2-40B4-BE49-F238E27FC236}">
                <a16:creationId xmlns:a16="http://schemas.microsoft.com/office/drawing/2014/main" id="{F8CB224E-CF94-4CB7-A0A0-B9F314568CAC}"/>
              </a:ext>
            </a:extLst>
          </p:cNvPr>
          <p:cNvSpPr>
            <a:spLocks noGrp="1"/>
          </p:cNvSpPr>
          <p:nvPr>
            <p:ph type="title"/>
          </p:nvPr>
        </p:nvSpPr>
        <p:spPr/>
        <p:txBody>
          <a:bodyPr/>
          <a:lstStyle/>
          <a:p>
            <a:r>
              <a:rPr lang="en-IN" dirty="0"/>
              <a:t>Signals and Trap</a:t>
            </a:r>
          </a:p>
        </p:txBody>
      </p:sp>
    </p:spTree>
    <p:extLst>
      <p:ext uri="{BB962C8B-B14F-4D97-AF65-F5344CB8AC3E}">
        <p14:creationId xmlns:p14="http://schemas.microsoft.com/office/powerpoint/2010/main" val="3481872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64DBCB-A124-43DB-BF49-691BE63E84B3}"/>
              </a:ext>
            </a:extLst>
          </p:cNvPr>
          <p:cNvSpPr>
            <a:spLocks noGrp="1"/>
          </p:cNvSpPr>
          <p:nvPr>
            <p:ph sz="quarter" idx="12"/>
          </p:nvPr>
        </p:nvSpPr>
        <p:spPr/>
        <p:txBody>
          <a:bodyPr>
            <a:normAutofit fontScale="92500" lnSpcReduction="10000"/>
          </a:bodyPr>
          <a:lstStyle/>
          <a:p>
            <a:r>
              <a:rPr lang="en-US" dirty="0"/>
              <a:t>Mounts the root file system as specified in the “root=” in </a:t>
            </a:r>
            <a:r>
              <a:rPr lang="en-US" dirty="0" err="1"/>
              <a:t>grub.conf</a:t>
            </a:r>
            <a:endParaRPr lang="en-US" dirty="0"/>
          </a:p>
          <a:p>
            <a:r>
              <a:rPr lang="en-US" dirty="0"/>
              <a:t>Kernel executes the /sbin/</a:t>
            </a:r>
            <a:r>
              <a:rPr lang="en-US" dirty="0" err="1"/>
              <a:t>init</a:t>
            </a:r>
            <a:r>
              <a:rPr lang="en-US" dirty="0"/>
              <a:t> program</a:t>
            </a:r>
          </a:p>
          <a:p>
            <a:r>
              <a:rPr lang="en-US" dirty="0"/>
              <a:t>Since </a:t>
            </a:r>
            <a:r>
              <a:rPr lang="en-US" dirty="0" err="1"/>
              <a:t>init</a:t>
            </a:r>
            <a:r>
              <a:rPr lang="en-US" dirty="0"/>
              <a:t> was the 1st program to be executed by Linux Kernel, it has the process id (PID) of 1. Do a ‘</a:t>
            </a:r>
            <a:r>
              <a:rPr lang="en-US" dirty="0" err="1"/>
              <a:t>ps</a:t>
            </a:r>
            <a:r>
              <a:rPr lang="en-US" dirty="0"/>
              <a:t> -</a:t>
            </a:r>
            <a:r>
              <a:rPr lang="en-US" dirty="0" err="1"/>
              <a:t>ef</a:t>
            </a:r>
            <a:r>
              <a:rPr lang="en-US" dirty="0"/>
              <a:t> | grep </a:t>
            </a:r>
            <a:r>
              <a:rPr lang="en-US" dirty="0" err="1"/>
              <a:t>init</a:t>
            </a:r>
            <a:r>
              <a:rPr lang="en-US" dirty="0"/>
              <a:t>’ and check the </a:t>
            </a:r>
            <a:r>
              <a:rPr lang="en-US" dirty="0" err="1"/>
              <a:t>pid</a:t>
            </a:r>
            <a:r>
              <a:rPr lang="en-US" dirty="0"/>
              <a:t>.</a:t>
            </a:r>
          </a:p>
          <a:p>
            <a:r>
              <a:rPr lang="en-US" dirty="0" err="1"/>
              <a:t>initrd</a:t>
            </a:r>
            <a:r>
              <a:rPr lang="en-US" dirty="0"/>
              <a:t> stands for Initial RAM Disk.</a:t>
            </a:r>
          </a:p>
          <a:p>
            <a:r>
              <a:rPr lang="en-US" dirty="0" err="1"/>
              <a:t>initrd</a:t>
            </a:r>
            <a:r>
              <a:rPr lang="en-US" dirty="0"/>
              <a:t> is used by kernel as temporary root file system until kernel is booted and the real root file system is mounted. It also contains necessary drivers compiled inside, which helps it to access the hard drive partitions, and other hardware.</a:t>
            </a:r>
            <a:endParaRPr lang="en-IN" dirty="0"/>
          </a:p>
        </p:txBody>
      </p:sp>
      <p:sp>
        <p:nvSpPr>
          <p:cNvPr id="3" name="Title 2">
            <a:extLst>
              <a:ext uri="{FF2B5EF4-FFF2-40B4-BE49-F238E27FC236}">
                <a16:creationId xmlns:a16="http://schemas.microsoft.com/office/drawing/2014/main" id="{ECCD1410-C090-4C7E-AD6A-D7F25FD38CF9}"/>
              </a:ext>
            </a:extLst>
          </p:cNvPr>
          <p:cNvSpPr>
            <a:spLocks noGrp="1"/>
          </p:cNvSpPr>
          <p:nvPr>
            <p:ph type="title"/>
          </p:nvPr>
        </p:nvSpPr>
        <p:spPr/>
        <p:txBody>
          <a:bodyPr/>
          <a:lstStyle/>
          <a:p>
            <a:r>
              <a:rPr lang="en-IN" dirty="0"/>
              <a:t> Kernel</a:t>
            </a:r>
          </a:p>
        </p:txBody>
      </p:sp>
    </p:spTree>
    <p:extLst>
      <p:ext uri="{BB962C8B-B14F-4D97-AF65-F5344CB8AC3E}">
        <p14:creationId xmlns:p14="http://schemas.microsoft.com/office/powerpoint/2010/main" val="158725408"/>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CB224E-CF94-4CB7-A0A0-B9F314568CAC}"/>
              </a:ext>
            </a:extLst>
          </p:cNvPr>
          <p:cNvSpPr>
            <a:spLocks noGrp="1"/>
          </p:cNvSpPr>
          <p:nvPr>
            <p:ph type="title"/>
          </p:nvPr>
        </p:nvSpPr>
        <p:spPr>
          <a:xfrm>
            <a:off x="461035" y="170122"/>
            <a:ext cx="8205261" cy="785553"/>
          </a:xfrm>
        </p:spPr>
        <p:txBody>
          <a:bodyPr anchor="b">
            <a:normAutofit/>
          </a:bodyPr>
          <a:lstStyle/>
          <a:p>
            <a:r>
              <a:rPr lang="en-IN" dirty="0"/>
              <a:t>Signals and Trap</a:t>
            </a:r>
          </a:p>
        </p:txBody>
      </p:sp>
      <p:graphicFrame>
        <p:nvGraphicFramePr>
          <p:cNvPr id="6" name="Table 5">
            <a:extLst>
              <a:ext uri="{FF2B5EF4-FFF2-40B4-BE49-F238E27FC236}">
                <a16:creationId xmlns:a16="http://schemas.microsoft.com/office/drawing/2014/main" id="{A8ED86B7-406F-4C93-B42B-7E511BD49DEE}"/>
              </a:ext>
            </a:extLst>
          </p:cNvPr>
          <p:cNvGraphicFramePr>
            <a:graphicFrameLocks noGrp="1"/>
          </p:cNvGraphicFramePr>
          <p:nvPr>
            <p:extLst>
              <p:ext uri="{D42A27DB-BD31-4B8C-83A1-F6EECF244321}">
                <p14:modId xmlns:p14="http://schemas.microsoft.com/office/powerpoint/2010/main" val="3598842912"/>
              </p:ext>
            </p:extLst>
          </p:nvPr>
        </p:nvGraphicFramePr>
        <p:xfrm>
          <a:off x="457201" y="1751497"/>
          <a:ext cx="8228014" cy="4501369"/>
        </p:xfrm>
        <a:graphic>
          <a:graphicData uri="http://schemas.openxmlformats.org/drawingml/2006/table">
            <a:tbl>
              <a:tblPr firstRow="1" bandRow="1">
                <a:tableStyleId>{5C22544A-7EE6-4342-B048-85BDC9FD1C3A}</a:tableStyleId>
              </a:tblPr>
              <a:tblGrid>
                <a:gridCol w="1574933">
                  <a:extLst>
                    <a:ext uri="{9D8B030D-6E8A-4147-A177-3AD203B41FA5}">
                      <a16:colId xmlns:a16="http://schemas.microsoft.com/office/drawing/2014/main" val="3951466578"/>
                    </a:ext>
                  </a:extLst>
                </a:gridCol>
                <a:gridCol w="2100537">
                  <a:extLst>
                    <a:ext uri="{9D8B030D-6E8A-4147-A177-3AD203B41FA5}">
                      <a16:colId xmlns:a16="http://schemas.microsoft.com/office/drawing/2014/main" val="1460720194"/>
                    </a:ext>
                  </a:extLst>
                </a:gridCol>
                <a:gridCol w="4552544">
                  <a:extLst>
                    <a:ext uri="{9D8B030D-6E8A-4147-A177-3AD203B41FA5}">
                      <a16:colId xmlns:a16="http://schemas.microsoft.com/office/drawing/2014/main" val="1474827565"/>
                    </a:ext>
                  </a:extLst>
                </a:gridCol>
              </a:tblGrid>
              <a:tr h="387893">
                <a:tc>
                  <a:txBody>
                    <a:bodyPr/>
                    <a:lstStyle/>
                    <a:p>
                      <a:pPr algn="ctr" fontAlgn="ctr"/>
                      <a:r>
                        <a:rPr lang="en-IN" sz="1600">
                          <a:effectLst/>
                        </a:rPr>
                        <a:t>Signal Name</a:t>
                      </a:r>
                    </a:p>
                  </a:txBody>
                  <a:tcPr marL="52592" marR="52592" marT="52592" marB="52592" anchor="ctr"/>
                </a:tc>
                <a:tc>
                  <a:txBody>
                    <a:bodyPr/>
                    <a:lstStyle/>
                    <a:p>
                      <a:pPr algn="ctr" fontAlgn="t"/>
                      <a:r>
                        <a:rPr lang="en-IN" sz="1600">
                          <a:effectLst/>
                        </a:rPr>
                        <a:t>Signal Number</a:t>
                      </a:r>
                    </a:p>
                  </a:txBody>
                  <a:tcPr marL="52592" marR="52592" marT="52592" marB="52592"/>
                </a:tc>
                <a:tc>
                  <a:txBody>
                    <a:bodyPr/>
                    <a:lstStyle/>
                    <a:p>
                      <a:pPr algn="ctr" fontAlgn="ctr"/>
                      <a:r>
                        <a:rPr lang="en-IN" sz="1600">
                          <a:effectLst/>
                        </a:rPr>
                        <a:t>Description</a:t>
                      </a:r>
                    </a:p>
                  </a:txBody>
                  <a:tcPr marL="52592" marR="52592" marT="52592" marB="52592" anchor="ctr"/>
                </a:tc>
                <a:extLst>
                  <a:ext uri="{0D108BD9-81ED-4DB2-BD59-A6C34878D82A}">
                    <a16:rowId xmlns:a16="http://schemas.microsoft.com/office/drawing/2014/main" val="1777373881"/>
                  </a:ext>
                </a:extLst>
              </a:tr>
              <a:tr h="626544">
                <a:tc>
                  <a:txBody>
                    <a:bodyPr/>
                    <a:lstStyle/>
                    <a:p>
                      <a:pPr algn="ctr" fontAlgn="ctr"/>
                      <a:r>
                        <a:rPr lang="en-IN" sz="1600">
                          <a:effectLst/>
                        </a:rPr>
                        <a:t>SIGHUP</a:t>
                      </a:r>
                    </a:p>
                  </a:txBody>
                  <a:tcPr marL="52592" marR="52592" marT="52592" marB="52592" anchor="ctr"/>
                </a:tc>
                <a:tc>
                  <a:txBody>
                    <a:bodyPr/>
                    <a:lstStyle/>
                    <a:p>
                      <a:pPr algn="ctr" fontAlgn="ctr"/>
                      <a:r>
                        <a:rPr lang="en-IN" sz="1600">
                          <a:effectLst/>
                        </a:rPr>
                        <a:t>1</a:t>
                      </a:r>
                    </a:p>
                  </a:txBody>
                  <a:tcPr marL="52592" marR="52592" marT="52592" marB="52592" anchor="ctr"/>
                </a:tc>
                <a:tc>
                  <a:txBody>
                    <a:bodyPr/>
                    <a:lstStyle/>
                    <a:p>
                      <a:pPr fontAlgn="t"/>
                      <a:r>
                        <a:rPr lang="en-US" sz="1600">
                          <a:effectLst/>
                        </a:rPr>
                        <a:t>Hang up detected on controlling terminal or death of controlling process</a:t>
                      </a:r>
                    </a:p>
                  </a:txBody>
                  <a:tcPr marL="52592" marR="52592" marT="52592" marB="52592"/>
                </a:tc>
                <a:extLst>
                  <a:ext uri="{0D108BD9-81ED-4DB2-BD59-A6C34878D82A}">
                    <a16:rowId xmlns:a16="http://schemas.microsoft.com/office/drawing/2014/main" val="1827445842"/>
                  </a:ext>
                </a:extLst>
              </a:tr>
              <a:tr h="626544">
                <a:tc>
                  <a:txBody>
                    <a:bodyPr/>
                    <a:lstStyle/>
                    <a:p>
                      <a:pPr algn="ctr" fontAlgn="t"/>
                      <a:r>
                        <a:rPr lang="en-IN" sz="1600">
                          <a:effectLst/>
                        </a:rPr>
                        <a:t>SIGINT</a:t>
                      </a:r>
                    </a:p>
                  </a:txBody>
                  <a:tcPr marL="52592" marR="52592" marT="52592" marB="52592"/>
                </a:tc>
                <a:tc>
                  <a:txBody>
                    <a:bodyPr/>
                    <a:lstStyle/>
                    <a:p>
                      <a:pPr algn="ctr" fontAlgn="t"/>
                      <a:r>
                        <a:rPr lang="en-IN" sz="1600">
                          <a:effectLst/>
                        </a:rPr>
                        <a:t>2</a:t>
                      </a:r>
                    </a:p>
                  </a:txBody>
                  <a:tcPr marL="52592" marR="52592" marT="52592" marB="52592"/>
                </a:tc>
                <a:tc>
                  <a:txBody>
                    <a:bodyPr/>
                    <a:lstStyle/>
                    <a:p>
                      <a:pPr fontAlgn="t"/>
                      <a:r>
                        <a:rPr lang="en-US" sz="1600">
                          <a:effectLst/>
                        </a:rPr>
                        <a:t>Issued if the user sends an interrupt signal (Ctrl + C)</a:t>
                      </a:r>
                    </a:p>
                  </a:txBody>
                  <a:tcPr marL="52592" marR="52592" marT="52592" marB="52592"/>
                </a:tc>
                <a:extLst>
                  <a:ext uri="{0D108BD9-81ED-4DB2-BD59-A6C34878D82A}">
                    <a16:rowId xmlns:a16="http://schemas.microsoft.com/office/drawing/2014/main" val="110214909"/>
                  </a:ext>
                </a:extLst>
              </a:tr>
              <a:tr h="387893">
                <a:tc>
                  <a:txBody>
                    <a:bodyPr/>
                    <a:lstStyle/>
                    <a:p>
                      <a:pPr algn="ctr" fontAlgn="t"/>
                      <a:r>
                        <a:rPr lang="en-IN" sz="1600">
                          <a:effectLst/>
                        </a:rPr>
                        <a:t>SIGQUIT</a:t>
                      </a:r>
                    </a:p>
                  </a:txBody>
                  <a:tcPr marL="52592" marR="52592" marT="52592" marB="52592"/>
                </a:tc>
                <a:tc>
                  <a:txBody>
                    <a:bodyPr/>
                    <a:lstStyle/>
                    <a:p>
                      <a:pPr algn="ctr" fontAlgn="t"/>
                      <a:r>
                        <a:rPr lang="en-IN" sz="1600">
                          <a:effectLst/>
                        </a:rPr>
                        <a:t>3</a:t>
                      </a:r>
                    </a:p>
                  </a:txBody>
                  <a:tcPr marL="52592" marR="52592" marT="52592" marB="52592"/>
                </a:tc>
                <a:tc>
                  <a:txBody>
                    <a:bodyPr/>
                    <a:lstStyle/>
                    <a:p>
                      <a:pPr fontAlgn="t"/>
                      <a:r>
                        <a:rPr lang="en-US" sz="1600">
                          <a:effectLst/>
                        </a:rPr>
                        <a:t>Issued if the user sends a quit signal (Ctrl + D)</a:t>
                      </a:r>
                    </a:p>
                  </a:txBody>
                  <a:tcPr marL="52592" marR="52592" marT="52592" marB="52592"/>
                </a:tc>
                <a:extLst>
                  <a:ext uri="{0D108BD9-81ED-4DB2-BD59-A6C34878D82A}">
                    <a16:rowId xmlns:a16="http://schemas.microsoft.com/office/drawing/2014/main" val="291055634"/>
                  </a:ext>
                </a:extLst>
              </a:tr>
              <a:tr h="626544">
                <a:tc>
                  <a:txBody>
                    <a:bodyPr/>
                    <a:lstStyle/>
                    <a:p>
                      <a:pPr algn="ctr" fontAlgn="ctr"/>
                      <a:r>
                        <a:rPr lang="en-IN" sz="1600">
                          <a:effectLst/>
                        </a:rPr>
                        <a:t>SIGFPE</a:t>
                      </a:r>
                    </a:p>
                  </a:txBody>
                  <a:tcPr marL="52592" marR="52592" marT="52592" marB="52592" anchor="ctr"/>
                </a:tc>
                <a:tc>
                  <a:txBody>
                    <a:bodyPr/>
                    <a:lstStyle/>
                    <a:p>
                      <a:pPr algn="ctr" fontAlgn="ctr"/>
                      <a:r>
                        <a:rPr lang="en-IN" sz="1600">
                          <a:effectLst/>
                        </a:rPr>
                        <a:t>8</a:t>
                      </a:r>
                    </a:p>
                  </a:txBody>
                  <a:tcPr marL="52592" marR="52592" marT="52592" marB="52592" anchor="ctr"/>
                </a:tc>
                <a:tc>
                  <a:txBody>
                    <a:bodyPr/>
                    <a:lstStyle/>
                    <a:p>
                      <a:pPr fontAlgn="t"/>
                      <a:r>
                        <a:rPr lang="en-US" sz="1600">
                          <a:effectLst/>
                        </a:rPr>
                        <a:t>Issued if an illegal mathematical operation is attempted</a:t>
                      </a:r>
                    </a:p>
                  </a:txBody>
                  <a:tcPr marL="52592" marR="52592" marT="52592" marB="52592"/>
                </a:tc>
                <a:extLst>
                  <a:ext uri="{0D108BD9-81ED-4DB2-BD59-A6C34878D82A}">
                    <a16:rowId xmlns:a16="http://schemas.microsoft.com/office/drawing/2014/main" val="3500026605"/>
                  </a:ext>
                </a:extLst>
              </a:tr>
              <a:tr h="865194">
                <a:tc>
                  <a:txBody>
                    <a:bodyPr/>
                    <a:lstStyle/>
                    <a:p>
                      <a:pPr algn="ctr" fontAlgn="ctr"/>
                      <a:r>
                        <a:rPr lang="en-IN" sz="1600">
                          <a:effectLst/>
                        </a:rPr>
                        <a:t>SIGKILL</a:t>
                      </a:r>
                    </a:p>
                  </a:txBody>
                  <a:tcPr marL="52592" marR="52592" marT="52592" marB="52592" anchor="ctr"/>
                </a:tc>
                <a:tc>
                  <a:txBody>
                    <a:bodyPr/>
                    <a:lstStyle/>
                    <a:p>
                      <a:pPr algn="ctr" fontAlgn="ctr"/>
                      <a:r>
                        <a:rPr lang="en-IN" sz="1600">
                          <a:effectLst/>
                        </a:rPr>
                        <a:t>9</a:t>
                      </a:r>
                    </a:p>
                  </a:txBody>
                  <a:tcPr marL="52592" marR="52592" marT="52592" marB="52592" anchor="ctr"/>
                </a:tc>
                <a:tc>
                  <a:txBody>
                    <a:bodyPr/>
                    <a:lstStyle/>
                    <a:p>
                      <a:pPr fontAlgn="t"/>
                      <a:r>
                        <a:rPr lang="en-US" sz="1600">
                          <a:effectLst/>
                        </a:rPr>
                        <a:t>If a process gets this signal it must quit immediately and will not perform any clean-up operations</a:t>
                      </a:r>
                    </a:p>
                  </a:txBody>
                  <a:tcPr marL="52592" marR="52592" marT="52592" marB="52592"/>
                </a:tc>
                <a:extLst>
                  <a:ext uri="{0D108BD9-81ED-4DB2-BD59-A6C34878D82A}">
                    <a16:rowId xmlns:a16="http://schemas.microsoft.com/office/drawing/2014/main" val="2510297597"/>
                  </a:ext>
                </a:extLst>
              </a:tr>
              <a:tr h="387893">
                <a:tc>
                  <a:txBody>
                    <a:bodyPr/>
                    <a:lstStyle/>
                    <a:p>
                      <a:pPr algn="ctr" fontAlgn="t"/>
                      <a:r>
                        <a:rPr lang="en-IN" sz="1600">
                          <a:effectLst/>
                        </a:rPr>
                        <a:t>SIGALRM</a:t>
                      </a:r>
                    </a:p>
                  </a:txBody>
                  <a:tcPr marL="52592" marR="52592" marT="52592" marB="52592"/>
                </a:tc>
                <a:tc>
                  <a:txBody>
                    <a:bodyPr/>
                    <a:lstStyle/>
                    <a:p>
                      <a:pPr algn="ctr" fontAlgn="t"/>
                      <a:r>
                        <a:rPr lang="en-IN" sz="1600">
                          <a:effectLst/>
                        </a:rPr>
                        <a:t>14</a:t>
                      </a:r>
                    </a:p>
                  </a:txBody>
                  <a:tcPr marL="52592" marR="52592" marT="52592" marB="52592"/>
                </a:tc>
                <a:tc>
                  <a:txBody>
                    <a:bodyPr/>
                    <a:lstStyle/>
                    <a:p>
                      <a:pPr fontAlgn="t"/>
                      <a:r>
                        <a:rPr lang="en-US" sz="1600">
                          <a:effectLst/>
                        </a:rPr>
                        <a:t>Alarm clock signal (used for timers)</a:t>
                      </a:r>
                    </a:p>
                  </a:txBody>
                  <a:tcPr marL="52592" marR="52592" marT="52592" marB="52592"/>
                </a:tc>
                <a:extLst>
                  <a:ext uri="{0D108BD9-81ED-4DB2-BD59-A6C34878D82A}">
                    <a16:rowId xmlns:a16="http://schemas.microsoft.com/office/drawing/2014/main" val="2603571157"/>
                  </a:ext>
                </a:extLst>
              </a:tr>
              <a:tr h="387893">
                <a:tc>
                  <a:txBody>
                    <a:bodyPr/>
                    <a:lstStyle/>
                    <a:p>
                      <a:pPr algn="ctr" fontAlgn="t"/>
                      <a:r>
                        <a:rPr lang="en-IN" sz="1600">
                          <a:effectLst/>
                        </a:rPr>
                        <a:t>SIGTERM</a:t>
                      </a:r>
                    </a:p>
                  </a:txBody>
                  <a:tcPr marL="52592" marR="52592" marT="52592" marB="52592"/>
                </a:tc>
                <a:tc>
                  <a:txBody>
                    <a:bodyPr/>
                    <a:lstStyle/>
                    <a:p>
                      <a:pPr algn="ctr" fontAlgn="t"/>
                      <a:r>
                        <a:rPr lang="en-IN" sz="1600">
                          <a:effectLst/>
                        </a:rPr>
                        <a:t>15</a:t>
                      </a:r>
                    </a:p>
                  </a:txBody>
                  <a:tcPr marL="52592" marR="52592" marT="52592" marB="52592"/>
                </a:tc>
                <a:tc>
                  <a:txBody>
                    <a:bodyPr/>
                    <a:lstStyle/>
                    <a:p>
                      <a:pPr fontAlgn="t"/>
                      <a:r>
                        <a:rPr lang="en-US" sz="1600">
                          <a:effectLst/>
                        </a:rPr>
                        <a:t>Software termination signal (sent by kill by default)</a:t>
                      </a:r>
                    </a:p>
                  </a:txBody>
                  <a:tcPr marL="52592" marR="52592" marT="52592" marB="52592"/>
                </a:tc>
                <a:extLst>
                  <a:ext uri="{0D108BD9-81ED-4DB2-BD59-A6C34878D82A}">
                    <a16:rowId xmlns:a16="http://schemas.microsoft.com/office/drawing/2014/main" val="2244685560"/>
                  </a:ext>
                </a:extLst>
              </a:tr>
            </a:tbl>
          </a:graphicData>
        </a:graphic>
      </p:graphicFrame>
    </p:spTree>
    <p:extLst>
      <p:ext uri="{BB962C8B-B14F-4D97-AF65-F5344CB8AC3E}">
        <p14:creationId xmlns:p14="http://schemas.microsoft.com/office/powerpoint/2010/main" val="1782933898"/>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F2ABCC-D458-4735-81C2-9D38F356D84B}"/>
              </a:ext>
            </a:extLst>
          </p:cNvPr>
          <p:cNvSpPr>
            <a:spLocks noGrp="1"/>
          </p:cNvSpPr>
          <p:nvPr>
            <p:ph sz="quarter" idx="12"/>
          </p:nvPr>
        </p:nvSpPr>
        <p:spPr>
          <a:xfrm>
            <a:off x="457201" y="1381125"/>
            <a:ext cx="8228012" cy="2581275"/>
          </a:xfrm>
        </p:spPr>
        <p:txBody>
          <a:bodyPr/>
          <a:lstStyle/>
          <a:p>
            <a:r>
              <a:rPr lang="en-US" dirty="0"/>
              <a:t>List of Signals</a:t>
            </a:r>
          </a:p>
          <a:p>
            <a:r>
              <a:rPr lang="en-US" dirty="0"/>
              <a:t>There is an easy way to list down all the signals supported by your system. </a:t>
            </a:r>
          </a:p>
          <a:p>
            <a:r>
              <a:rPr lang="en-US" dirty="0"/>
              <a:t>Just issue the kill -l command and it would display all the supported signals.</a:t>
            </a:r>
            <a:endParaRPr lang="en-IN" dirty="0"/>
          </a:p>
        </p:txBody>
      </p:sp>
      <p:sp>
        <p:nvSpPr>
          <p:cNvPr id="3" name="Title 2">
            <a:extLst>
              <a:ext uri="{FF2B5EF4-FFF2-40B4-BE49-F238E27FC236}">
                <a16:creationId xmlns:a16="http://schemas.microsoft.com/office/drawing/2014/main" id="{F8CB224E-CF94-4CB7-A0A0-B9F314568CAC}"/>
              </a:ext>
            </a:extLst>
          </p:cNvPr>
          <p:cNvSpPr>
            <a:spLocks noGrp="1"/>
          </p:cNvSpPr>
          <p:nvPr>
            <p:ph type="title"/>
          </p:nvPr>
        </p:nvSpPr>
        <p:spPr/>
        <p:txBody>
          <a:bodyPr anchor="b">
            <a:normAutofit/>
          </a:bodyPr>
          <a:lstStyle/>
          <a:p>
            <a:r>
              <a:rPr lang="en-IN" dirty="0"/>
              <a:t>Signals and Trap</a:t>
            </a:r>
          </a:p>
        </p:txBody>
      </p:sp>
      <p:pic>
        <p:nvPicPr>
          <p:cNvPr id="5" name="Picture 4">
            <a:extLst>
              <a:ext uri="{FF2B5EF4-FFF2-40B4-BE49-F238E27FC236}">
                <a16:creationId xmlns:a16="http://schemas.microsoft.com/office/drawing/2014/main" id="{1D1A0DA9-838E-4D91-8757-7729E288DDE9}"/>
              </a:ext>
            </a:extLst>
          </p:cNvPr>
          <p:cNvPicPr>
            <a:picLocks noChangeAspect="1"/>
          </p:cNvPicPr>
          <p:nvPr/>
        </p:nvPicPr>
        <p:blipFill rotWithShape="1">
          <a:blip r:embed="rId2"/>
          <a:srcRect r="32500" b="45556"/>
          <a:stretch/>
        </p:blipFill>
        <p:spPr>
          <a:xfrm>
            <a:off x="1066800" y="3871031"/>
            <a:ext cx="6172200" cy="2800350"/>
          </a:xfrm>
          <a:prstGeom prst="rect">
            <a:avLst/>
          </a:prstGeom>
        </p:spPr>
      </p:pic>
    </p:spTree>
    <p:extLst>
      <p:ext uri="{BB962C8B-B14F-4D97-AF65-F5344CB8AC3E}">
        <p14:creationId xmlns:p14="http://schemas.microsoft.com/office/powerpoint/2010/main" val="2794315967"/>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F2ABCC-D458-4735-81C2-9D38F356D84B}"/>
              </a:ext>
            </a:extLst>
          </p:cNvPr>
          <p:cNvSpPr>
            <a:spLocks noGrp="1"/>
          </p:cNvSpPr>
          <p:nvPr>
            <p:ph sz="quarter" idx="12"/>
          </p:nvPr>
        </p:nvSpPr>
        <p:spPr>
          <a:xfrm>
            <a:off x="457201" y="1381125"/>
            <a:ext cx="8228012" cy="5172075"/>
          </a:xfrm>
        </p:spPr>
        <p:txBody>
          <a:bodyPr>
            <a:normAutofit fontScale="92500"/>
          </a:bodyPr>
          <a:lstStyle/>
          <a:p>
            <a:r>
              <a:rPr lang="en-US" b="1" dirty="0">
                <a:solidFill>
                  <a:srgbClr val="FF0000"/>
                </a:solidFill>
              </a:rPr>
              <a:t>Sending Signals</a:t>
            </a:r>
          </a:p>
          <a:p>
            <a:r>
              <a:rPr lang="en-US" dirty="0"/>
              <a:t>There are several methods of delivering signals to a program or script. </a:t>
            </a:r>
          </a:p>
          <a:p>
            <a:r>
              <a:rPr lang="en-US" dirty="0"/>
              <a:t>One of the most common is for a user to type CONTROL-C or the INTERRUPT key while a script is executing.</a:t>
            </a:r>
          </a:p>
          <a:p>
            <a:r>
              <a:rPr lang="en-US" dirty="0"/>
              <a:t>When you press the </a:t>
            </a:r>
            <a:r>
              <a:rPr lang="en-US" dirty="0" err="1"/>
              <a:t>Ctrl+C</a:t>
            </a:r>
            <a:r>
              <a:rPr lang="en-US" dirty="0"/>
              <a:t> key, a SIGINT is sent to the script and as per defined default action script terminates.</a:t>
            </a:r>
          </a:p>
          <a:p>
            <a:r>
              <a:rPr lang="en-US" dirty="0"/>
              <a:t>The other common method for delivering signals is to use the kill command, the syntax of which is as follows −</a:t>
            </a:r>
          </a:p>
          <a:p>
            <a:r>
              <a:rPr lang="en-US" dirty="0"/>
              <a:t>$ kill -signal </a:t>
            </a:r>
            <a:r>
              <a:rPr lang="en-US" dirty="0" err="1"/>
              <a:t>pid</a:t>
            </a:r>
            <a:endParaRPr lang="en-IN" dirty="0"/>
          </a:p>
        </p:txBody>
      </p:sp>
      <p:sp>
        <p:nvSpPr>
          <p:cNvPr id="3" name="Title 2">
            <a:extLst>
              <a:ext uri="{FF2B5EF4-FFF2-40B4-BE49-F238E27FC236}">
                <a16:creationId xmlns:a16="http://schemas.microsoft.com/office/drawing/2014/main" id="{F8CB224E-CF94-4CB7-A0A0-B9F314568CAC}"/>
              </a:ext>
            </a:extLst>
          </p:cNvPr>
          <p:cNvSpPr>
            <a:spLocks noGrp="1"/>
          </p:cNvSpPr>
          <p:nvPr>
            <p:ph type="title"/>
          </p:nvPr>
        </p:nvSpPr>
        <p:spPr/>
        <p:txBody>
          <a:bodyPr anchor="b">
            <a:normAutofit/>
          </a:bodyPr>
          <a:lstStyle/>
          <a:p>
            <a:r>
              <a:rPr lang="en-IN" dirty="0"/>
              <a:t>Signals and Trap</a:t>
            </a:r>
          </a:p>
        </p:txBody>
      </p:sp>
    </p:spTree>
    <p:extLst>
      <p:ext uri="{BB962C8B-B14F-4D97-AF65-F5344CB8AC3E}">
        <p14:creationId xmlns:p14="http://schemas.microsoft.com/office/powerpoint/2010/main" val="371388676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F2ABCC-D458-4735-81C2-9D38F356D84B}"/>
              </a:ext>
            </a:extLst>
          </p:cNvPr>
          <p:cNvSpPr>
            <a:spLocks noGrp="1"/>
          </p:cNvSpPr>
          <p:nvPr>
            <p:ph sz="quarter" idx="12"/>
          </p:nvPr>
        </p:nvSpPr>
        <p:spPr>
          <a:xfrm>
            <a:off x="457201" y="1381125"/>
            <a:ext cx="8228012" cy="5172075"/>
          </a:xfrm>
        </p:spPr>
        <p:txBody>
          <a:bodyPr>
            <a:normAutofit fontScale="92500"/>
          </a:bodyPr>
          <a:lstStyle/>
          <a:p>
            <a:r>
              <a:rPr lang="en-US" dirty="0"/>
              <a:t>Here signal is either the number or name of the signal to deliver and </a:t>
            </a:r>
            <a:r>
              <a:rPr lang="en-US" dirty="0" err="1"/>
              <a:t>pid</a:t>
            </a:r>
            <a:r>
              <a:rPr lang="en-US" dirty="0"/>
              <a:t> is the process ID that the signal should be sent to. </a:t>
            </a:r>
          </a:p>
          <a:p>
            <a:r>
              <a:rPr lang="en-US" dirty="0"/>
              <a:t>For Example −</a:t>
            </a:r>
          </a:p>
          <a:p>
            <a:r>
              <a:rPr lang="en-US" dirty="0"/>
              <a:t>$ kill -1 1001</a:t>
            </a:r>
          </a:p>
          <a:p>
            <a:r>
              <a:rPr lang="en-US" dirty="0"/>
              <a:t>The above command sends the HUP or hang-up signal to the program that is running with process ID 1001. </a:t>
            </a:r>
          </a:p>
          <a:p>
            <a:r>
              <a:rPr lang="en-US" dirty="0"/>
              <a:t>To send a kill signal to the same process, use the following command −</a:t>
            </a:r>
          </a:p>
          <a:p>
            <a:r>
              <a:rPr lang="en-US" dirty="0"/>
              <a:t>$ kill -9 1001</a:t>
            </a:r>
          </a:p>
          <a:p>
            <a:r>
              <a:rPr lang="en-US" dirty="0"/>
              <a:t>This kills the process running with process ID 1001.</a:t>
            </a:r>
            <a:endParaRPr lang="en-IN" dirty="0"/>
          </a:p>
        </p:txBody>
      </p:sp>
      <p:sp>
        <p:nvSpPr>
          <p:cNvPr id="3" name="Title 2">
            <a:extLst>
              <a:ext uri="{FF2B5EF4-FFF2-40B4-BE49-F238E27FC236}">
                <a16:creationId xmlns:a16="http://schemas.microsoft.com/office/drawing/2014/main" id="{F8CB224E-CF94-4CB7-A0A0-B9F314568CAC}"/>
              </a:ext>
            </a:extLst>
          </p:cNvPr>
          <p:cNvSpPr>
            <a:spLocks noGrp="1"/>
          </p:cNvSpPr>
          <p:nvPr>
            <p:ph type="title"/>
          </p:nvPr>
        </p:nvSpPr>
        <p:spPr/>
        <p:txBody>
          <a:bodyPr anchor="b">
            <a:normAutofit/>
          </a:bodyPr>
          <a:lstStyle/>
          <a:p>
            <a:r>
              <a:rPr lang="en-IN" dirty="0"/>
              <a:t>Signals and Trap</a:t>
            </a:r>
          </a:p>
        </p:txBody>
      </p:sp>
    </p:spTree>
    <p:extLst>
      <p:ext uri="{BB962C8B-B14F-4D97-AF65-F5344CB8AC3E}">
        <p14:creationId xmlns:p14="http://schemas.microsoft.com/office/powerpoint/2010/main" val="328968441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5F2B1D-FB76-4A99-991E-6FB82113E96A}"/>
              </a:ext>
            </a:extLst>
          </p:cNvPr>
          <p:cNvSpPr>
            <a:spLocks noGrp="1"/>
          </p:cNvSpPr>
          <p:nvPr>
            <p:ph sz="quarter" idx="12"/>
          </p:nvPr>
        </p:nvSpPr>
        <p:spPr/>
        <p:txBody>
          <a:bodyPr>
            <a:normAutofit/>
          </a:bodyPr>
          <a:lstStyle/>
          <a:p>
            <a:r>
              <a:rPr lang="en-US" dirty="0"/>
              <a:t>When you press the </a:t>
            </a:r>
            <a:r>
              <a:rPr lang="en-US" dirty="0" err="1"/>
              <a:t>Ctrl+C</a:t>
            </a:r>
            <a:r>
              <a:rPr lang="en-US" dirty="0"/>
              <a:t> or Break key at your terminal during execution of a shell program, normally that program is immediately terminated, and your command prompt returns. </a:t>
            </a:r>
          </a:p>
          <a:p>
            <a:r>
              <a:rPr lang="en-US" dirty="0"/>
              <a:t>This may not always be desirable. </a:t>
            </a:r>
          </a:p>
          <a:p>
            <a:r>
              <a:rPr lang="en-US" dirty="0"/>
              <a:t>For instance, you may end up leaving a bunch of temporary files that won't get cleaned up.</a:t>
            </a:r>
          </a:p>
          <a:p>
            <a:r>
              <a:rPr lang="en-US" dirty="0"/>
              <a:t>Trapping these signals is quite easy, and the trap command has the following syntax −</a:t>
            </a:r>
          </a:p>
          <a:p>
            <a:r>
              <a:rPr lang="en-US" dirty="0"/>
              <a:t>$ trap commands signals</a:t>
            </a:r>
            <a:endParaRPr lang="en-IN" dirty="0"/>
          </a:p>
        </p:txBody>
      </p:sp>
      <p:sp>
        <p:nvSpPr>
          <p:cNvPr id="3" name="Title 2">
            <a:extLst>
              <a:ext uri="{FF2B5EF4-FFF2-40B4-BE49-F238E27FC236}">
                <a16:creationId xmlns:a16="http://schemas.microsoft.com/office/drawing/2014/main" id="{75FEDF8F-D724-418E-ABE0-FD51644B5B21}"/>
              </a:ext>
            </a:extLst>
          </p:cNvPr>
          <p:cNvSpPr>
            <a:spLocks noGrp="1"/>
          </p:cNvSpPr>
          <p:nvPr>
            <p:ph type="title"/>
          </p:nvPr>
        </p:nvSpPr>
        <p:spPr/>
        <p:txBody>
          <a:bodyPr/>
          <a:lstStyle/>
          <a:p>
            <a:r>
              <a:rPr lang="en-IN" dirty="0"/>
              <a:t>Trapping Signals</a:t>
            </a:r>
          </a:p>
        </p:txBody>
      </p:sp>
    </p:spTree>
    <p:extLst>
      <p:ext uri="{BB962C8B-B14F-4D97-AF65-F5344CB8AC3E}">
        <p14:creationId xmlns:p14="http://schemas.microsoft.com/office/powerpoint/2010/main" val="269756161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5F2B1D-FB76-4A99-991E-6FB82113E96A}"/>
              </a:ext>
            </a:extLst>
          </p:cNvPr>
          <p:cNvSpPr>
            <a:spLocks noGrp="1"/>
          </p:cNvSpPr>
          <p:nvPr>
            <p:ph sz="quarter" idx="12"/>
          </p:nvPr>
        </p:nvSpPr>
        <p:spPr/>
        <p:txBody>
          <a:bodyPr>
            <a:normAutofit/>
          </a:bodyPr>
          <a:lstStyle/>
          <a:p>
            <a:r>
              <a:rPr lang="en-US" dirty="0"/>
              <a:t>Here command can be any valid Unix command, or even a user-defined function, and signal can be a list of any number of signals you want to trap.</a:t>
            </a:r>
          </a:p>
          <a:p>
            <a:r>
              <a:rPr lang="en-US" dirty="0"/>
              <a:t>There are two common uses for trap in shell scripts −</a:t>
            </a:r>
          </a:p>
          <a:p>
            <a:r>
              <a:rPr lang="en-US" dirty="0"/>
              <a:t>Clean up temporary files</a:t>
            </a:r>
          </a:p>
          <a:p>
            <a:r>
              <a:rPr lang="en-US" dirty="0"/>
              <a:t>Ignore signals</a:t>
            </a:r>
            <a:endParaRPr lang="en-IN" dirty="0"/>
          </a:p>
        </p:txBody>
      </p:sp>
      <p:sp>
        <p:nvSpPr>
          <p:cNvPr id="3" name="Title 2">
            <a:extLst>
              <a:ext uri="{FF2B5EF4-FFF2-40B4-BE49-F238E27FC236}">
                <a16:creationId xmlns:a16="http://schemas.microsoft.com/office/drawing/2014/main" id="{75FEDF8F-D724-418E-ABE0-FD51644B5B21}"/>
              </a:ext>
            </a:extLst>
          </p:cNvPr>
          <p:cNvSpPr>
            <a:spLocks noGrp="1"/>
          </p:cNvSpPr>
          <p:nvPr>
            <p:ph type="title"/>
          </p:nvPr>
        </p:nvSpPr>
        <p:spPr/>
        <p:txBody>
          <a:bodyPr/>
          <a:lstStyle/>
          <a:p>
            <a:r>
              <a:rPr lang="en-IN" dirty="0"/>
              <a:t>Trapping Signals</a:t>
            </a:r>
          </a:p>
        </p:txBody>
      </p:sp>
    </p:spTree>
    <p:extLst>
      <p:ext uri="{BB962C8B-B14F-4D97-AF65-F5344CB8AC3E}">
        <p14:creationId xmlns:p14="http://schemas.microsoft.com/office/powerpoint/2010/main" val="317686054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5F2B1D-FB76-4A99-991E-6FB82113E96A}"/>
              </a:ext>
            </a:extLst>
          </p:cNvPr>
          <p:cNvSpPr>
            <a:spLocks noGrp="1"/>
          </p:cNvSpPr>
          <p:nvPr>
            <p:ph sz="quarter" idx="12"/>
          </p:nvPr>
        </p:nvSpPr>
        <p:spPr/>
        <p:txBody>
          <a:bodyPr>
            <a:normAutofit fontScale="92500" lnSpcReduction="10000"/>
          </a:bodyPr>
          <a:lstStyle/>
          <a:p>
            <a:r>
              <a:rPr lang="en-US" dirty="0"/>
              <a:t>Trap command without any option and </a:t>
            </a:r>
            <a:r>
              <a:rPr lang="en-US" dirty="0" err="1"/>
              <a:t>arg</a:t>
            </a:r>
            <a:endParaRPr lang="en-US" dirty="0"/>
          </a:p>
          <a:p>
            <a:r>
              <a:rPr lang="en-US" dirty="0"/>
              <a:t>Run the following command from the terminal to display the list of all commands associated with each condition. If any `trap` command is not set before then the following command will not display any information.</a:t>
            </a:r>
          </a:p>
          <a:p>
            <a:r>
              <a:rPr lang="en-US" dirty="0"/>
              <a:t>$ trap</a:t>
            </a:r>
          </a:p>
          <a:p>
            <a:r>
              <a:rPr lang="en-US" dirty="0"/>
              <a:t>Trap command with -l option</a:t>
            </a:r>
          </a:p>
          <a:p>
            <a:r>
              <a:rPr lang="en-US" dirty="0"/>
              <a:t>Run the following command from the terminal to display the list of all signal names with number.</a:t>
            </a:r>
          </a:p>
          <a:p>
            <a:r>
              <a:rPr lang="en-US" dirty="0"/>
              <a:t>$ trap –l</a:t>
            </a:r>
          </a:p>
          <a:p>
            <a:r>
              <a:rPr lang="en-US" dirty="0"/>
              <a:t>The output of the above command will show the list of 64 signals with numbers.</a:t>
            </a:r>
            <a:endParaRPr lang="en-IN" dirty="0"/>
          </a:p>
        </p:txBody>
      </p:sp>
      <p:sp>
        <p:nvSpPr>
          <p:cNvPr id="3" name="Title 2">
            <a:extLst>
              <a:ext uri="{FF2B5EF4-FFF2-40B4-BE49-F238E27FC236}">
                <a16:creationId xmlns:a16="http://schemas.microsoft.com/office/drawing/2014/main" id="{75FEDF8F-D724-418E-ABE0-FD51644B5B21}"/>
              </a:ext>
            </a:extLst>
          </p:cNvPr>
          <p:cNvSpPr>
            <a:spLocks noGrp="1"/>
          </p:cNvSpPr>
          <p:nvPr>
            <p:ph type="title"/>
          </p:nvPr>
        </p:nvSpPr>
        <p:spPr/>
        <p:txBody>
          <a:bodyPr/>
          <a:lstStyle/>
          <a:p>
            <a:r>
              <a:rPr lang="en-IN" dirty="0"/>
              <a:t>Trapping Signals</a:t>
            </a:r>
          </a:p>
        </p:txBody>
      </p:sp>
    </p:spTree>
    <p:extLst>
      <p:ext uri="{BB962C8B-B14F-4D97-AF65-F5344CB8AC3E}">
        <p14:creationId xmlns:p14="http://schemas.microsoft.com/office/powerpoint/2010/main" val="14078279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Unix Architecture</a:t>
            </a:r>
          </a:p>
          <a:p>
            <a:pPr lvl="1"/>
            <a:r>
              <a:rPr lang="en-US" dirty="0"/>
              <a:t>Directories and Files</a:t>
            </a:r>
          </a:p>
          <a:p>
            <a:pPr lvl="1"/>
            <a:r>
              <a:rPr lang="en-US" dirty="0"/>
              <a:t>File Management</a:t>
            </a:r>
          </a:p>
          <a:p>
            <a:pPr lvl="1"/>
            <a:r>
              <a:rPr lang="en-US" dirty="0"/>
              <a:t>Editors</a:t>
            </a:r>
          </a:p>
          <a:p>
            <a:pPr lvl="1"/>
            <a:r>
              <a:rPr lang="en-US" dirty="0"/>
              <a:t>Shell Scripting</a:t>
            </a:r>
          </a:p>
          <a:p>
            <a:pPr lvl="1"/>
            <a:r>
              <a:rPr lang="en-US" dirty="0"/>
              <a:t>Utilities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B93D53-A0BA-4E73-A574-046D5F83ED41}"/>
              </a:ext>
            </a:extLst>
          </p:cNvPr>
          <p:cNvSpPr>
            <a:spLocks noGrp="1"/>
          </p:cNvSpPr>
          <p:nvPr>
            <p:ph sz="quarter" idx="12"/>
          </p:nvPr>
        </p:nvSpPr>
        <p:spPr/>
        <p:txBody>
          <a:bodyPr>
            <a:normAutofit fontScale="92500"/>
          </a:bodyPr>
          <a:lstStyle/>
          <a:p>
            <a:r>
              <a:rPr lang="en-US" dirty="0"/>
              <a:t>UNIX once referred to a specific operating system.</a:t>
            </a:r>
          </a:p>
          <a:p>
            <a:r>
              <a:rPr lang="en-US" dirty="0"/>
              <a:t>However, today it is not a single operating system, but rather a large family of closely related operating systems. </a:t>
            </a:r>
          </a:p>
          <a:p>
            <a:r>
              <a:rPr lang="en-US" dirty="0"/>
              <a:t>These different operating systems are sometimes known as UNIX variants, or UNIX-like operating systems. </a:t>
            </a:r>
          </a:p>
          <a:p>
            <a:r>
              <a:rPr lang="en-US" dirty="0"/>
              <a:t>All these operating systems are built using a collection of enabling technologies that were originally developed in the 1970s at AT&amp;T Bell Laboratories and at the University of California, Berkeley They have much in common and share a set of utilities and programs.</a:t>
            </a:r>
            <a:endParaRPr lang="en-IN" dirty="0"/>
          </a:p>
        </p:txBody>
      </p:sp>
      <p:sp>
        <p:nvSpPr>
          <p:cNvPr id="3" name="Title 2">
            <a:extLst>
              <a:ext uri="{FF2B5EF4-FFF2-40B4-BE49-F238E27FC236}">
                <a16:creationId xmlns:a16="http://schemas.microsoft.com/office/drawing/2014/main" id="{FBE2D543-D346-4B37-8018-54553D27F90C}"/>
              </a:ext>
            </a:extLst>
          </p:cNvPr>
          <p:cNvSpPr>
            <a:spLocks noGrp="1"/>
          </p:cNvSpPr>
          <p:nvPr>
            <p:ph type="title"/>
          </p:nvPr>
        </p:nvSpPr>
        <p:spPr/>
        <p:txBody>
          <a:bodyPr/>
          <a:lstStyle/>
          <a:p>
            <a:r>
              <a:rPr lang="en-IN" dirty="0"/>
              <a:t>What is Unix</a:t>
            </a:r>
          </a:p>
        </p:txBody>
      </p:sp>
    </p:spTree>
    <p:extLst>
      <p:ext uri="{BB962C8B-B14F-4D97-AF65-F5344CB8AC3E}">
        <p14:creationId xmlns:p14="http://schemas.microsoft.com/office/powerpoint/2010/main" val="3391651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6B92F-B17B-42F7-AF01-48D20176B99F}"/>
              </a:ext>
            </a:extLst>
          </p:cNvPr>
          <p:cNvSpPr>
            <a:spLocks noGrp="1"/>
          </p:cNvSpPr>
          <p:nvPr>
            <p:ph sz="quarter" idx="12"/>
          </p:nvPr>
        </p:nvSpPr>
        <p:spPr/>
        <p:txBody>
          <a:bodyPr>
            <a:normAutofit fontScale="92500" lnSpcReduction="20000"/>
          </a:bodyPr>
          <a:lstStyle/>
          <a:p>
            <a:r>
              <a:rPr lang="en-US" dirty="0"/>
              <a:t>Looks at the /</a:t>
            </a:r>
            <a:r>
              <a:rPr lang="en-US" dirty="0" err="1"/>
              <a:t>etc</a:t>
            </a:r>
            <a:r>
              <a:rPr lang="en-US" dirty="0"/>
              <a:t>/</a:t>
            </a:r>
            <a:r>
              <a:rPr lang="en-US" dirty="0" err="1"/>
              <a:t>inittab</a:t>
            </a:r>
            <a:r>
              <a:rPr lang="en-US" dirty="0"/>
              <a:t> file to decide the Linux run level.</a:t>
            </a:r>
          </a:p>
          <a:p>
            <a:r>
              <a:rPr lang="en-US" dirty="0"/>
              <a:t>Following are the available run levels</a:t>
            </a:r>
          </a:p>
          <a:p>
            <a:r>
              <a:rPr lang="en-US" dirty="0"/>
              <a:t>0 – halt</a:t>
            </a:r>
          </a:p>
          <a:p>
            <a:r>
              <a:rPr lang="en-US" dirty="0"/>
              <a:t>1 – Single user mode</a:t>
            </a:r>
          </a:p>
          <a:p>
            <a:r>
              <a:rPr lang="en-US" dirty="0"/>
              <a:t>2 – Multiuser, without NFS</a:t>
            </a:r>
          </a:p>
          <a:p>
            <a:r>
              <a:rPr lang="en-US" dirty="0"/>
              <a:t>3 – Full multiuser mode</a:t>
            </a:r>
          </a:p>
          <a:p>
            <a:r>
              <a:rPr lang="en-US" dirty="0"/>
              <a:t>4 – unused</a:t>
            </a:r>
          </a:p>
          <a:p>
            <a:r>
              <a:rPr lang="en-US" dirty="0"/>
              <a:t>5 – X11</a:t>
            </a:r>
          </a:p>
          <a:p>
            <a:r>
              <a:rPr lang="en-US" dirty="0"/>
              <a:t>6 – reboot</a:t>
            </a:r>
          </a:p>
          <a:p>
            <a:r>
              <a:rPr lang="en-US" dirty="0"/>
              <a:t>Init identifies the default </a:t>
            </a:r>
            <a:r>
              <a:rPr lang="en-US" dirty="0" err="1"/>
              <a:t>initlevel</a:t>
            </a:r>
            <a:r>
              <a:rPr lang="en-US" dirty="0"/>
              <a:t> from /</a:t>
            </a:r>
            <a:r>
              <a:rPr lang="en-US" dirty="0" err="1"/>
              <a:t>etc</a:t>
            </a:r>
            <a:r>
              <a:rPr lang="en-US" dirty="0"/>
              <a:t>/</a:t>
            </a:r>
            <a:r>
              <a:rPr lang="en-US" dirty="0" err="1"/>
              <a:t>inittab</a:t>
            </a:r>
            <a:r>
              <a:rPr lang="en-US" dirty="0"/>
              <a:t> and uses that to load all appropriate program.</a:t>
            </a:r>
          </a:p>
        </p:txBody>
      </p:sp>
      <p:sp>
        <p:nvSpPr>
          <p:cNvPr id="3" name="Title 2">
            <a:extLst>
              <a:ext uri="{FF2B5EF4-FFF2-40B4-BE49-F238E27FC236}">
                <a16:creationId xmlns:a16="http://schemas.microsoft.com/office/drawing/2014/main" id="{6493C033-A880-4E2D-9C7E-B583CD633E74}"/>
              </a:ext>
            </a:extLst>
          </p:cNvPr>
          <p:cNvSpPr>
            <a:spLocks noGrp="1"/>
          </p:cNvSpPr>
          <p:nvPr>
            <p:ph type="title"/>
          </p:nvPr>
        </p:nvSpPr>
        <p:spPr/>
        <p:txBody>
          <a:bodyPr/>
          <a:lstStyle/>
          <a:p>
            <a:r>
              <a:rPr lang="en-IN" dirty="0"/>
              <a:t>Init</a:t>
            </a:r>
          </a:p>
        </p:txBody>
      </p:sp>
    </p:spTree>
    <p:extLst>
      <p:ext uri="{BB962C8B-B14F-4D97-AF65-F5344CB8AC3E}">
        <p14:creationId xmlns:p14="http://schemas.microsoft.com/office/powerpoint/2010/main" val="2374991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86B92F-B17B-42F7-AF01-48D20176B99F}"/>
              </a:ext>
            </a:extLst>
          </p:cNvPr>
          <p:cNvSpPr>
            <a:spLocks noGrp="1"/>
          </p:cNvSpPr>
          <p:nvPr>
            <p:ph sz="quarter" idx="12"/>
          </p:nvPr>
        </p:nvSpPr>
        <p:spPr/>
        <p:txBody>
          <a:bodyPr>
            <a:normAutofit/>
          </a:bodyPr>
          <a:lstStyle/>
          <a:p>
            <a:r>
              <a:rPr lang="en-US" dirty="0"/>
              <a:t>Execute ‘grep </a:t>
            </a:r>
            <a:r>
              <a:rPr lang="en-US" dirty="0" err="1"/>
              <a:t>initdefault</a:t>
            </a:r>
            <a:r>
              <a:rPr lang="en-US" dirty="0"/>
              <a:t> /</a:t>
            </a:r>
            <a:r>
              <a:rPr lang="en-US" dirty="0" err="1"/>
              <a:t>etc</a:t>
            </a:r>
            <a:r>
              <a:rPr lang="en-US" dirty="0"/>
              <a:t>/</a:t>
            </a:r>
            <a:r>
              <a:rPr lang="en-US" dirty="0" err="1"/>
              <a:t>inittab</a:t>
            </a:r>
            <a:r>
              <a:rPr lang="en-US" dirty="0"/>
              <a:t>’ on your system to identify the default run level</a:t>
            </a:r>
          </a:p>
          <a:p>
            <a:r>
              <a:rPr lang="en-US" dirty="0"/>
              <a:t>If you want to get into trouble, you can set the default run level to 0 or 6. Since you know what 0 and 6 means, probably you might not do that.</a:t>
            </a:r>
          </a:p>
          <a:p>
            <a:r>
              <a:rPr lang="en-US" dirty="0"/>
              <a:t>Typically you would set the default run level to either 3 or 5.</a:t>
            </a:r>
          </a:p>
        </p:txBody>
      </p:sp>
      <p:sp>
        <p:nvSpPr>
          <p:cNvPr id="3" name="Title 2">
            <a:extLst>
              <a:ext uri="{FF2B5EF4-FFF2-40B4-BE49-F238E27FC236}">
                <a16:creationId xmlns:a16="http://schemas.microsoft.com/office/drawing/2014/main" id="{6493C033-A880-4E2D-9C7E-B583CD633E74}"/>
              </a:ext>
            </a:extLst>
          </p:cNvPr>
          <p:cNvSpPr>
            <a:spLocks noGrp="1"/>
          </p:cNvSpPr>
          <p:nvPr>
            <p:ph type="title"/>
          </p:nvPr>
        </p:nvSpPr>
        <p:spPr/>
        <p:txBody>
          <a:bodyPr/>
          <a:lstStyle/>
          <a:p>
            <a:r>
              <a:rPr lang="en-IN" dirty="0"/>
              <a:t>Init</a:t>
            </a:r>
          </a:p>
        </p:txBody>
      </p:sp>
    </p:spTree>
    <p:extLst>
      <p:ext uri="{BB962C8B-B14F-4D97-AF65-F5344CB8AC3E}">
        <p14:creationId xmlns:p14="http://schemas.microsoft.com/office/powerpoint/2010/main" val="1867272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65829-3383-4684-AB1D-C34FC4BEF02C}"/>
              </a:ext>
            </a:extLst>
          </p:cNvPr>
          <p:cNvSpPr>
            <a:spLocks noGrp="1"/>
          </p:cNvSpPr>
          <p:nvPr>
            <p:ph sz="quarter" idx="12"/>
          </p:nvPr>
        </p:nvSpPr>
        <p:spPr/>
        <p:txBody>
          <a:bodyPr/>
          <a:lstStyle/>
          <a:p>
            <a:r>
              <a:rPr lang="en-US" dirty="0"/>
              <a:t>When the Linux system is booting up, you might see various services getting started. For example, it might say “starting </a:t>
            </a:r>
            <a:r>
              <a:rPr lang="en-US" dirty="0" err="1"/>
              <a:t>sendmail</a:t>
            </a:r>
            <a:r>
              <a:rPr lang="en-US" dirty="0"/>
              <a:t> …. OK”. Those are the </a:t>
            </a:r>
            <a:r>
              <a:rPr lang="en-US" dirty="0" err="1"/>
              <a:t>runlevel</a:t>
            </a:r>
            <a:r>
              <a:rPr lang="en-US" dirty="0"/>
              <a:t> programs, executed from the run level directory as defined by your run level.</a:t>
            </a:r>
          </a:p>
          <a:p>
            <a:endParaRPr lang="en-IN" dirty="0"/>
          </a:p>
        </p:txBody>
      </p:sp>
      <p:sp>
        <p:nvSpPr>
          <p:cNvPr id="3" name="Title 2">
            <a:extLst>
              <a:ext uri="{FF2B5EF4-FFF2-40B4-BE49-F238E27FC236}">
                <a16:creationId xmlns:a16="http://schemas.microsoft.com/office/drawing/2014/main" id="{4ED66F31-C1E1-4F3E-ADCA-F37ECF863213}"/>
              </a:ext>
            </a:extLst>
          </p:cNvPr>
          <p:cNvSpPr>
            <a:spLocks noGrp="1"/>
          </p:cNvSpPr>
          <p:nvPr>
            <p:ph type="title"/>
          </p:nvPr>
        </p:nvSpPr>
        <p:spPr/>
        <p:txBody>
          <a:bodyPr/>
          <a:lstStyle/>
          <a:p>
            <a:r>
              <a:rPr lang="en-IN" dirty="0" err="1"/>
              <a:t>Runlevel</a:t>
            </a:r>
            <a:r>
              <a:rPr lang="en-IN" dirty="0"/>
              <a:t> programs</a:t>
            </a:r>
          </a:p>
        </p:txBody>
      </p:sp>
    </p:spTree>
    <p:extLst>
      <p:ext uri="{BB962C8B-B14F-4D97-AF65-F5344CB8AC3E}">
        <p14:creationId xmlns:p14="http://schemas.microsoft.com/office/powerpoint/2010/main" val="1090942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65829-3383-4684-AB1D-C34FC4BEF02C}"/>
              </a:ext>
            </a:extLst>
          </p:cNvPr>
          <p:cNvSpPr>
            <a:spLocks noGrp="1"/>
          </p:cNvSpPr>
          <p:nvPr>
            <p:ph sz="quarter" idx="12"/>
          </p:nvPr>
        </p:nvSpPr>
        <p:spPr/>
        <p:txBody>
          <a:bodyPr>
            <a:normAutofit lnSpcReduction="10000"/>
          </a:bodyPr>
          <a:lstStyle/>
          <a:p>
            <a:r>
              <a:rPr lang="en-US" dirty="0"/>
              <a:t>Depending on your default </a:t>
            </a:r>
            <a:r>
              <a:rPr lang="en-US" dirty="0" err="1"/>
              <a:t>init</a:t>
            </a:r>
            <a:r>
              <a:rPr lang="en-US" dirty="0"/>
              <a:t> level setting, the system will execute the programs from one of the following directories.</a:t>
            </a:r>
          </a:p>
          <a:p>
            <a:r>
              <a:rPr lang="en-US" dirty="0"/>
              <a:t>Run level 0 – /</a:t>
            </a:r>
            <a:r>
              <a:rPr lang="en-US" dirty="0" err="1"/>
              <a:t>etc</a:t>
            </a:r>
            <a:r>
              <a:rPr lang="en-US" dirty="0"/>
              <a:t>/</a:t>
            </a:r>
            <a:r>
              <a:rPr lang="en-US" dirty="0" err="1"/>
              <a:t>rc.d</a:t>
            </a:r>
            <a:r>
              <a:rPr lang="en-US" dirty="0"/>
              <a:t>/rc0.d/</a:t>
            </a:r>
          </a:p>
          <a:p>
            <a:r>
              <a:rPr lang="en-US" dirty="0"/>
              <a:t>Run level 1 – /</a:t>
            </a:r>
            <a:r>
              <a:rPr lang="en-US" dirty="0" err="1"/>
              <a:t>etc</a:t>
            </a:r>
            <a:r>
              <a:rPr lang="en-US" dirty="0"/>
              <a:t>/</a:t>
            </a:r>
            <a:r>
              <a:rPr lang="en-US" dirty="0" err="1"/>
              <a:t>rc.d</a:t>
            </a:r>
            <a:r>
              <a:rPr lang="en-US" dirty="0"/>
              <a:t>/rc1.d/</a:t>
            </a:r>
          </a:p>
          <a:p>
            <a:r>
              <a:rPr lang="en-US" dirty="0"/>
              <a:t>Run level 2 – /</a:t>
            </a:r>
            <a:r>
              <a:rPr lang="en-US" dirty="0" err="1"/>
              <a:t>etc</a:t>
            </a:r>
            <a:r>
              <a:rPr lang="en-US" dirty="0"/>
              <a:t>/</a:t>
            </a:r>
            <a:r>
              <a:rPr lang="en-US" dirty="0" err="1"/>
              <a:t>rc.d</a:t>
            </a:r>
            <a:r>
              <a:rPr lang="en-US" dirty="0"/>
              <a:t>/rc2.d/</a:t>
            </a:r>
          </a:p>
          <a:p>
            <a:r>
              <a:rPr lang="en-US" dirty="0"/>
              <a:t>Run level 3 – /</a:t>
            </a:r>
            <a:r>
              <a:rPr lang="en-US" dirty="0" err="1"/>
              <a:t>etc</a:t>
            </a:r>
            <a:r>
              <a:rPr lang="en-US" dirty="0"/>
              <a:t>/</a:t>
            </a:r>
            <a:r>
              <a:rPr lang="en-US" dirty="0" err="1"/>
              <a:t>rc.d</a:t>
            </a:r>
            <a:r>
              <a:rPr lang="en-US" dirty="0"/>
              <a:t>/rc3.d/</a:t>
            </a:r>
          </a:p>
          <a:p>
            <a:r>
              <a:rPr lang="en-US" dirty="0"/>
              <a:t>Run level 4 – /</a:t>
            </a:r>
            <a:r>
              <a:rPr lang="en-US" dirty="0" err="1"/>
              <a:t>etc</a:t>
            </a:r>
            <a:r>
              <a:rPr lang="en-US" dirty="0"/>
              <a:t>/</a:t>
            </a:r>
            <a:r>
              <a:rPr lang="en-US" dirty="0" err="1"/>
              <a:t>rc.d</a:t>
            </a:r>
            <a:r>
              <a:rPr lang="en-US" dirty="0"/>
              <a:t>/rc4.d/</a:t>
            </a:r>
          </a:p>
          <a:p>
            <a:r>
              <a:rPr lang="en-US" dirty="0"/>
              <a:t>Run level 5 – /</a:t>
            </a:r>
            <a:r>
              <a:rPr lang="en-US" dirty="0" err="1"/>
              <a:t>etc</a:t>
            </a:r>
            <a:r>
              <a:rPr lang="en-US" dirty="0"/>
              <a:t>/</a:t>
            </a:r>
            <a:r>
              <a:rPr lang="en-US" dirty="0" err="1"/>
              <a:t>rc.d</a:t>
            </a:r>
            <a:r>
              <a:rPr lang="en-US" dirty="0"/>
              <a:t>/rc5.d/</a:t>
            </a:r>
          </a:p>
          <a:p>
            <a:r>
              <a:rPr lang="en-US" dirty="0"/>
              <a:t>Run level 6 – /</a:t>
            </a:r>
            <a:r>
              <a:rPr lang="en-US" dirty="0" err="1"/>
              <a:t>etc</a:t>
            </a:r>
            <a:r>
              <a:rPr lang="en-US" dirty="0"/>
              <a:t>/</a:t>
            </a:r>
            <a:r>
              <a:rPr lang="en-US" dirty="0" err="1"/>
              <a:t>rc.d</a:t>
            </a:r>
            <a:r>
              <a:rPr lang="en-US" dirty="0"/>
              <a:t>/rc6.d/</a:t>
            </a:r>
            <a:endParaRPr lang="en-IN" dirty="0"/>
          </a:p>
        </p:txBody>
      </p:sp>
      <p:sp>
        <p:nvSpPr>
          <p:cNvPr id="3" name="Title 2">
            <a:extLst>
              <a:ext uri="{FF2B5EF4-FFF2-40B4-BE49-F238E27FC236}">
                <a16:creationId xmlns:a16="http://schemas.microsoft.com/office/drawing/2014/main" id="{4ED66F31-C1E1-4F3E-ADCA-F37ECF863213}"/>
              </a:ext>
            </a:extLst>
          </p:cNvPr>
          <p:cNvSpPr>
            <a:spLocks noGrp="1"/>
          </p:cNvSpPr>
          <p:nvPr>
            <p:ph type="title"/>
          </p:nvPr>
        </p:nvSpPr>
        <p:spPr/>
        <p:txBody>
          <a:bodyPr/>
          <a:lstStyle/>
          <a:p>
            <a:r>
              <a:rPr lang="en-IN" dirty="0" err="1"/>
              <a:t>Runlevel</a:t>
            </a:r>
            <a:r>
              <a:rPr lang="en-IN" dirty="0"/>
              <a:t> programs</a:t>
            </a:r>
          </a:p>
        </p:txBody>
      </p:sp>
    </p:spTree>
    <p:extLst>
      <p:ext uri="{BB962C8B-B14F-4D97-AF65-F5344CB8AC3E}">
        <p14:creationId xmlns:p14="http://schemas.microsoft.com/office/powerpoint/2010/main" val="778600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65829-3383-4684-AB1D-C34FC4BEF02C}"/>
              </a:ext>
            </a:extLst>
          </p:cNvPr>
          <p:cNvSpPr>
            <a:spLocks noGrp="1"/>
          </p:cNvSpPr>
          <p:nvPr>
            <p:ph sz="quarter" idx="12"/>
          </p:nvPr>
        </p:nvSpPr>
        <p:spPr/>
        <p:txBody>
          <a:bodyPr>
            <a:normAutofit fontScale="85000" lnSpcReduction="20000"/>
          </a:bodyPr>
          <a:lstStyle/>
          <a:p>
            <a:r>
              <a:rPr lang="en-US" dirty="0"/>
              <a:t>Please note that there are also symbolic links available for these directory under /</a:t>
            </a:r>
            <a:r>
              <a:rPr lang="en-US" dirty="0" err="1"/>
              <a:t>etc</a:t>
            </a:r>
            <a:r>
              <a:rPr lang="en-US" dirty="0"/>
              <a:t> directly. So, /</a:t>
            </a:r>
            <a:r>
              <a:rPr lang="en-US" dirty="0" err="1"/>
              <a:t>etc</a:t>
            </a:r>
            <a:r>
              <a:rPr lang="en-US" dirty="0"/>
              <a:t>/rc0.d is linked to /</a:t>
            </a:r>
            <a:r>
              <a:rPr lang="en-US" dirty="0" err="1"/>
              <a:t>etc</a:t>
            </a:r>
            <a:r>
              <a:rPr lang="en-US" dirty="0"/>
              <a:t>/</a:t>
            </a:r>
            <a:r>
              <a:rPr lang="en-US" dirty="0" err="1"/>
              <a:t>rc.d</a:t>
            </a:r>
            <a:r>
              <a:rPr lang="en-US" dirty="0"/>
              <a:t>/rc0.d.</a:t>
            </a:r>
          </a:p>
          <a:p>
            <a:r>
              <a:rPr lang="en-US" dirty="0"/>
              <a:t>Under the /</a:t>
            </a:r>
            <a:r>
              <a:rPr lang="en-US" dirty="0" err="1"/>
              <a:t>etc</a:t>
            </a:r>
            <a:r>
              <a:rPr lang="en-US" dirty="0"/>
              <a:t>/</a:t>
            </a:r>
            <a:r>
              <a:rPr lang="en-US" dirty="0" err="1"/>
              <a:t>rc.d</a:t>
            </a:r>
            <a:r>
              <a:rPr lang="en-US" dirty="0"/>
              <a:t>/</a:t>
            </a:r>
            <a:r>
              <a:rPr lang="en-US" dirty="0" err="1"/>
              <a:t>rc</a:t>
            </a:r>
            <a:r>
              <a:rPr lang="en-US" dirty="0"/>
              <a:t>*.d/ directories, you would see programs that start with S and K.</a:t>
            </a:r>
          </a:p>
          <a:p>
            <a:r>
              <a:rPr lang="en-US" dirty="0"/>
              <a:t>Programs starts with S are used during startup. S for startup.</a:t>
            </a:r>
          </a:p>
          <a:p>
            <a:r>
              <a:rPr lang="en-US" dirty="0"/>
              <a:t>Programs starts with K are used during shutdown. K for kill.</a:t>
            </a:r>
          </a:p>
          <a:p>
            <a:r>
              <a:rPr lang="en-US" dirty="0"/>
              <a:t>There are numbers right next to S and K in the program names. Those are the sequence number in which the programs should be started or killed.</a:t>
            </a:r>
          </a:p>
          <a:p>
            <a:r>
              <a:rPr lang="en-US" dirty="0"/>
              <a:t>For example, S12syslog is to start the syslog </a:t>
            </a:r>
            <a:r>
              <a:rPr lang="en-US" dirty="0" err="1"/>
              <a:t>deamon</a:t>
            </a:r>
            <a:r>
              <a:rPr lang="en-US" dirty="0"/>
              <a:t>, which has the sequence number of 12. S80sendmail is to start the </a:t>
            </a:r>
            <a:r>
              <a:rPr lang="en-US" dirty="0" err="1"/>
              <a:t>sendmail</a:t>
            </a:r>
            <a:r>
              <a:rPr lang="en-US" dirty="0"/>
              <a:t> daemon, which has the sequence number of 80. So, syslog program will be started before </a:t>
            </a:r>
            <a:r>
              <a:rPr lang="en-US" dirty="0" err="1"/>
              <a:t>sendmail</a:t>
            </a:r>
            <a:r>
              <a:rPr lang="en-US" dirty="0"/>
              <a:t>.</a:t>
            </a:r>
            <a:endParaRPr lang="en-IN" dirty="0"/>
          </a:p>
        </p:txBody>
      </p:sp>
      <p:sp>
        <p:nvSpPr>
          <p:cNvPr id="3" name="Title 2">
            <a:extLst>
              <a:ext uri="{FF2B5EF4-FFF2-40B4-BE49-F238E27FC236}">
                <a16:creationId xmlns:a16="http://schemas.microsoft.com/office/drawing/2014/main" id="{4ED66F31-C1E1-4F3E-ADCA-F37ECF863213}"/>
              </a:ext>
            </a:extLst>
          </p:cNvPr>
          <p:cNvSpPr>
            <a:spLocks noGrp="1"/>
          </p:cNvSpPr>
          <p:nvPr>
            <p:ph type="title"/>
          </p:nvPr>
        </p:nvSpPr>
        <p:spPr/>
        <p:txBody>
          <a:bodyPr/>
          <a:lstStyle/>
          <a:p>
            <a:r>
              <a:rPr lang="en-IN" dirty="0" err="1"/>
              <a:t>Runlevel</a:t>
            </a:r>
            <a:r>
              <a:rPr lang="en-IN" dirty="0"/>
              <a:t> programs</a:t>
            </a:r>
          </a:p>
        </p:txBody>
      </p:sp>
    </p:spTree>
    <p:extLst>
      <p:ext uri="{BB962C8B-B14F-4D97-AF65-F5344CB8AC3E}">
        <p14:creationId xmlns:p14="http://schemas.microsoft.com/office/powerpoint/2010/main" val="2332352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06323F-F66B-4717-A029-44ECC6460859}"/>
              </a:ext>
            </a:extLst>
          </p:cNvPr>
          <p:cNvSpPr>
            <a:spLocks noGrp="1"/>
          </p:cNvSpPr>
          <p:nvPr>
            <p:ph sz="quarter" idx="12"/>
          </p:nvPr>
        </p:nvSpPr>
        <p:spPr/>
        <p:txBody>
          <a:bodyPr>
            <a:normAutofit fontScale="92500" lnSpcReduction="20000"/>
          </a:bodyPr>
          <a:lstStyle/>
          <a:p>
            <a:r>
              <a:rPr lang="en-IN" dirty="0">
                <a:hlinkClick r:id="rId2"/>
              </a:rPr>
              <a:t>https://docs.microsoft.com/en-us/windows/wsl/install-win10</a:t>
            </a:r>
            <a:endParaRPr lang="en-IN" dirty="0"/>
          </a:p>
          <a:p>
            <a:r>
              <a:rPr lang="en-US" dirty="0"/>
              <a:t>In the next step, it's time to install the graphical desktop programs. You do this by running these programs from Bash:</a:t>
            </a:r>
          </a:p>
          <a:p>
            <a:r>
              <a:rPr lang="en-US" dirty="0"/>
              <a:t>https://www.zdnet.com/article/how-to-run-run-the-native-ubuntu-desktop-on-windows-10/</a:t>
            </a:r>
          </a:p>
          <a:p>
            <a:r>
              <a:rPr lang="en-US" dirty="0"/>
              <a:t>apt-get install ubuntu-desktop</a:t>
            </a:r>
          </a:p>
          <a:p>
            <a:r>
              <a:rPr lang="en-US" dirty="0"/>
              <a:t>apt-get install unity</a:t>
            </a:r>
          </a:p>
          <a:p>
            <a:r>
              <a:rPr lang="en-US" dirty="0"/>
              <a:t>apt-get install </a:t>
            </a:r>
            <a:r>
              <a:rPr lang="en-US" dirty="0" err="1"/>
              <a:t>compiz</a:t>
            </a:r>
            <a:r>
              <a:rPr lang="en-US" dirty="0"/>
              <a:t>-core</a:t>
            </a:r>
          </a:p>
          <a:p>
            <a:r>
              <a:rPr lang="en-US" dirty="0"/>
              <a:t>apt-get install </a:t>
            </a:r>
            <a:r>
              <a:rPr lang="en-US" dirty="0" err="1"/>
              <a:t>compizconfig</a:t>
            </a:r>
            <a:r>
              <a:rPr lang="en-US" dirty="0"/>
              <a:t>-settings-manager</a:t>
            </a:r>
          </a:p>
          <a:p>
            <a:r>
              <a:rPr lang="en-IN" dirty="0"/>
              <a:t> export DISPLAY=localhost:0</a:t>
            </a:r>
          </a:p>
          <a:p>
            <a:r>
              <a:rPr lang="en-IN" dirty="0" err="1"/>
              <a:t>Ccsm</a:t>
            </a:r>
            <a:endParaRPr lang="en-IN" dirty="0"/>
          </a:p>
          <a:p>
            <a:endParaRPr lang="en-IN" dirty="0"/>
          </a:p>
        </p:txBody>
      </p:sp>
      <p:sp>
        <p:nvSpPr>
          <p:cNvPr id="3" name="Title 2">
            <a:extLst>
              <a:ext uri="{FF2B5EF4-FFF2-40B4-BE49-F238E27FC236}">
                <a16:creationId xmlns:a16="http://schemas.microsoft.com/office/drawing/2014/main" id="{44C2A761-0BFD-4E11-9968-EA59DA57ED7F}"/>
              </a:ext>
            </a:extLst>
          </p:cNvPr>
          <p:cNvSpPr>
            <a:spLocks noGrp="1"/>
          </p:cNvSpPr>
          <p:nvPr>
            <p:ph type="title"/>
          </p:nvPr>
        </p:nvSpPr>
        <p:spPr/>
        <p:txBody>
          <a:bodyPr/>
          <a:lstStyle/>
          <a:p>
            <a:r>
              <a:rPr lang="en-IN" dirty="0"/>
              <a:t>Install Ubuntu in Windows 10</a:t>
            </a:r>
          </a:p>
        </p:txBody>
      </p:sp>
    </p:spTree>
    <p:extLst>
      <p:ext uri="{BB962C8B-B14F-4D97-AF65-F5344CB8AC3E}">
        <p14:creationId xmlns:p14="http://schemas.microsoft.com/office/powerpoint/2010/main" val="1745697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06323F-F66B-4717-A029-44ECC6460859}"/>
              </a:ext>
            </a:extLst>
          </p:cNvPr>
          <p:cNvSpPr>
            <a:spLocks noGrp="1"/>
          </p:cNvSpPr>
          <p:nvPr>
            <p:ph sz="quarter" idx="12"/>
          </p:nvPr>
        </p:nvSpPr>
        <p:spPr/>
        <p:txBody>
          <a:bodyPr>
            <a:normAutofit/>
          </a:bodyPr>
          <a:lstStyle/>
          <a:p>
            <a:r>
              <a:rPr lang="en-IN" dirty="0"/>
              <a:t>sudo apt-get install xfce4</a:t>
            </a:r>
          </a:p>
          <a:p>
            <a:r>
              <a:rPr lang="en-IN" dirty="0"/>
              <a:t>Xfce4-session</a:t>
            </a:r>
          </a:p>
        </p:txBody>
      </p:sp>
      <p:sp>
        <p:nvSpPr>
          <p:cNvPr id="3" name="Title 2">
            <a:extLst>
              <a:ext uri="{FF2B5EF4-FFF2-40B4-BE49-F238E27FC236}">
                <a16:creationId xmlns:a16="http://schemas.microsoft.com/office/drawing/2014/main" id="{44C2A761-0BFD-4E11-9968-EA59DA57ED7F}"/>
              </a:ext>
            </a:extLst>
          </p:cNvPr>
          <p:cNvSpPr>
            <a:spLocks noGrp="1"/>
          </p:cNvSpPr>
          <p:nvPr>
            <p:ph type="title"/>
          </p:nvPr>
        </p:nvSpPr>
        <p:spPr/>
        <p:txBody>
          <a:bodyPr/>
          <a:lstStyle/>
          <a:p>
            <a:r>
              <a:rPr lang="en-IN" dirty="0"/>
              <a:t>Install Ubuntu in Windows 10</a:t>
            </a:r>
          </a:p>
        </p:txBody>
      </p:sp>
    </p:spTree>
    <p:extLst>
      <p:ext uri="{BB962C8B-B14F-4D97-AF65-F5344CB8AC3E}">
        <p14:creationId xmlns:p14="http://schemas.microsoft.com/office/powerpoint/2010/main" val="3909036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9DE350-0A2B-48FE-8B30-AF13CED9F9AB}"/>
              </a:ext>
            </a:extLst>
          </p:cNvPr>
          <p:cNvSpPr>
            <a:spLocks noGrp="1"/>
          </p:cNvSpPr>
          <p:nvPr>
            <p:ph sz="quarter" idx="12"/>
          </p:nvPr>
        </p:nvSpPr>
        <p:spPr/>
        <p:txBody>
          <a:bodyPr/>
          <a:lstStyle/>
          <a:p>
            <a:r>
              <a:rPr lang="en-IN" dirty="0"/>
              <a:t>https://cocalc.com/doc/terminal.html</a:t>
            </a:r>
          </a:p>
        </p:txBody>
      </p:sp>
      <p:sp>
        <p:nvSpPr>
          <p:cNvPr id="3" name="Title 2">
            <a:extLst>
              <a:ext uri="{FF2B5EF4-FFF2-40B4-BE49-F238E27FC236}">
                <a16:creationId xmlns:a16="http://schemas.microsoft.com/office/drawing/2014/main" id="{B563A621-AAF0-4CAC-A794-0DCCF4B29766}"/>
              </a:ext>
            </a:extLst>
          </p:cNvPr>
          <p:cNvSpPr>
            <a:spLocks noGrp="1"/>
          </p:cNvSpPr>
          <p:nvPr>
            <p:ph type="title"/>
          </p:nvPr>
        </p:nvSpPr>
        <p:spPr/>
        <p:txBody>
          <a:bodyPr/>
          <a:lstStyle/>
          <a:p>
            <a:r>
              <a:rPr lang="en-US" dirty="0"/>
              <a:t>How to access and log in to a UNIX system</a:t>
            </a:r>
            <a:endParaRPr lang="en-IN" dirty="0"/>
          </a:p>
        </p:txBody>
      </p:sp>
    </p:spTree>
    <p:extLst>
      <p:ext uri="{BB962C8B-B14F-4D97-AF65-F5344CB8AC3E}">
        <p14:creationId xmlns:p14="http://schemas.microsoft.com/office/powerpoint/2010/main" val="1618868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63A621-AAF0-4CAC-A794-0DCCF4B29766}"/>
              </a:ext>
            </a:extLst>
          </p:cNvPr>
          <p:cNvSpPr>
            <a:spLocks noGrp="1"/>
          </p:cNvSpPr>
          <p:nvPr>
            <p:ph type="title"/>
          </p:nvPr>
        </p:nvSpPr>
        <p:spPr/>
        <p:txBody>
          <a:bodyPr/>
          <a:lstStyle/>
          <a:p>
            <a:r>
              <a:rPr lang="en-US" dirty="0"/>
              <a:t>How to access and log in to a UNIX system</a:t>
            </a:r>
            <a:endParaRPr lang="en-IN" dirty="0"/>
          </a:p>
        </p:txBody>
      </p:sp>
      <p:pic>
        <p:nvPicPr>
          <p:cNvPr id="7" name="Picture 6">
            <a:extLst>
              <a:ext uri="{FF2B5EF4-FFF2-40B4-BE49-F238E27FC236}">
                <a16:creationId xmlns:a16="http://schemas.microsoft.com/office/drawing/2014/main" id="{EDA70087-1EE9-411D-8096-7DB3FD9DC98A}"/>
              </a:ext>
            </a:extLst>
          </p:cNvPr>
          <p:cNvPicPr>
            <a:picLocks noChangeAspect="1"/>
          </p:cNvPicPr>
          <p:nvPr/>
        </p:nvPicPr>
        <p:blipFill rotWithShape="1">
          <a:blip r:embed="rId2"/>
          <a:srcRect t="2963" r="1293" b="19999"/>
          <a:stretch/>
        </p:blipFill>
        <p:spPr>
          <a:xfrm>
            <a:off x="59094" y="1600200"/>
            <a:ext cx="9025812" cy="3962400"/>
          </a:xfrm>
          <a:prstGeom prst="rect">
            <a:avLst/>
          </a:prstGeom>
        </p:spPr>
      </p:pic>
    </p:spTree>
    <p:extLst>
      <p:ext uri="{BB962C8B-B14F-4D97-AF65-F5344CB8AC3E}">
        <p14:creationId xmlns:p14="http://schemas.microsoft.com/office/powerpoint/2010/main" val="2755397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3320-06CE-4158-9747-340FDBB3567C}"/>
              </a:ext>
            </a:extLst>
          </p:cNvPr>
          <p:cNvSpPr>
            <a:spLocks noGrp="1"/>
          </p:cNvSpPr>
          <p:nvPr>
            <p:ph sz="quarter" idx="12"/>
          </p:nvPr>
        </p:nvSpPr>
        <p:spPr/>
        <p:txBody>
          <a:bodyPr>
            <a:normAutofit fontScale="92500"/>
          </a:bodyPr>
          <a:lstStyle/>
          <a:p>
            <a:r>
              <a:rPr lang="en-US" dirty="0"/>
              <a:t>Every UNIX system has at least one person, called the system administrator, whose job is to maintain the system. </a:t>
            </a:r>
          </a:p>
          <a:p>
            <a:r>
              <a:rPr lang="en-US" dirty="0"/>
              <a:t>The system administrator is also responsible for adding new users to the system, and for setting up the initial work environment. </a:t>
            </a:r>
          </a:p>
          <a:p>
            <a:r>
              <a:rPr lang="en-US" dirty="0"/>
              <a:t>If you are on a multiuser system, you will have to ask the system administrator to set up a login for you. </a:t>
            </a:r>
          </a:p>
          <a:p>
            <a:r>
              <a:rPr lang="en-US" dirty="0"/>
              <a:t>If you are the only user on the system, you will be the system administrator. </a:t>
            </a:r>
          </a:p>
          <a:p>
            <a:r>
              <a:rPr lang="en-US" dirty="0"/>
              <a:t>During the installation of your UNIX variant, you will be asked to select a login name and password.</a:t>
            </a:r>
            <a:endParaRPr lang="en-IN" dirty="0"/>
          </a:p>
        </p:txBody>
      </p:sp>
      <p:sp>
        <p:nvSpPr>
          <p:cNvPr id="3" name="Title 2">
            <a:extLst>
              <a:ext uri="{FF2B5EF4-FFF2-40B4-BE49-F238E27FC236}">
                <a16:creationId xmlns:a16="http://schemas.microsoft.com/office/drawing/2014/main" id="{B563A621-AAF0-4CAC-A794-0DCCF4B29766}"/>
              </a:ext>
            </a:extLst>
          </p:cNvPr>
          <p:cNvSpPr>
            <a:spLocks noGrp="1"/>
          </p:cNvSpPr>
          <p:nvPr>
            <p:ph type="title"/>
          </p:nvPr>
        </p:nvSpPr>
        <p:spPr/>
        <p:txBody>
          <a:bodyPr/>
          <a:lstStyle/>
          <a:p>
            <a:r>
              <a:rPr lang="en-US" dirty="0"/>
              <a:t>How to access and log in to a UNIX system</a:t>
            </a:r>
            <a:endParaRPr lang="en-IN" dirty="0"/>
          </a:p>
        </p:txBody>
      </p:sp>
    </p:spTree>
    <p:extLst>
      <p:ext uri="{BB962C8B-B14F-4D97-AF65-F5344CB8AC3E}">
        <p14:creationId xmlns:p14="http://schemas.microsoft.com/office/powerpoint/2010/main" val="1747648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B93D53-A0BA-4E73-A574-046D5F83ED41}"/>
              </a:ext>
            </a:extLst>
          </p:cNvPr>
          <p:cNvSpPr>
            <a:spLocks noGrp="1"/>
          </p:cNvSpPr>
          <p:nvPr>
            <p:ph sz="quarter" idx="12"/>
          </p:nvPr>
        </p:nvSpPr>
        <p:spPr/>
        <p:txBody>
          <a:bodyPr>
            <a:normAutofit/>
          </a:bodyPr>
          <a:lstStyle/>
          <a:p>
            <a:r>
              <a:rPr lang="en-US" dirty="0"/>
              <a:t>The Unix system is a multi-user, multi tasking operating system which means that it allows a single or multiprocessor computer to simultaneously execute several programs by one or several users. </a:t>
            </a:r>
          </a:p>
          <a:p>
            <a:r>
              <a:rPr lang="en-US" dirty="0"/>
              <a:t>It has one or several command interpreters (shell) as well as a great number of commands and many utilities (assembler, compilers for many languages, text processing, email, etc.).</a:t>
            </a:r>
          </a:p>
          <a:p>
            <a:endParaRPr lang="en-US" dirty="0"/>
          </a:p>
        </p:txBody>
      </p:sp>
      <p:sp>
        <p:nvSpPr>
          <p:cNvPr id="3" name="Title 2">
            <a:extLst>
              <a:ext uri="{FF2B5EF4-FFF2-40B4-BE49-F238E27FC236}">
                <a16:creationId xmlns:a16="http://schemas.microsoft.com/office/drawing/2014/main" id="{FBE2D543-D346-4B37-8018-54553D27F90C}"/>
              </a:ext>
            </a:extLst>
          </p:cNvPr>
          <p:cNvSpPr>
            <a:spLocks noGrp="1"/>
          </p:cNvSpPr>
          <p:nvPr>
            <p:ph type="title"/>
          </p:nvPr>
        </p:nvSpPr>
        <p:spPr/>
        <p:txBody>
          <a:bodyPr/>
          <a:lstStyle/>
          <a:p>
            <a:r>
              <a:rPr lang="en-IN" dirty="0"/>
              <a:t>What is Unix</a:t>
            </a:r>
          </a:p>
        </p:txBody>
      </p:sp>
    </p:spTree>
    <p:extLst>
      <p:ext uri="{BB962C8B-B14F-4D97-AF65-F5344CB8AC3E}">
        <p14:creationId xmlns:p14="http://schemas.microsoft.com/office/powerpoint/2010/main" val="2713246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3320-06CE-4158-9747-340FDBB3567C}"/>
              </a:ext>
            </a:extLst>
          </p:cNvPr>
          <p:cNvSpPr>
            <a:spLocks noGrp="1"/>
          </p:cNvSpPr>
          <p:nvPr>
            <p:ph sz="quarter" idx="12"/>
          </p:nvPr>
        </p:nvSpPr>
        <p:spPr/>
        <p:txBody>
          <a:bodyPr>
            <a:normAutofit fontScale="92500" lnSpcReduction="20000"/>
          </a:bodyPr>
          <a:lstStyle/>
          <a:p>
            <a:r>
              <a:rPr lang="en-US" dirty="0"/>
              <a:t>In general, your login name can be almost any combination of letters and numbers, although there are a few constraints:</a:t>
            </a:r>
          </a:p>
          <a:p>
            <a:r>
              <a:rPr lang="en-US" dirty="0"/>
              <a:t>Your login name must be more than two characters long. </a:t>
            </a:r>
          </a:p>
          <a:p>
            <a:r>
              <a:rPr lang="en-US" dirty="0"/>
              <a:t>If it is longer than eight, only the first eight characters are relevant.</a:t>
            </a:r>
          </a:p>
          <a:p>
            <a:r>
              <a:rPr lang="en-US" dirty="0"/>
              <a:t>It must contain only lowercase letters and numbers and must begin with a lowercase letter.</a:t>
            </a:r>
          </a:p>
          <a:p>
            <a:r>
              <a:rPr lang="en-US" dirty="0"/>
              <a:t>No symbols or spaces are allowed.</a:t>
            </a:r>
          </a:p>
          <a:p>
            <a:r>
              <a:rPr lang="en-US" dirty="0"/>
              <a:t>It cannot be the same as another login name already in use. Some login names are customarily reserved for certain uses; for example, root is often a login name for the system administrator (sometimes called the superuser ).</a:t>
            </a:r>
            <a:endParaRPr lang="en-IN" dirty="0"/>
          </a:p>
        </p:txBody>
      </p:sp>
      <p:sp>
        <p:nvSpPr>
          <p:cNvPr id="3" name="Title 2">
            <a:extLst>
              <a:ext uri="{FF2B5EF4-FFF2-40B4-BE49-F238E27FC236}">
                <a16:creationId xmlns:a16="http://schemas.microsoft.com/office/drawing/2014/main" id="{B563A621-AAF0-4CAC-A794-0DCCF4B29766}"/>
              </a:ext>
            </a:extLst>
          </p:cNvPr>
          <p:cNvSpPr>
            <a:spLocks noGrp="1"/>
          </p:cNvSpPr>
          <p:nvPr>
            <p:ph type="title"/>
          </p:nvPr>
        </p:nvSpPr>
        <p:spPr/>
        <p:txBody>
          <a:bodyPr/>
          <a:lstStyle/>
          <a:p>
            <a:r>
              <a:rPr lang="en-US" dirty="0"/>
              <a:t>How to access and log in to a UNIX system</a:t>
            </a:r>
            <a:endParaRPr lang="en-IN" dirty="0"/>
          </a:p>
        </p:txBody>
      </p:sp>
    </p:spTree>
    <p:extLst>
      <p:ext uri="{BB962C8B-B14F-4D97-AF65-F5344CB8AC3E}">
        <p14:creationId xmlns:p14="http://schemas.microsoft.com/office/powerpoint/2010/main" val="15012110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3320-06CE-4158-9747-340FDBB3567C}"/>
              </a:ext>
            </a:extLst>
          </p:cNvPr>
          <p:cNvSpPr>
            <a:spLocks noGrp="1"/>
          </p:cNvSpPr>
          <p:nvPr>
            <p:ph sz="quarter" idx="12"/>
          </p:nvPr>
        </p:nvSpPr>
        <p:spPr/>
        <p:txBody>
          <a:bodyPr>
            <a:normAutofit/>
          </a:bodyPr>
          <a:lstStyle/>
          <a:p>
            <a:r>
              <a:rPr lang="en-US" dirty="0"/>
              <a:t>Choosing a Password</a:t>
            </a:r>
          </a:p>
          <a:p>
            <a:r>
              <a:rPr lang="en-US" dirty="0"/>
              <a:t>If you begin by installing a UNIX variant on your own system, it will ask you to choose a password when you select a login name. </a:t>
            </a:r>
          </a:p>
          <a:p>
            <a:r>
              <a:rPr lang="en-US" dirty="0"/>
              <a:t>If your account is on a remote system, your system administrator will probably assign you a temporary password, which you should change the first time you log in.</a:t>
            </a:r>
            <a:endParaRPr lang="en-IN" dirty="0"/>
          </a:p>
        </p:txBody>
      </p:sp>
      <p:sp>
        <p:nvSpPr>
          <p:cNvPr id="3" name="Title 2">
            <a:extLst>
              <a:ext uri="{FF2B5EF4-FFF2-40B4-BE49-F238E27FC236}">
                <a16:creationId xmlns:a16="http://schemas.microsoft.com/office/drawing/2014/main" id="{B563A621-AAF0-4CAC-A794-0DCCF4B29766}"/>
              </a:ext>
            </a:extLst>
          </p:cNvPr>
          <p:cNvSpPr>
            <a:spLocks noGrp="1"/>
          </p:cNvSpPr>
          <p:nvPr>
            <p:ph type="title"/>
          </p:nvPr>
        </p:nvSpPr>
        <p:spPr/>
        <p:txBody>
          <a:bodyPr/>
          <a:lstStyle/>
          <a:p>
            <a:r>
              <a:rPr lang="en-US" dirty="0"/>
              <a:t>How to access and log in to a UNIX system</a:t>
            </a:r>
            <a:endParaRPr lang="en-IN" dirty="0"/>
          </a:p>
        </p:txBody>
      </p:sp>
    </p:spTree>
    <p:extLst>
      <p:ext uri="{BB962C8B-B14F-4D97-AF65-F5344CB8AC3E}">
        <p14:creationId xmlns:p14="http://schemas.microsoft.com/office/powerpoint/2010/main" val="4263669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3320-06CE-4158-9747-340FDBB3567C}"/>
              </a:ext>
            </a:extLst>
          </p:cNvPr>
          <p:cNvSpPr>
            <a:spLocks noGrp="1"/>
          </p:cNvSpPr>
          <p:nvPr>
            <p:ph sz="quarter" idx="12"/>
          </p:nvPr>
        </p:nvSpPr>
        <p:spPr/>
        <p:txBody>
          <a:bodyPr>
            <a:normAutofit fontScale="92500" lnSpcReduction="10000"/>
          </a:bodyPr>
          <a:lstStyle/>
          <a:p>
            <a:r>
              <a:rPr lang="en-US" dirty="0"/>
              <a:t>Passwords must have at least six characters.</a:t>
            </a:r>
          </a:p>
          <a:p>
            <a:r>
              <a:rPr lang="en-US" dirty="0"/>
              <a:t>Passwords must contain at least two alphabetic characters (uppercase or lowercase letters), and at least one number or symbol. Note that UNIX is sensitive to case, so WIZARD is a different password than w1zard.</a:t>
            </a:r>
          </a:p>
          <a:p>
            <a:r>
              <a:rPr lang="en-US" dirty="0"/>
              <a:t>Your login name with its letters reversed or shifted cannot be used as a password. </a:t>
            </a:r>
          </a:p>
          <a:p>
            <a:r>
              <a:rPr lang="en-US" dirty="0"/>
              <a:t>For example, if your login name is </a:t>
            </a:r>
            <a:r>
              <a:rPr lang="en-US" dirty="0" err="1"/>
              <a:t>msilver</a:t>
            </a:r>
            <a:r>
              <a:rPr lang="en-US" dirty="0"/>
              <a:t>, you cannot choose </a:t>
            </a:r>
            <a:r>
              <a:rPr lang="en-US" dirty="0" err="1"/>
              <a:t>silverm</a:t>
            </a:r>
            <a:r>
              <a:rPr lang="en-US" dirty="0"/>
              <a:t> or </a:t>
            </a:r>
            <a:r>
              <a:rPr lang="en-US" dirty="0" err="1"/>
              <a:t>revlism</a:t>
            </a:r>
            <a:r>
              <a:rPr lang="en-US" dirty="0"/>
              <a:t> as a password.</a:t>
            </a:r>
          </a:p>
          <a:p>
            <a:r>
              <a:rPr lang="en-US" dirty="0"/>
              <a:t>The passwords 3hrts&amp;3lyonz and R0wkS+@r are both valid, but </a:t>
            </a:r>
            <a:r>
              <a:rPr lang="en-US" dirty="0" err="1"/>
              <a:t>kilipuppy</a:t>
            </a:r>
            <a:r>
              <a:rPr lang="en-US" dirty="0"/>
              <a:t> (no numeric or special characters) and Red1 (too short) are not.</a:t>
            </a:r>
            <a:endParaRPr lang="en-IN" dirty="0"/>
          </a:p>
        </p:txBody>
      </p:sp>
      <p:sp>
        <p:nvSpPr>
          <p:cNvPr id="3" name="Title 2">
            <a:extLst>
              <a:ext uri="{FF2B5EF4-FFF2-40B4-BE49-F238E27FC236}">
                <a16:creationId xmlns:a16="http://schemas.microsoft.com/office/drawing/2014/main" id="{B563A621-AAF0-4CAC-A794-0DCCF4B29766}"/>
              </a:ext>
            </a:extLst>
          </p:cNvPr>
          <p:cNvSpPr>
            <a:spLocks noGrp="1"/>
          </p:cNvSpPr>
          <p:nvPr>
            <p:ph type="title"/>
          </p:nvPr>
        </p:nvSpPr>
        <p:spPr/>
        <p:txBody>
          <a:bodyPr/>
          <a:lstStyle/>
          <a:p>
            <a:r>
              <a:rPr lang="en-US" dirty="0"/>
              <a:t>How to access and log in to a UNIX system</a:t>
            </a:r>
            <a:endParaRPr lang="en-IN" dirty="0"/>
          </a:p>
        </p:txBody>
      </p:sp>
    </p:spTree>
    <p:extLst>
      <p:ext uri="{BB962C8B-B14F-4D97-AF65-F5344CB8AC3E}">
        <p14:creationId xmlns:p14="http://schemas.microsoft.com/office/powerpoint/2010/main" val="2620040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07A4E-F37F-48D7-87BF-C7589B1311FE}"/>
              </a:ext>
            </a:extLst>
          </p:cNvPr>
          <p:cNvSpPr>
            <a:spLocks noGrp="1"/>
          </p:cNvSpPr>
          <p:nvPr>
            <p:ph sz="quarter" idx="12"/>
          </p:nvPr>
        </p:nvSpPr>
        <p:spPr/>
        <p:txBody>
          <a:bodyPr>
            <a:normAutofit/>
          </a:bodyPr>
          <a:lstStyle/>
          <a:p>
            <a:r>
              <a:rPr lang="en-US" dirty="0"/>
              <a:t>Your first contact with security on your UNIX system is choosing a password. </a:t>
            </a:r>
          </a:p>
          <a:p>
            <a:r>
              <a:rPr lang="en-US" dirty="0"/>
              <a:t>Simple passwords are easily guessed. A large commercial dictionary contains about 250,000 words, which can be checked as passwords in less than two minutes of computer time. </a:t>
            </a:r>
          </a:p>
          <a:p>
            <a:r>
              <a:rPr lang="en-US" dirty="0"/>
              <a:t>All dictionary words spelled backward takes about another minute. </a:t>
            </a:r>
          </a:p>
          <a:p>
            <a:r>
              <a:rPr lang="en-US" dirty="0"/>
              <a:t>All dictionary words preceded or followed by the digits 0–99 can be checked in just a few more minutes.</a:t>
            </a:r>
            <a:endParaRPr lang="en-IN" dirty="0"/>
          </a:p>
        </p:txBody>
      </p:sp>
      <p:sp>
        <p:nvSpPr>
          <p:cNvPr id="3" name="Title 2">
            <a:extLst>
              <a:ext uri="{FF2B5EF4-FFF2-40B4-BE49-F238E27FC236}">
                <a16:creationId xmlns:a16="http://schemas.microsoft.com/office/drawing/2014/main" id="{FCA48FF5-62CC-433C-849E-F362352D0D52}"/>
              </a:ext>
            </a:extLst>
          </p:cNvPr>
          <p:cNvSpPr>
            <a:spLocks noGrp="1"/>
          </p:cNvSpPr>
          <p:nvPr>
            <p:ph type="title"/>
          </p:nvPr>
        </p:nvSpPr>
        <p:spPr/>
        <p:txBody>
          <a:bodyPr/>
          <a:lstStyle/>
          <a:p>
            <a:r>
              <a:rPr lang="en-IN" dirty="0"/>
              <a:t>UNIX System Password Security</a:t>
            </a:r>
          </a:p>
        </p:txBody>
      </p:sp>
    </p:spTree>
    <p:extLst>
      <p:ext uri="{BB962C8B-B14F-4D97-AF65-F5344CB8AC3E}">
        <p14:creationId xmlns:p14="http://schemas.microsoft.com/office/powerpoint/2010/main" val="606320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07A4E-F37F-48D7-87BF-C7589B1311FE}"/>
              </a:ext>
            </a:extLst>
          </p:cNvPr>
          <p:cNvSpPr>
            <a:spLocks noGrp="1"/>
          </p:cNvSpPr>
          <p:nvPr>
            <p:ph sz="quarter" idx="12"/>
          </p:nvPr>
        </p:nvSpPr>
        <p:spPr/>
        <p:txBody>
          <a:bodyPr>
            <a:normAutofit fontScale="92500"/>
          </a:bodyPr>
          <a:lstStyle/>
          <a:p>
            <a:r>
              <a:rPr lang="en-US" dirty="0"/>
              <a:t>Here are some guidelines:</a:t>
            </a:r>
          </a:p>
          <a:p>
            <a:r>
              <a:rPr lang="en-US" dirty="0"/>
              <a:t>Avoid easily guessed passwords, such as your name or the names of family members or pets.</a:t>
            </a:r>
          </a:p>
          <a:p>
            <a:r>
              <a:rPr lang="en-US" dirty="0"/>
              <a:t>Also avoid your address, your car’s license plate, and any other phrase that someone might associate with you.</a:t>
            </a:r>
          </a:p>
          <a:p>
            <a:r>
              <a:rPr lang="en-US" dirty="0"/>
              <a:t>Avoid words or names that exist in a dictionary (in any language, not just English).</a:t>
            </a:r>
          </a:p>
          <a:p>
            <a:r>
              <a:rPr lang="en-US" dirty="0"/>
              <a:t>Avoid trivial modifications of dictionary words. For example, normal words with replacement of certain letters with numbers: mid5umm3r, sn0wball, and so forth.</a:t>
            </a:r>
            <a:endParaRPr lang="en-IN" dirty="0"/>
          </a:p>
        </p:txBody>
      </p:sp>
      <p:sp>
        <p:nvSpPr>
          <p:cNvPr id="3" name="Title 2">
            <a:extLst>
              <a:ext uri="{FF2B5EF4-FFF2-40B4-BE49-F238E27FC236}">
                <a16:creationId xmlns:a16="http://schemas.microsoft.com/office/drawing/2014/main" id="{FCA48FF5-62CC-433C-849E-F362352D0D52}"/>
              </a:ext>
            </a:extLst>
          </p:cNvPr>
          <p:cNvSpPr>
            <a:spLocks noGrp="1"/>
          </p:cNvSpPr>
          <p:nvPr>
            <p:ph type="title"/>
          </p:nvPr>
        </p:nvSpPr>
        <p:spPr/>
        <p:txBody>
          <a:bodyPr/>
          <a:lstStyle/>
          <a:p>
            <a:r>
              <a:rPr lang="en-IN" dirty="0"/>
              <a:t>UNIX System Password Security</a:t>
            </a:r>
          </a:p>
        </p:txBody>
      </p:sp>
    </p:spTree>
    <p:extLst>
      <p:ext uri="{BB962C8B-B14F-4D97-AF65-F5344CB8AC3E}">
        <p14:creationId xmlns:p14="http://schemas.microsoft.com/office/powerpoint/2010/main" val="35196730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A48FF5-62CC-433C-849E-F362352D0D52}"/>
              </a:ext>
            </a:extLst>
          </p:cNvPr>
          <p:cNvSpPr>
            <a:spLocks noGrp="1"/>
          </p:cNvSpPr>
          <p:nvPr>
            <p:ph type="title"/>
          </p:nvPr>
        </p:nvSpPr>
        <p:spPr/>
        <p:txBody>
          <a:bodyPr/>
          <a:lstStyle/>
          <a:p>
            <a:r>
              <a:rPr lang="en-IN" dirty="0"/>
              <a:t>UNIX System Password Security</a:t>
            </a:r>
          </a:p>
        </p:txBody>
      </p:sp>
      <p:pic>
        <p:nvPicPr>
          <p:cNvPr id="7" name="Picture 6">
            <a:extLst>
              <a:ext uri="{FF2B5EF4-FFF2-40B4-BE49-F238E27FC236}">
                <a16:creationId xmlns:a16="http://schemas.microsoft.com/office/drawing/2014/main" id="{CF717D2E-CA33-44A7-B660-EF2DE57D41F6}"/>
              </a:ext>
            </a:extLst>
          </p:cNvPr>
          <p:cNvPicPr>
            <a:picLocks noChangeAspect="1"/>
          </p:cNvPicPr>
          <p:nvPr/>
        </p:nvPicPr>
        <p:blipFill rotWithShape="1">
          <a:blip r:embed="rId2"/>
          <a:srcRect t="2963" b="18518"/>
          <a:stretch/>
        </p:blipFill>
        <p:spPr>
          <a:xfrm>
            <a:off x="0" y="1905000"/>
            <a:ext cx="9144000" cy="4038600"/>
          </a:xfrm>
          <a:prstGeom prst="rect">
            <a:avLst/>
          </a:prstGeom>
        </p:spPr>
      </p:pic>
      <p:sp>
        <p:nvSpPr>
          <p:cNvPr id="8" name="TextBox 7">
            <a:extLst>
              <a:ext uri="{FF2B5EF4-FFF2-40B4-BE49-F238E27FC236}">
                <a16:creationId xmlns:a16="http://schemas.microsoft.com/office/drawing/2014/main" id="{BFFB30E9-C25A-4209-BB47-2F67FECCDFF7}"/>
              </a:ext>
            </a:extLst>
          </p:cNvPr>
          <p:cNvSpPr txBox="1"/>
          <p:nvPr/>
        </p:nvSpPr>
        <p:spPr>
          <a:xfrm>
            <a:off x="2438400" y="1307068"/>
            <a:ext cx="3736920" cy="369332"/>
          </a:xfrm>
          <a:prstGeom prst="rect">
            <a:avLst/>
          </a:prstGeom>
          <a:noFill/>
        </p:spPr>
        <p:txBody>
          <a:bodyPr wrap="none" rtlCol="0">
            <a:spAutoFit/>
          </a:bodyPr>
          <a:lstStyle/>
          <a:p>
            <a:r>
              <a:rPr lang="en-IN" b="1" dirty="0"/>
              <a:t>sudo apt install </a:t>
            </a:r>
            <a:r>
              <a:rPr lang="en-IN" b="1" dirty="0" err="1"/>
              <a:t>cracklib</a:t>
            </a:r>
            <a:r>
              <a:rPr lang="en-IN" b="1" dirty="0"/>
              <a:t>-runtime</a:t>
            </a:r>
          </a:p>
        </p:txBody>
      </p:sp>
    </p:spTree>
    <p:extLst>
      <p:ext uri="{BB962C8B-B14F-4D97-AF65-F5344CB8AC3E}">
        <p14:creationId xmlns:p14="http://schemas.microsoft.com/office/powerpoint/2010/main" val="2450647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A48FF5-62CC-433C-849E-F362352D0D52}"/>
              </a:ext>
            </a:extLst>
          </p:cNvPr>
          <p:cNvSpPr>
            <a:spLocks noGrp="1"/>
          </p:cNvSpPr>
          <p:nvPr>
            <p:ph type="title"/>
          </p:nvPr>
        </p:nvSpPr>
        <p:spPr/>
        <p:txBody>
          <a:bodyPr/>
          <a:lstStyle/>
          <a:p>
            <a:r>
              <a:rPr lang="en-IN" dirty="0"/>
              <a:t>UNIX System Password Security </a:t>
            </a:r>
            <a:r>
              <a:rPr lang="en-IN" dirty="0" err="1"/>
              <a:t>Stength</a:t>
            </a:r>
            <a:endParaRPr lang="en-IN" dirty="0"/>
          </a:p>
        </p:txBody>
      </p:sp>
      <p:sp>
        <p:nvSpPr>
          <p:cNvPr id="8" name="TextBox 7">
            <a:extLst>
              <a:ext uri="{FF2B5EF4-FFF2-40B4-BE49-F238E27FC236}">
                <a16:creationId xmlns:a16="http://schemas.microsoft.com/office/drawing/2014/main" id="{BFFB30E9-C25A-4209-BB47-2F67FECCDFF7}"/>
              </a:ext>
            </a:extLst>
          </p:cNvPr>
          <p:cNvSpPr txBox="1"/>
          <p:nvPr/>
        </p:nvSpPr>
        <p:spPr>
          <a:xfrm>
            <a:off x="2032518" y="1307068"/>
            <a:ext cx="2993127" cy="369332"/>
          </a:xfrm>
          <a:prstGeom prst="rect">
            <a:avLst/>
          </a:prstGeom>
          <a:noFill/>
        </p:spPr>
        <p:txBody>
          <a:bodyPr wrap="none" rtlCol="0">
            <a:spAutoFit/>
          </a:bodyPr>
          <a:lstStyle/>
          <a:p>
            <a:r>
              <a:rPr lang="en-IN" b="1" dirty="0"/>
              <a:t>echo </a:t>
            </a:r>
            <a:r>
              <a:rPr lang="en-IN" b="1" dirty="0" err="1"/>
              <a:t>viki</a:t>
            </a:r>
            <a:r>
              <a:rPr lang="en-IN" b="1" dirty="0"/>
              <a:t> | </a:t>
            </a:r>
            <a:r>
              <a:rPr lang="en-IN" b="1" dirty="0" err="1"/>
              <a:t>cracklib</a:t>
            </a:r>
            <a:r>
              <a:rPr lang="en-IN" b="1" dirty="0"/>
              <a:t>-check</a:t>
            </a:r>
          </a:p>
        </p:txBody>
      </p:sp>
      <p:pic>
        <p:nvPicPr>
          <p:cNvPr id="4" name="Picture 3">
            <a:extLst>
              <a:ext uri="{FF2B5EF4-FFF2-40B4-BE49-F238E27FC236}">
                <a16:creationId xmlns:a16="http://schemas.microsoft.com/office/drawing/2014/main" id="{BC7B083E-D58F-416D-8AAD-8DF6FE6B40C7}"/>
              </a:ext>
            </a:extLst>
          </p:cNvPr>
          <p:cNvPicPr>
            <a:picLocks noChangeAspect="1"/>
          </p:cNvPicPr>
          <p:nvPr/>
        </p:nvPicPr>
        <p:blipFill rotWithShape="1">
          <a:blip r:embed="rId2"/>
          <a:srcRect b="57778"/>
          <a:stretch/>
        </p:blipFill>
        <p:spPr>
          <a:xfrm>
            <a:off x="12441" y="2343150"/>
            <a:ext cx="9144000" cy="2686050"/>
          </a:xfrm>
          <a:prstGeom prst="rect">
            <a:avLst/>
          </a:prstGeom>
        </p:spPr>
      </p:pic>
    </p:spTree>
    <p:extLst>
      <p:ext uri="{BB962C8B-B14F-4D97-AF65-F5344CB8AC3E}">
        <p14:creationId xmlns:p14="http://schemas.microsoft.com/office/powerpoint/2010/main" val="36098716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03C11-E9D7-4CDD-819A-127D8E8E3D57}"/>
              </a:ext>
            </a:extLst>
          </p:cNvPr>
          <p:cNvSpPr>
            <a:spLocks noGrp="1"/>
          </p:cNvSpPr>
          <p:nvPr>
            <p:ph type="title"/>
          </p:nvPr>
        </p:nvSpPr>
        <p:spPr/>
        <p:txBody>
          <a:bodyPr/>
          <a:lstStyle/>
          <a:p>
            <a:r>
              <a:rPr lang="en-IN" dirty="0"/>
              <a:t>Generate Strong Passwords</a:t>
            </a:r>
          </a:p>
        </p:txBody>
      </p:sp>
      <p:pic>
        <p:nvPicPr>
          <p:cNvPr id="5" name="Picture 4">
            <a:extLst>
              <a:ext uri="{FF2B5EF4-FFF2-40B4-BE49-F238E27FC236}">
                <a16:creationId xmlns:a16="http://schemas.microsoft.com/office/drawing/2014/main" id="{E1E94CA1-94D3-4A0D-8F1A-AEED23B95AE6}"/>
              </a:ext>
            </a:extLst>
          </p:cNvPr>
          <p:cNvPicPr>
            <a:picLocks noChangeAspect="1"/>
          </p:cNvPicPr>
          <p:nvPr/>
        </p:nvPicPr>
        <p:blipFill>
          <a:blip r:embed="rId2"/>
          <a:stretch>
            <a:fillRect/>
          </a:stretch>
        </p:blipFill>
        <p:spPr>
          <a:xfrm>
            <a:off x="0" y="1371600"/>
            <a:ext cx="9144000" cy="5143500"/>
          </a:xfrm>
          <a:prstGeom prst="rect">
            <a:avLst/>
          </a:prstGeom>
        </p:spPr>
      </p:pic>
      <p:cxnSp>
        <p:nvCxnSpPr>
          <p:cNvPr id="7" name="Straight Arrow Connector 6">
            <a:extLst>
              <a:ext uri="{FF2B5EF4-FFF2-40B4-BE49-F238E27FC236}">
                <a16:creationId xmlns:a16="http://schemas.microsoft.com/office/drawing/2014/main" id="{2DCA2B1F-C820-4135-849D-756DC050EEFE}"/>
              </a:ext>
            </a:extLst>
          </p:cNvPr>
          <p:cNvCxnSpPr/>
          <p:nvPr/>
        </p:nvCxnSpPr>
        <p:spPr>
          <a:xfrm flipH="1">
            <a:off x="2895600" y="1066800"/>
            <a:ext cx="1524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331C5D-F474-4392-9464-93CAB1A874C6}"/>
              </a:ext>
            </a:extLst>
          </p:cNvPr>
          <p:cNvCxnSpPr/>
          <p:nvPr/>
        </p:nvCxnSpPr>
        <p:spPr>
          <a:xfrm flipH="1">
            <a:off x="2514600" y="935038"/>
            <a:ext cx="2209800" cy="348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51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03C11-E9D7-4CDD-819A-127D8E8E3D57}"/>
              </a:ext>
            </a:extLst>
          </p:cNvPr>
          <p:cNvSpPr>
            <a:spLocks noGrp="1"/>
          </p:cNvSpPr>
          <p:nvPr>
            <p:ph type="title"/>
          </p:nvPr>
        </p:nvSpPr>
        <p:spPr/>
        <p:txBody>
          <a:bodyPr/>
          <a:lstStyle/>
          <a:p>
            <a:r>
              <a:rPr lang="en-IN" dirty="0"/>
              <a:t>Search For Package Before Installation</a:t>
            </a:r>
          </a:p>
        </p:txBody>
      </p:sp>
      <p:pic>
        <p:nvPicPr>
          <p:cNvPr id="4" name="Picture 3">
            <a:extLst>
              <a:ext uri="{FF2B5EF4-FFF2-40B4-BE49-F238E27FC236}">
                <a16:creationId xmlns:a16="http://schemas.microsoft.com/office/drawing/2014/main" id="{E7B7F0F1-53A3-CAC7-BF67-5146EB9EBFFC}"/>
              </a:ext>
            </a:extLst>
          </p:cNvPr>
          <p:cNvPicPr>
            <a:picLocks noChangeAspect="1"/>
          </p:cNvPicPr>
          <p:nvPr/>
        </p:nvPicPr>
        <p:blipFill>
          <a:blip r:embed="rId2"/>
          <a:stretch>
            <a:fillRect/>
          </a:stretch>
        </p:blipFill>
        <p:spPr>
          <a:xfrm>
            <a:off x="0" y="1295400"/>
            <a:ext cx="9144000" cy="5244994"/>
          </a:xfrm>
          <a:prstGeom prst="rect">
            <a:avLst/>
          </a:prstGeom>
        </p:spPr>
      </p:pic>
    </p:spTree>
    <p:extLst>
      <p:ext uri="{BB962C8B-B14F-4D97-AF65-F5344CB8AC3E}">
        <p14:creationId xmlns:p14="http://schemas.microsoft.com/office/powerpoint/2010/main" val="1371392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03C11-E9D7-4CDD-819A-127D8E8E3D57}"/>
              </a:ext>
            </a:extLst>
          </p:cNvPr>
          <p:cNvSpPr>
            <a:spLocks noGrp="1"/>
          </p:cNvSpPr>
          <p:nvPr>
            <p:ph type="title"/>
          </p:nvPr>
        </p:nvSpPr>
        <p:spPr/>
        <p:txBody>
          <a:bodyPr/>
          <a:lstStyle/>
          <a:p>
            <a:r>
              <a:rPr lang="en-IN" dirty="0"/>
              <a:t>Generate Strong Passwords</a:t>
            </a:r>
          </a:p>
        </p:txBody>
      </p:sp>
      <p:pic>
        <p:nvPicPr>
          <p:cNvPr id="4" name="Picture 3">
            <a:extLst>
              <a:ext uri="{FF2B5EF4-FFF2-40B4-BE49-F238E27FC236}">
                <a16:creationId xmlns:a16="http://schemas.microsoft.com/office/drawing/2014/main" id="{B79CD9A5-C064-4273-AD5F-36B486A6604A}"/>
              </a:ext>
            </a:extLst>
          </p:cNvPr>
          <p:cNvPicPr>
            <a:picLocks noChangeAspect="1"/>
          </p:cNvPicPr>
          <p:nvPr/>
        </p:nvPicPr>
        <p:blipFill rotWithShape="1">
          <a:blip r:embed="rId2"/>
          <a:srcRect b="71852"/>
          <a:stretch/>
        </p:blipFill>
        <p:spPr>
          <a:xfrm>
            <a:off x="6220" y="1828800"/>
            <a:ext cx="9144000" cy="1447800"/>
          </a:xfrm>
          <a:prstGeom prst="rect">
            <a:avLst/>
          </a:prstGeom>
        </p:spPr>
      </p:pic>
      <p:cxnSp>
        <p:nvCxnSpPr>
          <p:cNvPr id="8" name="Straight Arrow Connector 7">
            <a:extLst>
              <a:ext uri="{FF2B5EF4-FFF2-40B4-BE49-F238E27FC236}">
                <a16:creationId xmlns:a16="http://schemas.microsoft.com/office/drawing/2014/main" id="{E5766CF6-64A0-4B38-BA5E-6BC93ED97394}"/>
              </a:ext>
            </a:extLst>
          </p:cNvPr>
          <p:cNvCxnSpPr/>
          <p:nvPr/>
        </p:nvCxnSpPr>
        <p:spPr>
          <a:xfrm flipH="1">
            <a:off x="2133600" y="1219200"/>
            <a:ext cx="5334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1456346-3B47-492B-9D84-ABA2549A2AA0}"/>
              </a:ext>
            </a:extLst>
          </p:cNvPr>
          <p:cNvPicPr>
            <a:picLocks noChangeAspect="1"/>
          </p:cNvPicPr>
          <p:nvPr/>
        </p:nvPicPr>
        <p:blipFill rotWithShape="1">
          <a:blip r:embed="rId3"/>
          <a:srcRect t="2593" b="24815"/>
          <a:stretch/>
        </p:blipFill>
        <p:spPr>
          <a:xfrm>
            <a:off x="6220" y="3276600"/>
            <a:ext cx="9144000" cy="3733800"/>
          </a:xfrm>
          <a:prstGeom prst="rect">
            <a:avLst/>
          </a:prstGeom>
        </p:spPr>
      </p:pic>
      <p:cxnSp>
        <p:nvCxnSpPr>
          <p:cNvPr id="13" name="Straight Arrow Connector 12">
            <a:extLst>
              <a:ext uri="{FF2B5EF4-FFF2-40B4-BE49-F238E27FC236}">
                <a16:creationId xmlns:a16="http://schemas.microsoft.com/office/drawing/2014/main" id="{A74E8953-58FC-4C4B-8099-5345AE1EE871}"/>
              </a:ext>
            </a:extLst>
          </p:cNvPr>
          <p:cNvCxnSpPr>
            <a:cxnSpLocks/>
          </p:cNvCxnSpPr>
          <p:nvPr/>
        </p:nvCxnSpPr>
        <p:spPr>
          <a:xfrm flipH="1">
            <a:off x="762000" y="1676400"/>
            <a:ext cx="5181600" cy="220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098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B93D53-A0BA-4E73-A574-046D5F83ED41}"/>
              </a:ext>
            </a:extLst>
          </p:cNvPr>
          <p:cNvSpPr>
            <a:spLocks noGrp="1"/>
          </p:cNvSpPr>
          <p:nvPr>
            <p:ph sz="quarter" idx="12"/>
          </p:nvPr>
        </p:nvSpPr>
        <p:spPr/>
        <p:txBody>
          <a:bodyPr>
            <a:normAutofit/>
          </a:bodyPr>
          <a:lstStyle/>
          <a:p>
            <a:r>
              <a:rPr lang="en-US" dirty="0"/>
              <a:t>Furthermore, it is highly portable, which means that it is possible to implement a Unix system on almost all hardware platforms. </a:t>
            </a:r>
          </a:p>
          <a:p>
            <a:r>
              <a:rPr lang="en-US" dirty="0"/>
              <a:t>Currently, Unix systems have a strong foothold in professional and university environments thanks to their stability, their increased level of security and observance of standards, notably in terms of networks. </a:t>
            </a:r>
          </a:p>
          <a:p>
            <a:endParaRPr lang="en-US" dirty="0"/>
          </a:p>
        </p:txBody>
      </p:sp>
      <p:sp>
        <p:nvSpPr>
          <p:cNvPr id="3" name="Title 2">
            <a:extLst>
              <a:ext uri="{FF2B5EF4-FFF2-40B4-BE49-F238E27FC236}">
                <a16:creationId xmlns:a16="http://schemas.microsoft.com/office/drawing/2014/main" id="{FBE2D543-D346-4B37-8018-54553D27F90C}"/>
              </a:ext>
            </a:extLst>
          </p:cNvPr>
          <p:cNvSpPr>
            <a:spLocks noGrp="1"/>
          </p:cNvSpPr>
          <p:nvPr>
            <p:ph type="title"/>
          </p:nvPr>
        </p:nvSpPr>
        <p:spPr/>
        <p:txBody>
          <a:bodyPr/>
          <a:lstStyle/>
          <a:p>
            <a:r>
              <a:rPr lang="en-IN" dirty="0"/>
              <a:t>What is Unix</a:t>
            </a:r>
          </a:p>
        </p:txBody>
      </p:sp>
    </p:spTree>
    <p:extLst>
      <p:ext uri="{BB962C8B-B14F-4D97-AF65-F5344CB8AC3E}">
        <p14:creationId xmlns:p14="http://schemas.microsoft.com/office/powerpoint/2010/main" val="3196815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D4FD7-A2FC-44C6-BEC6-7FAF6BB47467}"/>
              </a:ext>
            </a:extLst>
          </p:cNvPr>
          <p:cNvSpPr>
            <a:spLocks noGrp="1"/>
          </p:cNvSpPr>
          <p:nvPr>
            <p:ph type="title"/>
          </p:nvPr>
        </p:nvSpPr>
        <p:spPr/>
        <p:txBody>
          <a:bodyPr/>
          <a:lstStyle/>
          <a:p>
            <a:r>
              <a:rPr lang="en-IN" dirty="0"/>
              <a:t>Entering Commands</a:t>
            </a:r>
          </a:p>
        </p:txBody>
      </p:sp>
      <p:pic>
        <p:nvPicPr>
          <p:cNvPr id="5" name="Picture 4">
            <a:extLst>
              <a:ext uri="{FF2B5EF4-FFF2-40B4-BE49-F238E27FC236}">
                <a16:creationId xmlns:a16="http://schemas.microsoft.com/office/drawing/2014/main" id="{308B0CD4-E410-4173-84E6-F311AB09740D}"/>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5078517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D4FD7-A2FC-44C6-BEC6-7FAF6BB47467}"/>
              </a:ext>
            </a:extLst>
          </p:cNvPr>
          <p:cNvSpPr>
            <a:spLocks noGrp="1"/>
          </p:cNvSpPr>
          <p:nvPr>
            <p:ph type="title"/>
          </p:nvPr>
        </p:nvSpPr>
        <p:spPr/>
        <p:txBody>
          <a:bodyPr/>
          <a:lstStyle/>
          <a:p>
            <a:r>
              <a:rPr lang="en-IN" dirty="0"/>
              <a:t>Entering Commands</a:t>
            </a:r>
          </a:p>
        </p:txBody>
      </p:sp>
      <p:sp>
        <p:nvSpPr>
          <p:cNvPr id="6" name="TextBox 5">
            <a:extLst>
              <a:ext uri="{FF2B5EF4-FFF2-40B4-BE49-F238E27FC236}">
                <a16:creationId xmlns:a16="http://schemas.microsoft.com/office/drawing/2014/main" id="{84472885-AA46-46D9-8C74-56842D01BA82}"/>
              </a:ext>
            </a:extLst>
          </p:cNvPr>
          <p:cNvSpPr txBox="1"/>
          <p:nvPr/>
        </p:nvSpPr>
        <p:spPr>
          <a:xfrm>
            <a:off x="1676400" y="1182822"/>
            <a:ext cx="2698175" cy="369332"/>
          </a:xfrm>
          <a:prstGeom prst="rect">
            <a:avLst/>
          </a:prstGeom>
          <a:noFill/>
        </p:spPr>
        <p:txBody>
          <a:bodyPr wrap="none" rtlCol="0">
            <a:spAutoFit/>
          </a:bodyPr>
          <a:lstStyle/>
          <a:p>
            <a:r>
              <a:rPr lang="en-IN" b="1" dirty="0">
                <a:solidFill>
                  <a:srgbClr val="FF0000"/>
                </a:solidFill>
              </a:rPr>
              <a:t>Who logged in </a:t>
            </a:r>
            <a:r>
              <a:rPr lang="en-IN" b="1" dirty="0" err="1"/>
              <a:t>whoami</a:t>
            </a:r>
            <a:endParaRPr lang="en-IN" b="1" dirty="0"/>
          </a:p>
        </p:txBody>
      </p:sp>
      <p:pic>
        <p:nvPicPr>
          <p:cNvPr id="8" name="Picture 7">
            <a:extLst>
              <a:ext uri="{FF2B5EF4-FFF2-40B4-BE49-F238E27FC236}">
                <a16:creationId xmlns:a16="http://schemas.microsoft.com/office/drawing/2014/main" id="{5D9C618F-9CA2-460A-BD25-BF9F350A3678}"/>
              </a:ext>
            </a:extLst>
          </p:cNvPr>
          <p:cNvPicPr>
            <a:picLocks noChangeAspect="1"/>
          </p:cNvPicPr>
          <p:nvPr/>
        </p:nvPicPr>
        <p:blipFill rotWithShape="1">
          <a:blip r:embed="rId2"/>
          <a:srcRect b="75314"/>
          <a:stretch/>
        </p:blipFill>
        <p:spPr>
          <a:xfrm>
            <a:off x="0" y="1702059"/>
            <a:ext cx="9144000" cy="1269741"/>
          </a:xfrm>
          <a:prstGeom prst="rect">
            <a:avLst/>
          </a:prstGeom>
        </p:spPr>
      </p:pic>
    </p:spTree>
    <p:extLst>
      <p:ext uri="{BB962C8B-B14F-4D97-AF65-F5344CB8AC3E}">
        <p14:creationId xmlns:p14="http://schemas.microsoft.com/office/powerpoint/2010/main" val="2908245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D4FD7-A2FC-44C6-BEC6-7FAF6BB47467}"/>
              </a:ext>
            </a:extLst>
          </p:cNvPr>
          <p:cNvSpPr>
            <a:spLocks noGrp="1"/>
          </p:cNvSpPr>
          <p:nvPr>
            <p:ph type="title"/>
          </p:nvPr>
        </p:nvSpPr>
        <p:spPr/>
        <p:txBody>
          <a:bodyPr/>
          <a:lstStyle/>
          <a:p>
            <a:r>
              <a:rPr lang="en-IN" dirty="0"/>
              <a:t>Entering Commands</a:t>
            </a:r>
          </a:p>
        </p:txBody>
      </p:sp>
      <p:pic>
        <p:nvPicPr>
          <p:cNvPr id="4" name="Picture 3">
            <a:extLst>
              <a:ext uri="{FF2B5EF4-FFF2-40B4-BE49-F238E27FC236}">
                <a16:creationId xmlns:a16="http://schemas.microsoft.com/office/drawing/2014/main" id="{60CC10B5-AFD3-4977-BA0F-E3BA1F02079A}"/>
              </a:ext>
            </a:extLst>
          </p:cNvPr>
          <p:cNvPicPr>
            <a:picLocks noChangeAspect="1"/>
          </p:cNvPicPr>
          <p:nvPr/>
        </p:nvPicPr>
        <p:blipFill>
          <a:blip r:embed="rId2"/>
          <a:stretch>
            <a:fillRect/>
          </a:stretch>
        </p:blipFill>
        <p:spPr>
          <a:xfrm>
            <a:off x="-8335" y="1552154"/>
            <a:ext cx="9144000" cy="5143500"/>
          </a:xfrm>
          <a:prstGeom prst="rect">
            <a:avLst/>
          </a:prstGeom>
        </p:spPr>
      </p:pic>
      <p:sp>
        <p:nvSpPr>
          <p:cNvPr id="6" name="TextBox 5">
            <a:extLst>
              <a:ext uri="{FF2B5EF4-FFF2-40B4-BE49-F238E27FC236}">
                <a16:creationId xmlns:a16="http://schemas.microsoft.com/office/drawing/2014/main" id="{84472885-AA46-46D9-8C74-56842D01BA82}"/>
              </a:ext>
            </a:extLst>
          </p:cNvPr>
          <p:cNvSpPr txBox="1"/>
          <p:nvPr/>
        </p:nvSpPr>
        <p:spPr>
          <a:xfrm>
            <a:off x="1676400" y="1182822"/>
            <a:ext cx="4613186" cy="369332"/>
          </a:xfrm>
          <a:prstGeom prst="rect">
            <a:avLst/>
          </a:prstGeom>
          <a:noFill/>
        </p:spPr>
        <p:txBody>
          <a:bodyPr wrap="none" rtlCol="0">
            <a:spAutoFit/>
          </a:bodyPr>
          <a:lstStyle/>
          <a:p>
            <a:r>
              <a:rPr lang="en-IN" b="1" dirty="0">
                <a:solidFill>
                  <a:srgbClr val="FF0000"/>
                </a:solidFill>
              </a:rPr>
              <a:t>Who logged in who –H, w, who –u, </a:t>
            </a:r>
            <a:r>
              <a:rPr lang="en-IN" b="1" dirty="0" err="1">
                <a:solidFill>
                  <a:srgbClr val="FF0000"/>
                </a:solidFill>
              </a:rPr>
              <a:t>ps</a:t>
            </a:r>
            <a:r>
              <a:rPr lang="en-IN" b="1" dirty="0">
                <a:solidFill>
                  <a:srgbClr val="FF0000"/>
                </a:solidFill>
              </a:rPr>
              <a:t> au</a:t>
            </a:r>
          </a:p>
        </p:txBody>
      </p:sp>
    </p:spTree>
    <p:extLst>
      <p:ext uri="{BB962C8B-B14F-4D97-AF65-F5344CB8AC3E}">
        <p14:creationId xmlns:p14="http://schemas.microsoft.com/office/powerpoint/2010/main" val="33680736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D4FD7-A2FC-44C6-BEC6-7FAF6BB47467}"/>
              </a:ext>
            </a:extLst>
          </p:cNvPr>
          <p:cNvSpPr>
            <a:spLocks noGrp="1"/>
          </p:cNvSpPr>
          <p:nvPr>
            <p:ph type="title"/>
          </p:nvPr>
        </p:nvSpPr>
        <p:spPr/>
        <p:txBody>
          <a:bodyPr/>
          <a:lstStyle/>
          <a:p>
            <a:r>
              <a:rPr lang="en-IN" dirty="0"/>
              <a:t>Entering Commands</a:t>
            </a:r>
          </a:p>
        </p:txBody>
      </p:sp>
      <p:pic>
        <p:nvPicPr>
          <p:cNvPr id="5" name="Picture 4">
            <a:extLst>
              <a:ext uri="{FF2B5EF4-FFF2-40B4-BE49-F238E27FC236}">
                <a16:creationId xmlns:a16="http://schemas.microsoft.com/office/drawing/2014/main" id="{5778A094-68BC-40DB-AC19-E06A1EB3D8AA}"/>
              </a:ext>
            </a:extLst>
          </p:cNvPr>
          <p:cNvPicPr>
            <a:picLocks noChangeAspect="1"/>
          </p:cNvPicPr>
          <p:nvPr/>
        </p:nvPicPr>
        <p:blipFill>
          <a:blip r:embed="rId2"/>
          <a:stretch>
            <a:fillRect/>
          </a:stretch>
        </p:blipFill>
        <p:spPr>
          <a:xfrm>
            <a:off x="76200" y="1702059"/>
            <a:ext cx="9144000" cy="5143500"/>
          </a:xfrm>
          <a:prstGeom prst="rect">
            <a:avLst/>
          </a:prstGeom>
        </p:spPr>
      </p:pic>
    </p:spTree>
    <p:extLst>
      <p:ext uri="{BB962C8B-B14F-4D97-AF65-F5344CB8AC3E}">
        <p14:creationId xmlns:p14="http://schemas.microsoft.com/office/powerpoint/2010/main" val="22869224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38A32-15BB-4FF6-9970-8E5C9CE7C4EE}"/>
              </a:ext>
            </a:extLst>
          </p:cNvPr>
          <p:cNvSpPr>
            <a:spLocks noGrp="1"/>
          </p:cNvSpPr>
          <p:nvPr>
            <p:ph type="title"/>
          </p:nvPr>
        </p:nvSpPr>
        <p:spPr/>
        <p:txBody>
          <a:bodyPr/>
          <a:lstStyle/>
          <a:p>
            <a:r>
              <a:rPr lang="en-IN" dirty="0"/>
              <a:t>Update Password</a:t>
            </a:r>
          </a:p>
        </p:txBody>
      </p:sp>
      <p:pic>
        <p:nvPicPr>
          <p:cNvPr id="5" name="Picture 4">
            <a:extLst>
              <a:ext uri="{FF2B5EF4-FFF2-40B4-BE49-F238E27FC236}">
                <a16:creationId xmlns:a16="http://schemas.microsoft.com/office/drawing/2014/main" id="{396F3C0E-23DE-4123-9223-4CC2BF9C9838}"/>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7814242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6115BC-D76F-429E-81A7-13658DF586A5}"/>
              </a:ext>
            </a:extLst>
          </p:cNvPr>
          <p:cNvSpPr>
            <a:spLocks noGrp="1"/>
          </p:cNvSpPr>
          <p:nvPr>
            <p:ph sz="quarter" idx="12"/>
          </p:nvPr>
        </p:nvSpPr>
        <p:spPr/>
        <p:txBody>
          <a:bodyPr>
            <a:normAutofit/>
          </a:bodyPr>
          <a:lstStyle/>
          <a:p>
            <a:r>
              <a:rPr lang="en-US" dirty="0"/>
              <a:t>Logging Out</a:t>
            </a:r>
          </a:p>
          <a:p>
            <a:r>
              <a:rPr lang="en-US" dirty="0"/>
              <a:t>When you finish your work session and wish to leave the UNIX system, type exit (or CTRL-D) to log out. After a few seconds, your UNIX system will display the “login:” prompt:</a:t>
            </a:r>
          </a:p>
          <a:p>
            <a:r>
              <a:rPr lang="en-US" dirty="0"/>
              <a:t>$ exit</a:t>
            </a:r>
          </a:p>
          <a:p>
            <a:r>
              <a:rPr lang="en-US" dirty="0"/>
              <a:t>login:</a:t>
            </a:r>
          </a:p>
          <a:p>
            <a:r>
              <a:rPr lang="en-US" dirty="0"/>
              <a:t>This shows that you have logged out, and that the system is ready for another user to log in using your terminal.</a:t>
            </a:r>
            <a:endParaRPr lang="en-IN" dirty="0"/>
          </a:p>
        </p:txBody>
      </p:sp>
      <p:sp>
        <p:nvSpPr>
          <p:cNvPr id="3" name="Title 2">
            <a:extLst>
              <a:ext uri="{FF2B5EF4-FFF2-40B4-BE49-F238E27FC236}">
                <a16:creationId xmlns:a16="http://schemas.microsoft.com/office/drawing/2014/main" id="{FB8D9B9F-8F59-4033-8623-65D26AC59047}"/>
              </a:ext>
            </a:extLst>
          </p:cNvPr>
          <p:cNvSpPr>
            <a:spLocks noGrp="1"/>
          </p:cNvSpPr>
          <p:nvPr>
            <p:ph type="title"/>
          </p:nvPr>
        </p:nvSpPr>
        <p:spPr/>
        <p:txBody>
          <a:bodyPr/>
          <a:lstStyle/>
          <a:p>
            <a:r>
              <a:rPr lang="en-IN" dirty="0"/>
              <a:t>Logout</a:t>
            </a:r>
          </a:p>
        </p:txBody>
      </p:sp>
    </p:spTree>
    <p:extLst>
      <p:ext uri="{BB962C8B-B14F-4D97-AF65-F5344CB8AC3E}">
        <p14:creationId xmlns:p14="http://schemas.microsoft.com/office/powerpoint/2010/main" val="3881182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912FB5-6F7B-417B-93D6-80CA69853B33}"/>
              </a:ext>
            </a:extLst>
          </p:cNvPr>
          <p:cNvSpPr>
            <a:spLocks noGrp="1"/>
          </p:cNvSpPr>
          <p:nvPr>
            <p:ph type="title"/>
          </p:nvPr>
        </p:nvSpPr>
        <p:spPr/>
        <p:txBody>
          <a:bodyPr/>
          <a:lstStyle/>
          <a:p>
            <a:r>
              <a:rPr lang="en-IN" dirty="0"/>
              <a:t>Command Summary</a:t>
            </a:r>
          </a:p>
        </p:txBody>
      </p:sp>
      <p:pic>
        <p:nvPicPr>
          <p:cNvPr id="9" name="Picture 8">
            <a:extLst>
              <a:ext uri="{FF2B5EF4-FFF2-40B4-BE49-F238E27FC236}">
                <a16:creationId xmlns:a16="http://schemas.microsoft.com/office/drawing/2014/main" id="{1D02D221-64F8-4D41-8FFA-7AF74F2043F5}"/>
              </a:ext>
            </a:extLst>
          </p:cNvPr>
          <p:cNvPicPr>
            <a:picLocks noChangeAspect="1"/>
          </p:cNvPicPr>
          <p:nvPr/>
        </p:nvPicPr>
        <p:blipFill rotWithShape="1">
          <a:blip r:embed="rId2"/>
          <a:srcRect l="4643"/>
          <a:stretch/>
        </p:blipFill>
        <p:spPr>
          <a:xfrm>
            <a:off x="651534" y="1371599"/>
            <a:ext cx="8111466" cy="5055813"/>
          </a:xfrm>
          <a:prstGeom prst="rect">
            <a:avLst/>
          </a:prstGeom>
        </p:spPr>
      </p:pic>
    </p:spTree>
    <p:extLst>
      <p:ext uri="{BB962C8B-B14F-4D97-AF65-F5344CB8AC3E}">
        <p14:creationId xmlns:p14="http://schemas.microsoft.com/office/powerpoint/2010/main" val="13670421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85D402-2B44-4DD7-A522-0B2887952DD7}"/>
              </a:ext>
            </a:extLst>
          </p:cNvPr>
          <p:cNvSpPr>
            <a:spLocks noGrp="1"/>
          </p:cNvSpPr>
          <p:nvPr>
            <p:ph sz="quarter" idx="12"/>
          </p:nvPr>
        </p:nvSpPr>
        <p:spPr/>
        <p:txBody>
          <a:bodyPr>
            <a:normAutofit fontScale="92500" lnSpcReduction="20000"/>
          </a:bodyPr>
          <a:lstStyle/>
          <a:p>
            <a:r>
              <a:rPr lang="en-US" dirty="0"/>
              <a:t>The UNIX file system provides a powerful and flexible way to organize and manage your information.</a:t>
            </a:r>
          </a:p>
          <a:p>
            <a:r>
              <a:rPr lang="en-US" dirty="0"/>
              <a:t>Files</a:t>
            </a:r>
          </a:p>
          <a:p>
            <a:r>
              <a:rPr lang="en-US" dirty="0"/>
              <a:t>A file is the basic structure that stores information on the UNIX System (and on Windows systems, as well).</a:t>
            </a:r>
          </a:p>
          <a:p>
            <a:r>
              <a:rPr lang="en-US" dirty="0"/>
              <a:t>Conceptually, a computer file is similar to a paper document. Technically a file is a sequence of bytes that is stored somewhere on a storage device, such as a hard drive. </a:t>
            </a:r>
          </a:p>
          <a:p>
            <a:r>
              <a:rPr lang="en-US" dirty="0"/>
              <a:t>A file can contain any kind of information that can be represented as a sequence of bytes. </a:t>
            </a:r>
          </a:p>
          <a:p>
            <a:r>
              <a:rPr lang="en-US" dirty="0"/>
              <a:t>Word processing documents, bitmap images, and computer programs are all examples of files.</a:t>
            </a:r>
            <a:endParaRPr lang="en-IN" dirty="0"/>
          </a:p>
        </p:txBody>
      </p:sp>
      <p:sp>
        <p:nvSpPr>
          <p:cNvPr id="3" name="Title 2">
            <a:extLst>
              <a:ext uri="{FF2B5EF4-FFF2-40B4-BE49-F238E27FC236}">
                <a16:creationId xmlns:a16="http://schemas.microsoft.com/office/drawing/2014/main" id="{AD09A976-E66F-44A9-9CD6-6B3718B3C2DC}"/>
              </a:ext>
            </a:extLst>
          </p:cNvPr>
          <p:cNvSpPr>
            <a:spLocks noGrp="1"/>
          </p:cNvSpPr>
          <p:nvPr>
            <p:ph type="title"/>
          </p:nvPr>
        </p:nvSpPr>
        <p:spPr/>
        <p:txBody>
          <a:bodyPr/>
          <a:lstStyle/>
          <a:p>
            <a:r>
              <a:rPr lang="en-US" dirty="0"/>
              <a:t>Working with Files and Directories</a:t>
            </a:r>
            <a:endParaRPr lang="en-IN" dirty="0"/>
          </a:p>
        </p:txBody>
      </p:sp>
    </p:spTree>
    <p:extLst>
      <p:ext uri="{BB962C8B-B14F-4D97-AF65-F5344CB8AC3E}">
        <p14:creationId xmlns:p14="http://schemas.microsoft.com/office/powerpoint/2010/main" val="3745430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C9486E-5912-449C-A8EC-6B8CF4F322D3}"/>
              </a:ext>
            </a:extLst>
          </p:cNvPr>
          <p:cNvSpPr>
            <a:spLocks noGrp="1"/>
          </p:cNvSpPr>
          <p:nvPr>
            <p:ph sz="quarter" idx="12"/>
          </p:nvPr>
        </p:nvSpPr>
        <p:spPr/>
        <p:txBody>
          <a:bodyPr>
            <a:normAutofit/>
          </a:bodyPr>
          <a:lstStyle/>
          <a:p>
            <a:r>
              <a:rPr lang="en-US" dirty="0"/>
              <a:t>Every file has a title, called a filename. </a:t>
            </a:r>
          </a:p>
          <a:p>
            <a:r>
              <a:rPr lang="en-US" dirty="0"/>
              <a:t>A filename can be almost any sequence of characters, and up to 255 characters long. (On some older versions of UNIX, two filenames are considered the same if the first 14 characters are identical, so be careful if you use long filenames on these systems.) </a:t>
            </a:r>
          </a:p>
          <a:p>
            <a:r>
              <a:rPr lang="en-US" dirty="0"/>
              <a:t>You can use any ASCII character in a filename except for the null character (ASCII NUL) or the slash (/), which has a special meaning in the UNIX file system.</a:t>
            </a:r>
          </a:p>
          <a:p>
            <a:r>
              <a:rPr lang="en-US" dirty="0"/>
              <a:t>The slash acts as a separator between directories and files.</a:t>
            </a:r>
            <a:endParaRPr lang="en-IN" dirty="0"/>
          </a:p>
        </p:txBody>
      </p:sp>
      <p:sp>
        <p:nvSpPr>
          <p:cNvPr id="3" name="Title 2">
            <a:extLst>
              <a:ext uri="{FF2B5EF4-FFF2-40B4-BE49-F238E27FC236}">
                <a16:creationId xmlns:a16="http://schemas.microsoft.com/office/drawing/2014/main" id="{084C397F-B50B-4337-9C1E-1A87196923FA}"/>
              </a:ext>
            </a:extLst>
          </p:cNvPr>
          <p:cNvSpPr>
            <a:spLocks noGrp="1"/>
          </p:cNvSpPr>
          <p:nvPr>
            <p:ph type="title"/>
          </p:nvPr>
        </p:nvSpPr>
        <p:spPr/>
        <p:txBody>
          <a:bodyPr/>
          <a:lstStyle/>
          <a:p>
            <a:r>
              <a:rPr lang="en-IN" dirty="0"/>
              <a:t>Filenames</a:t>
            </a:r>
          </a:p>
        </p:txBody>
      </p:sp>
    </p:spTree>
    <p:extLst>
      <p:ext uri="{BB962C8B-B14F-4D97-AF65-F5344CB8AC3E}">
        <p14:creationId xmlns:p14="http://schemas.microsoft.com/office/powerpoint/2010/main" val="3382851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C9486E-5912-449C-A8EC-6B8CF4F322D3}"/>
              </a:ext>
            </a:extLst>
          </p:cNvPr>
          <p:cNvSpPr>
            <a:spLocks noGrp="1"/>
          </p:cNvSpPr>
          <p:nvPr>
            <p:ph sz="quarter" idx="12"/>
          </p:nvPr>
        </p:nvSpPr>
        <p:spPr/>
        <p:txBody>
          <a:bodyPr>
            <a:normAutofit lnSpcReduction="10000"/>
          </a:bodyPr>
          <a:lstStyle/>
          <a:p>
            <a:r>
              <a:rPr lang="en-US" dirty="0"/>
              <a:t>Even though UNIX allows you to choose filenames with special characters, it is a good idea to stick with alphanumeric characters (letters and numbers) when naming files. </a:t>
            </a:r>
          </a:p>
          <a:p>
            <a:r>
              <a:rPr lang="en-US" dirty="0"/>
              <a:t>You may encounter problems when you use or display the names of files containing nonalphanumeric characters. In particular, although the following characters can be used in filenames, it is better to avoid them. </a:t>
            </a:r>
          </a:p>
          <a:p>
            <a:r>
              <a:rPr lang="en-US" dirty="0"/>
              <a:t>Many of these characters have special meanings in the command shell, which makes them difficult to work with in filenames.</a:t>
            </a:r>
            <a:endParaRPr lang="en-IN" dirty="0"/>
          </a:p>
        </p:txBody>
      </p:sp>
      <p:sp>
        <p:nvSpPr>
          <p:cNvPr id="3" name="Title 2">
            <a:extLst>
              <a:ext uri="{FF2B5EF4-FFF2-40B4-BE49-F238E27FC236}">
                <a16:creationId xmlns:a16="http://schemas.microsoft.com/office/drawing/2014/main" id="{084C397F-B50B-4337-9C1E-1A87196923FA}"/>
              </a:ext>
            </a:extLst>
          </p:cNvPr>
          <p:cNvSpPr>
            <a:spLocks noGrp="1"/>
          </p:cNvSpPr>
          <p:nvPr>
            <p:ph type="title"/>
          </p:nvPr>
        </p:nvSpPr>
        <p:spPr/>
        <p:txBody>
          <a:bodyPr/>
          <a:lstStyle/>
          <a:p>
            <a:r>
              <a:rPr lang="en-IN" dirty="0"/>
              <a:t>Filenames</a:t>
            </a:r>
          </a:p>
        </p:txBody>
      </p:sp>
    </p:spTree>
    <p:extLst>
      <p:ext uri="{BB962C8B-B14F-4D97-AF65-F5344CB8AC3E}">
        <p14:creationId xmlns:p14="http://schemas.microsoft.com/office/powerpoint/2010/main" val="2635132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7EA054-5CC4-4C27-8BC1-C0E2A25C494F}"/>
              </a:ext>
            </a:extLst>
          </p:cNvPr>
          <p:cNvSpPr>
            <a:spLocks noGrp="1"/>
          </p:cNvSpPr>
          <p:nvPr>
            <p:ph sz="quarter" idx="12"/>
          </p:nvPr>
        </p:nvSpPr>
        <p:spPr/>
        <p:txBody>
          <a:bodyPr>
            <a:normAutofit fontScale="92500" lnSpcReduction="10000"/>
          </a:bodyPr>
          <a:lstStyle/>
          <a:p>
            <a:r>
              <a:rPr lang="en-US" dirty="0"/>
              <a:t>During the past 35 years, the operating system known as UNIX has evolved into a powerful, flexible, and versatile operating system. </a:t>
            </a:r>
          </a:p>
          <a:p>
            <a:r>
              <a:rPr lang="en-US" dirty="0"/>
              <a:t>The different variants of UNIX conform to a variety of standards and are closely related. </a:t>
            </a:r>
          </a:p>
          <a:p>
            <a:r>
              <a:rPr lang="en-US" dirty="0"/>
              <a:t>To understand how to use any or all of them, you need to only understand the basic conceptual model upon which UNIX is built. </a:t>
            </a:r>
          </a:p>
          <a:p>
            <a:r>
              <a:rPr lang="en-US" dirty="0"/>
              <a:t>Once this conceptual model is understood, it is straightforward to learn the peculiarities of a variant of UNIX or to learn how to use a new variant of UNIX if you already know how to use another.</a:t>
            </a:r>
            <a:endParaRPr lang="en-IN" dirty="0"/>
          </a:p>
        </p:txBody>
      </p:sp>
      <p:sp>
        <p:nvSpPr>
          <p:cNvPr id="3" name="Title 2">
            <a:extLst>
              <a:ext uri="{FF2B5EF4-FFF2-40B4-BE49-F238E27FC236}">
                <a16:creationId xmlns:a16="http://schemas.microsoft.com/office/drawing/2014/main" id="{1ABE5BBA-DBF7-4953-A36F-F9F30105D780}"/>
              </a:ext>
            </a:extLst>
          </p:cNvPr>
          <p:cNvSpPr>
            <a:spLocks noGrp="1"/>
          </p:cNvSpPr>
          <p:nvPr>
            <p:ph type="title"/>
          </p:nvPr>
        </p:nvSpPr>
        <p:spPr/>
        <p:txBody>
          <a:bodyPr/>
          <a:lstStyle/>
          <a:p>
            <a:r>
              <a:rPr lang="en-IN" dirty="0"/>
              <a:t>Why Is UNIX Important</a:t>
            </a:r>
          </a:p>
        </p:txBody>
      </p:sp>
    </p:spTree>
    <p:extLst>
      <p:ext uri="{BB962C8B-B14F-4D97-AF65-F5344CB8AC3E}">
        <p14:creationId xmlns:p14="http://schemas.microsoft.com/office/powerpoint/2010/main" val="33885938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C397F-B50B-4337-9C1E-1A87196923FA}"/>
              </a:ext>
            </a:extLst>
          </p:cNvPr>
          <p:cNvSpPr>
            <a:spLocks noGrp="1"/>
          </p:cNvSpPr>
          <p:nvPr>
            <p:ph type="title"/>
          </p:nvPr>
        </p:nvSpPr>
        <p:spPr/>
        <p:txBody>
          <a:bodyPr/>
          <a:lstStyle/>
          <a:p>
            <a:r>
              <a:rPr lang="en-IN" dirty="0"/>
              <a:t>Filenames</a:t>
            </a:r>
          </a:p>
        </p:txBody>
      </p:sp>
      <p:pic>
        <p:nvPicPr>
          <p:cNvPr id="7" name="Picture 6">
            <a:extLst>
              <a:ext uri="{FF2B5EF4-FFF2-40B4-BE49-F238E27FC236}">
                <a16:creationId xmlns:a16="http://schemas.microsoft.com/office/drawing/2014/main" id="{81FAE36F-F683-42A4-AE1D-155AE83FED22}"/>
              </a:ext>
            </a:extLst>
          </p:cNvPr>
          <p:cNvPicPr>
            <a:picLocks noChangeAspect="1"/>
          </p:cNvPicPr>
          <p:nvPr/>
        </p:nvPicPr>
        <p:blipFill>
          <a:blip r:embed="rId2"/>
          <a:stretch>
            <a:fillRect/>
          </a:stretch>
        </p:blipFill>
        <p:spPr>
          <a:xfrm>
            <a:off x="905135" y="2057400"/>
            <a:ext cx="7740945" cy="2895600"/>
          </a:xfrm>
          <a:prstGeom prst="rect">
            <a:avLst/>
          </a:prstGeom>
        </p:spPr>
      </p:pic>
    </p:spTree>
    <p:extLst>
      <p:ext uri="{BB962C8B-B14F-4D97-AF65-F5344CB8AC3E}">
        <p14:creationId xmlns:p14="http://schemas.microsoft.com/office/powerpoint/2010/main" val="3503209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FAF17B-D1B5-4994-A768-2AED64067DBB}"/>
              </a:ext>
            </a:extLst>
          </p:cNvPr>
          <p:cNvSpPr>
            <a:spLocks noGrp="1"/>
          </p:cNvSpPr>
          <p:nvPr>
            <p:ph sz="quarter" idx="12"/>
          </p:nvPr>
        </p:nvSpPr>
        <p:spPr/>
        <p:txBody>
          <a:bodyPr>
            <a:normAutofit fontScale="77500" lnSpcReduction="20000"/>
          </a:bodyPr>
          <a:lstStyle/>
          <a:p>
            <a:pPr marL="0" indent="0">
              <a:buNone/>
            </a:pPr>
            <a:r>
              <a:rPr lang="en-US" b="1" dirty="0">
                <a:solidFill>
                  <a:srgbClr val="FF0000"/>
                </a:solidFill>
              </a:rPr>
              <a:t>Capitalization</a:t>
            </a:r>
          </a:p>
          <a:p>
            <a:r>
              <a:rPr lang="en-US" dirty="0"/>
              <a:t>Windows does not distinguish between uppercase and lowercase letters in filenames. </a:t>
            </a:r>
          </a:p>
          <a:p>
            <a:r>
              <a:rPr lang="en-US" dirty="0"/>
              <a:t>You could save a file with the name Notes.DOC and find it by searching for notes.doc. </a:t>
            </a:r>
          </a:p>
          <a:p>
            <a:r>
              <a:rPr lang="en-US" dirty="0"/>
              <a:t>The UNIX file system, however, is case-sensitive, meaning that uppercase and lowercase letters are distinct. In UNIX, NOTES, Notes, and notes would be three different files. </a:t>
            </a:r>
          </a:p>
          <a:p>
            <a:r>
              <a:rPr lang="en-US" dirty="0"/>
              <a:t>If you save a file with the name Music, you will not find it by searching for music. This also applies to commands in UNIX. </a:t>
            </a:r>
          </a:p>
          <a:p>
            <a:r>
              <a:rPr lang="en-US" dirty="0"/>
              <a:t>If you are trying to log out with the exit command, typing EXIT will not work. </a:t>
            </a:r>
          </a:p>
          <a:p>
            <a:r>
              <a:rPr lang="en-US" dirty="0"/>
              <a:t>By the way, this explains why URLs (web addresses) can be case-sensitive, since the first web server was created on a UNIX-based platform, and many web servers still run UNIX.</a:t>
            </a:r>
            <a:endParaRPr lang="en-IN" dirty="0"/>
          </a:p>
        </p:txBody>
      </p:sp>
      <p:sp>
        <p:nvSpPr>
          <p:cNvPr id="3" name="Title 2">
            <a:extLst>
              <a:ext uri="{FF2B5EF4-FFF2-40B4-BE49-F238E27FC236}">
                <a16:creationId xmlns:a16="http://schemas.microsoft.com/office/drawing/2014/main" id="{084C397F-B50B-4337-9C1E-1A87196923FA}"/>
              </a:ext>
            </a:extLst>
          </p:cNvPr>
          <p:cNvSpPr>
            <a:spLocks noGrp="1"/>
          </p:cNvSpPr>
          <p:nvPr>
            <p:ph type="title"/>
          </p:nvPr>
        </p:nvSpPr>
        <p:spPr/>
        <p:txBody>
          <a:bodyPr/>
          <a:lstStyle/>
          <a:p>
            <a:r>
              <a:rPr lang="en-IN" dirty="0"/>
              <a:t>Filenames</a:t>
            </a:r>
          </a:p>
        </p:txBody>
      </p:sp>
    </p:spTree>
    <p:extLst>
      <p:ext uri="{BB962C8B-B14F-4D97-AF65-F5344CB8AC3E}">
        <p14:creationId xmlns:p14="http://schemas.microsoft.com/office/powerpoint/2010/main" val="4164032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FAF17B-D1B5-4994-A768-2AED64067DBB}"/>
              </a:ext>
            </a:extLst>
          </p:cNvPr>
          <p:cNvSpPr>
            <a:spLocks noGrp="1"/>
          </p:cNvSpPr>
          <p:nvPr>
            <p:ph sz="quarter" idx="12"/>
          </p:nvPr>
        </p:nvSpPr>
        <p:spPr/>
        <p:txBody>
          <a:bodyPr>
            <a:normAutofit fontScale="92500"/>
          </a:bodyPr>
          <a:lstStyle/>
          <a:p>
            <a:pPr marL="0" indent="0">
              <a:buNone/>
            </a:pPr>
            <a:r>
              <a:rPr lang="en-US" b="1" dirty="0">
                <a:solidFill>
                  <a:srgbClr val="FF0000"/>
                </a:solidFill>
              </a:rPr>
              <a:t>Filename Extensions</a:t>
            </a:r>
          </a:p>
          <a:p>
            <a:r>
              <a:rPr lang="en-US" dirty="0"/>
              <a:t>In Windows, filenames typically consist of a base name, followed by a period and a short filename extension. </a:t>
            </a:r>
          </a:p>
          <a:p>
            <a:r>
              <a:rPr lang="en-US" dirty="0"/>
              <a:t>Many Windows programs depend on the extension to determine how to use the file. </a:t>
            </a:r>
          </a:p>
          <a:p>
            <a:r>
              <a:rPr lang="en-US" dirty="0"/>
              <a:t>For example, a file named solitaire.exe is considered to be a file named solitaire with the extension .exe, where the .exe extension tells Windows that it is an executable program. </a:t>
            </a:r>
          </a:p>
          <a:p>
            <a:r>
              <a:rPr lang="en-US" dirty="0"/>
              <a:t>If the file extension is altered or deleted, it will be more difficult to work with the file in Windows.</a:t>
            </a:r>
            <a:endParaRPr lang="en-IN" dirty="0"/>
          </a:p>
        </p:txBody>
      </p:sp>
      <p:sp>
        <p:nvSpPr>
          <p:cNvPr id="3" name="Title 2">
            <a:extLst>
              <a:ext uri="{FF2B5EF4-FFF2-40B4-BE49-F238E27FC236}">
                <a16:creationId xmlns:a16="http://schemas.microsoft.com/office/drawing/2014/main" id="{084C397F-B50B-4337-9C1E-1A87196923FA}"/>
              </a:ext>
            </a:extLst>
          </p:cNvPr>
          <p:cNvSpPr>
            <a:spLocks noGrp="1"/>
          </p:cNvSpPr>
          <p:nvPr>
            <p:ph type="title"/>
          </p:nvPr>
        </p:nvSpPr>
        <p:spPr/>
        <p:txBody>
          <a:bodyPr/>
          <a:lstStyle/>
          <a:p>
            <a:r>
              <a:rPr lang="en-IN" dirty="0"/>
              <a:t>Filenames</a:t>
            </a:r>
          </a:p>
        </p:txBody>
      </p:sp>
    </p:spTree>
    <p:extLst>
      <p:ext uri="{BB962C8B-B14F-4D97-AF65-F5344CB8AC3E}">
        <p14:creationId xmlns:p14="http://schemas.microsoft.com/office/powerpoint/2010/main" val="4028521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FAF17B-D1B5-4994-A768-2AED64067DBB}"/>
              </a:ext>
            </a:extLst>
          </p:cNvPr>
          <p:cNvSpPr>
            <a:spLocks noGrp="1"/>
          </p:cNvSpPr>
          <p:nvPr>
            <p:ph sz="quarter" idx="12"/>
          </p:nvPr>
        </p:nvSpPr>
        <p:spPr/>
        <p:txBody>
          <a:bodyPr>
            <a:normAutofit fontScale="85000" lnSpcReduction="20000"/>
          </a:bodyPr>
          <a:lstStyle/>
          <a:p>
            <a:pPr marL="0" indent="0">
              <a:buNone/>
            </a:pPr>
            <a:r>
              <a:rPr lang="en-US" b="1" dirty="0">
                <a:solidFill>
                  <a:srgbClr val="FF0000"/>
                </a:solidFill>
              </a:rPr>
              <a:t>Filename Extensions</a:t>
            </a:r>
          </a:p>
          <a:p>
            <a:r>
              <a:rPr lang="en-US" dirty="0"/>
              <a:t>In UNIX, file extensions are conveniences, rather than a necessary part of the filename. </a:t>
            </a:r>
          </a:p>
          <a:p>
            <a:r>
              <a:rPr lang="en-US" dirty="0"/>
              <a:t>They can help you remember the content of files, or help you organize your files, but they are usually optional. </a:t>
            </a:r>
          </a:p>
          <a:p>
            <a:r>
              <a:rPr lang="en-US" dirty="0"/>
              <a:t>In fact, many UNIX filenames do not have an extension. </a:t>
            </a:r>
          </a:p>
          <a:p>
            <a:r>
              <a:rPr lang="en-US" dirty="0"/>
              <a:t>For example, an executable program would typically have a name like solitaire rather than solitaire.exe. </a:t>
            </a:r>
          </a:p>
          <a:p>
            <a:r>
              <a:rPr lang="en-US" dirty="0"/>
              <a:t>In addition, filename extensions in UNIX can be longer than three characters. </a:t>
            </a:r>
          </a:p>
          <a:p>
            <a:r>
              <a:rPr lang="en-US" dirty="0"/>
              <a:t>For example, some people use .backup to indicate a backup copy of a file, so </a:t>
            </a:r>
            <a:r>
              <a:rPr lang="en-US" dirty="0" err="1"/>
              <a:t>notes.backup</a:t>
            </a:r>
            <a:r>
              <a:rPr lang="en-US" dirty="0"/>
              <a:t> would be an extra copy of the file notes.</a:t>
            </a:r>
            <a:endParaRPr lang="en-IN" dirty="0"/>
          </a:p>
        </p:txBody>
      </p:sp>
      <p:sp>
        <p:nvSpPr>
          <p:cNvPr id="3" name="Title 2">
            <a:extLst>
              <a:ext uri="{FF2B5EF4-FFF2-40B4-BE49-F238E27FC236}">
                <a16:creationId xmlns:a16="http://schemas.microsoft.com/office/drawing/2014/main" id="{084C397F-B50B-4337-9C1E-1A87196923FA}"/>
              </a:ext>
            </a:extLst>
          </p:cNvPr>
          <p:cNvSpPr>
            <a:spLocks noGrp="1"/>
          </p:cNvSpPr>
          <p:nvPr>
            <p:ph type="title"/>
          </p:nvPr>
        </p:nvSpPr>
        <p:spPr/>
        <p:txBody>
          <a:bodyPr/>
          <a:lstStyle/>
          <a:p>
            <a:r>
              <a:rPr lang="en-IN" dirty="0"/>
              <a:t>Filenames</a:t>
            </a:r>
          </a:p>
        </p:txBody>
      </p:sp>
    </p:spTree>
    <p:extLst>
      <p:ext uri="{BB962C8B-B14F-4D97-AF65-F5344CB8AC3E}">
        <p14:creationId xmlns:p14="http://schemas.microsoft.com/office/powerpoint/2010/main" val="13273970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FAF17B-D1B5-4994-A768-2AED64067DBB}"/>
              </a:ext>
            </a:extLst>
          </p:cNvPr>
          <p:cNvSpPr>
            <a:spLocks noGrp="1"/>
          </p:cNvSpPr>
          <p:nvPr>
            <p:ph sz="quarter" idx="12"/>
          </p:nvPr>
        </p:nvSpPr>
        <p:spPr/>
        <p:txBody>
          <a:bodyPr>
            <a:normAutofit/>
          </a:bodyPr>
          <a:lstStyle/>
          <a:p>
            <a:pPr marL="0" indent="0">
              <a:buNone/>
            </a:pPr>
            <a:r>
              <a:rPr lang="en-US" b="1" dirty="0">
                <a:solidFill>
                  <a:srgbClr val="FF0000"/>
                </a:solidFill>
              </a:rPr>
              <a:t>Filename Extensions</a:t>
            </a:r>
          </a:p>
        </p:txBody>
      </p:sp>
      <p:sp>
        <p:nvSpPr>
          <p:cNvPr id="3" name="Title 2">
            <a:extLst>
              <a:ext uri="{FF2B5EF4-FFF2-40B4-BE49-F238E27FC236}">
                <a16:creationId xmlns:a16="http://schemas.microsoft.com/office/drawing/2014/main" id="{084C397F-B50B-4337-9C1E-1A87196923FA}"/>
              </a:ext>
            </a:extLst>
          </p:cNvPr>
          <p:cNvSpPr>
            <a:spLocks noGrp="1"/>
          </p:cNvSpPr>
          <p:nvPr>
            <p:ph type="title"/>
          </p:nvPr>
        </p:nvSpPr>
        <p:spPr/>
        <p:txBody>
          <a:bodyPr/>
          <a:lstStyle/>
          <a:p>
            <a:r>
              <a:rPr lang="en-IN" dirty="0"/>
              <a:t>Filenames</a:t>
            </a:r>
          </a:p>
        </p:txBody>
      </p:sp>
      <p:pic>
        <p:nvPicPr>
          <p:cNvPr id="5" name="Picture 4">
            <a:extLst>
              <a:ext uri="{FF2B5EF4-FFF2-40B4-BE49-F238E27FC236}">
                <a16:creationId xmlns:a16="http://schemas.microsoft.com/office/drawing/2014/main" id="{0B0488BE-317E-4749-A0FD-0B1C89797925}"/>
              </a:ext>
            </a:extLst>
          </p:cNvPr>
          <p:cNvPicPr>
            <a:picLocks noChangeAspect="1"/>
          </p:cNvPicPr>
          <p:nvPr/>
        </p:nvPicPr>
        <p:blipFill>
          <a:blip r:embed="rId2"/>
          <a:stretch>
            <a:fillRect/>
          </a:stretch>
        </p:blipFill>
        <p:spPr>
          <a:xfrm>
            <a:off x="381000" y="1846259"/>
            <a:ext cx="8153399" cy="4784730"/>
          </a:xfrm>
          <a:prstGeom prst="rect">
            <a:avLst/>
          </a:prstGeom>
        </p:spPr>
      </p:pic>
    </p:spTree>
    <p:extLst>
      <p:ext uri="{BB962C8B-B14F-4D97-AF65-F5344CB8AC3E}">
        <p14:creationId xmlns:p14="http://schemas.microsoft.com/office/powerpoint/2010/main" val="30618599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FAF17B-D1B5-4994-A768-2AED64067DBB}"/>
              </a:ext>
            </a:extLst>
          </p:cNvPr>
          <p:cNvSpPr>
            <a:spLocks noGrp="1"/>
          </p:cNvSpPr>
          <p:nvPr>
            <p:ph sz="quarter" idx="12"/>
          </p:nvPr>
        </p:nvSpPr>
        <p:spPr>
          <a:xfrm>
            <a:off x="457201" y="1381124"/>
            <a:ext cx="8228012" cy="4943475"/>
          </a:xfrm>
        </p:spPr>
        <p:txBody>
          <a:bodyPr>
            <a:normAutofit fontScale="92500"/>
          </a:bodyPr>
          <a:lstStyle/>
          <a:p>
            <a:pPr marL="0" indent="0">
              <a:buNone/>
            </a:pPr>
            <a:r>
              <a:rPr lang="en-US" b="1" dirty="0">
                <a:solidFill>
                  <a:srgbClr val="FF0000"/>
                </a:solidFill>
              </a:rPr>
              <a:t>Filename Extensions </a:t>
            </a:r>
          </a:p>
          <a:p>
            <a:pPr>
              <a:lnSpc>
                <a:spcPct val="90000"/>
              </a:lnSpc>
            </a:pPr>
            <a:r>
              <a:rPr lang="en-US" sz="2200" dirty="0"/>
              <a:t>UNIX files can have more than one extension. </a:t>
            </a:r>
          </a:p>
          <a:p>
            <a:pPr>
              <a:lnSpc>
                <a:spcPct val="90000"/>
              </a:lnSpc>
            </a:pPr>
            <a:r>
              <a:rPr lang="en-US" sz="2200" dirty="0"/>
              <a:t>For example, the file </a:t>
            </a:r>
            <a:r>
              <a:rPr lang="en-US" sz="2200" dirty="0" err="1"/>
              <a:t>book.tar.Z</a:t>
            </a:r>
            <a:r>
              <a:rPr lang="en-US" sz="2200" dirty="0"/>
              <a:t> is a file that has first been archived using the tar command (which adds the extension .tar ) and then compressed using the compress command (which adds the .Z). </a:t>
            </a:r>
          </a:p>
          <a:p>
            <a:pPr>
              <a:lnSpc>
                <a:spcPct val="90000"/>
              </a:lnSpc>
            </a:pPr>
            <a:r>
              <a:rPr lang="en-US" sz="2200" dirty="0"/>
              <a:t>This enables a single script to both decompress the file and </a:t>
            </a:r>
            <a:r>
              <a:rPr lang="en-US" sz="2200" dirty="0" err="1"/>
              <a:t>untar</a:t>
            </a:r>
            <a:r>
              <a:rPr lang="en-US" sz="2200" dirty="0"/>
              <a:t> it, using the filename as input and parsing each of the extensions to perform the appropriate task.</a:t>
            </a:r>
          </a:p>
          <a:p>
            <a:pPr>
              <a:lnSpc>
                <a:spcPct val="90000"/>
              </a:lnSpc>
            </a:pPr>
            <a:r>
              <a:rPr lang="en-US" sz="2200" dirty="0"/>
              <a:t>The flexibility of filename conventions in UNIX allow for some variation in filenames. </a:t>
            </a:r>
          </a:p>
          <a:p>
            <a:pPr>
              <a:lnSpc>
                <a:spcPct val="90000"/>
              </a:lnSpc>
            </a:pPr>
            <a:r>
              <a:rPr lang="en-US" sz="2200" dirty="0"/>
              <a:t>A program written in Perl could have the filename </a:t>
            </a:r>
            <a:r>
              <a:rPr lang="en-US" sz="2200" dirty="0" err="1"/>
              <a:t>program.perl</a:t>
            </a:r>
            <a:r>
              <a:rPr lang="en-US" sz="2200" dirty="0"/>
              <a:t>, the more frequently used program.pl, or even just the name program. </a:t>
            </a:r>
          </a:p>
          <a:p>
            <a:pPr>
              <a:lnSpc>
                <a:spcPct val="90000"/>
              </a:lnSpc>
            </a:pPr>
            <a:r>
              <a:rPr lang="en-US" sz="2200" dirty="0"/>
              <a:t>You can even create your open file extensions.</a:t>
            </a:r>
          </a:p>
        </p:txBody>
      </p:sp>
      <p:sp>
        <p:nvSpPr>
          <p:cNvPr id="3" name="Title 2">
            <a:extLst>
              <a:ext uri="{FF2B5EF4-FFF2-40B4-BE49-F238E27FC236}">
                <a16:creationId xmlns:a16="http://schemas.microsoft.com/office/drawing/2014/main" id="{084C397F-B50B-4337-9C1E-1A87196923FA}"/>
              </a:ext>
            </a:extLst>
          </p:cNvPr>
          <p:cNvSpPr>
            <a:spLocks noGrp="1"/>
          </p:cNvSpPr>
          <p:nvPr>
            <p:ph type="title"/>
          </p:nvPr>
        </p:nvSpPr>
        <p:spPr/>
        <p:txBody>
          <a:bodyPr/>
          <a:lstStyle/>
          <a:p>
            <a:r>
              <a:rPr lang="en-IN" dirty="0"/>
              <a:t>Filenames</a:t>
            </a:r>
          </a:p>
        </p:txBody>
      </p:sp>
    </p:spTree>
    <p:extLst>
      <p:ext uri="{BB962C8B-B14F-4D97-AF65-F5344CB8AC3E}">
        <p14:creationId xmlns:p14="http://schemas.microsoft.com/office/powerpoint/2010/main" val="2750399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9A89E-996E-4A6F-948E-CF01D7A784BF}"/>
              </a:ext>
            </a:extLst>
          </p:cNvPr>
          <p:cNvSpPr>
            <a:spLocks noGrp="1"/>
          </p:cNvSpPr>
          <p:nvPr>
            <p:ph sz="quarter" idx="12"/>
          </p:nvPr>
        </p:nvSpPr>
        <p:spPr/>
        <p:txBody>
          <a:bodyPr>
            <a:normAutofit fontScale="92500" lnSpcReduction="20000"/>
          </a:bodyPr>
          <a:lstStyle/>
          <a:p>
            <a:r>
              <a:rPr lang="en-US" dirty="0"/>
              <a:t>Files contain the information you work with. </a:t>
            </a:r>
          </a:p>
          <a:p>
            <a:r>
              <a:rPr lang="en-US" dirty="0"/>
              <a:t>Directories provide a way to organize your files. </a:t>
            </a:r>
          </a:p>
          <a:p>
            <a:r>
              <a:rPr lang="en-US" dirty="0"/>
              <a:t>A directory is just a container for as many files as you care to put in it. </a:t>
            </a:r>
          </a:p>
          <a:p>
            <a:r>
              <a:rPr lang="en-US" dirty="0"/>
              <a:t>If you think of a file as analogous to a document in your office, then a directory is like a file folder. </a:t>
            </a:r>
          </a:p>
          <a:p>
            <a:r>
              <a:rPr lang="en-US" dirty="0"/>
              <a:t>In fact, directories in UNIX are exactly like folders in Windows.</a:t>
            </a:r>
          </a:p>
          <a:p>
            <a:r>
              <a:rPr lang="en-US" dirty="0"/>
              <a:t>For example, you may decide to create a directory to hold all of your notes. </a:t>
            </a:r>
          </a:p>
          <a:p>
            <a:r>
              <a:rPr lang="en-US" dirty="0"/>
              <a:t>You could name it Notes and use it to hold only files that are your notes, keeping them separated from your e-mail, programs, and other files.</a:t>
            </a:r>
            <a:endParaRPr lang="en-IN" dirty="0"/>
          </a:p>
        </p:txBody>
      </p:sp>
      <p:sp>
        <p:nvSpPr>
          <p:cNvPr id="3" name="Title 2">
            <a:extLst>
              <a:ext uri="{FF2B5EF4-FFF2-40B4-BE49-F238E27FC236}">
                <a16:creationId xmlns:a16="http://schemas.microsoft.com/office/drawing/2014/main" id="{9EBF095A-FAF9-423F-A08B-572101526464}"/>
              </a:ext>
            </a:extLst>
          </p:cNvPr>
          <p:cNvSpPr>
            <a:spLocks noGrp="1"/>
          </p:cNvSpPr>
          <p:nvPr>
            <p:ph type="title"/>
          </p:nvPr>
        </p:nvSpPr>
        <p:spPr/>
        <p:txBody>
          <a:bodyPr/>
          <a:lstStyle/>
          <a:p>
            <a:r>
              <a:rPr lang="en-IN" dirty="0"/>
              <a:t>Directories</a:t>
            </a:r>
          </a:p>
        </p:txBody>
      </p:sp>
    </p:spTree>
    <p:extLst>
      <p:ext uri="{BB962C8B-B14F-4D97-AF65-F5344CB8AC3E}">
        <p14:creationId xmlns:p14="http://schemas.microsoft.com/office/powerpoint/2010/main" val="1417018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59A89E-996E-4A6F-948E-CF01D7A784BF}"/>
              </a:ext>
            </a:extLst>
          </p:cNvPr>
          <p:cNvSpPr>
            <a:spLocks noGrp="1"/>
          </p:cNvSpPr>
          <p:nvPr>
            <p:ph sz="quarter" idx="12"/>
          </p:nvPr>
        </p:nvSpPr>
        <p:spPr/>
        <p:txBody>
          <a:bodyPr>
            <a:normAutofit/>
          </a:bodyPr>
          <a:lstStyle/>
          <a:p>
            <a:r>
              <a:rPr lang="en-US" dirty="0"/>
              <a:t>A directory can also contain other directories. </a:t>
            </a:r>
          </a:p>
          <a:p>
            <a:r>
              <a:rPr lang="en-US" dirty="0"/>
              <a:t>A directory inside another directory is called a subdirectory. </a:t>
            </a:r>
          </a:p>
          <a:p>
            <a:r>
              <a:rPr lang="en-US" dirty="0"/>
              <a:t>You can create as many subdirectories inside a particular directory as you wish.</a:t>
            </a:r>
            <a:endParaRPr lang="en-IN" dirty="0"/>
          </a:p>
        </p:txBody>
      </p:sp>
      <p:sp>
        <p:nvSpPr>
          <p:cNvPr id="3" name="Title 2">
            <a:extLst>
              <a:ext uri="{FF2B5EF4-FFF2-40B4-BE49-F238E27FC236}">
                <a16:creationId xmlns:a16="http://schemas.microsoft.com/office/drawing/2014/main" id="{9EBF095A-FAF9-423F-A08B-572101526464}"/>
              </a:ext>
            </a:extLst>
          </p:cNvPr>
          <p:cNvSpPr>
            <a:spLocks noGrp="1"/>
          </p:cNvSpPr>
          <p:nvPr>
            <p:ph type="title"/>
          </p:nvPr>
        </p:nvSpPr>
        <p:spPr/>
        <p:txBody>
          <a:bodyPr/>
          <a:lstStyle/>
          <a:p>
            <a:r>
              <a:rPr lang="en-IN" dirty="0"/>
              <a:t>Subdirectories</a:t>
            </a:r>
          </a:p>
        </p:txBody>
      </p:sp>
    </p:spTree>
    <p:extLst>
      <p:ext uri="{BB962C8B-B14F-4D97-AF65-F5344CB8AC3E}">
        <p14:creationId xmlns:p14="http://schemas.microsoft.com/office/powerpoint/2010/main" val="24824382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D6ABC-8792-4CFA-8846-4E5779D9BB2F}"/>
              </a:ext>
            </a:extLst>
          </p:cNvPr>
          <p:cNvSpPr>
            <a:spLocks noGrp="1"/>
          </p:cNvSpPr>
          <p:nvPr>
            <p:ph sz="quarter" idx="12"/>
          </p:nvPr>
        </p:nvSpPr>
        <p:spPr/>
        <p:txBody>
          <a:bodyPr>
            <a:normAutofit fontScale="92500"/>
          </a:bodyPr>
          <a:lstStyle/>
          <a:p>
            <a:r>
              <a:rPr lang="en-US" dirty="0"/>
              <a:t>It is a good idea to adopt a convention for naming directories so that they can be easily distinguished from ordinary files. </a:t>
            </a:r>
          </a:p>
          <a:p>
            <a:r>
              <a:rPr lang="en-US" dirty="0"/>
              <a:t>Some people give directories names that are all uppercase letters, some use directory names that begin with an uppercase letter, and others distinguish directories using the extension .d or .dir. </a:t>
            </a:r>
          </a:p>
          <a:p>
            <a:r>
              <a:rPr lang="en-US" dirty="0"/>
              <a:t>For example, if you decide to use names beginning with an uppercase letter for directories and avoid naming ordinary files this way, you will know that Notes, </a:t>
            </a:r>
            <a:r>
              <a:rPr lang="en-US" dirty="0" err="1"/>
              <a:t>Misc</a:t>
            </a:r>
            <a:r>
              <a:rPr lang="en-US" dirty="0"/>
              <a:t>, Multimedia, and Programs are all directories, whereas note3, </a:t>
            </a:r>
            <a:r>
              <a:rPr lang="en-US" dirty="0" err="1"/>
              <a:t>misc.note</a:t>
            </a:r>
            <a:r>
              <a:rPr lang="en-US" dirty="0"/>
              <a:t>, mm_5, and </a:t>
            </a:r>
            <a:r>
              <a:rPr lang="en-US" dirty="0" err="1"/>
              <a:t>progmmA</a:t>
            </a:r>
            <a:r>
              <a:rPr lang="en-US" dirty="0"/>
              <a:t> are all ordinary files.</a:t>
            </a:r>
            <a:endParaRPr lang="en-IN" dirty="0"/>
          </a:p>
        </p:txBody>
      </p:sp>
      <p:sp>
        <p:nvSpPr>
          <p:cNvPr id="3" name="Title 2">
            <a:extLst>
              <a:ext uri="{FF2B5EF4-FFF2-40B4-BE49-F238E27FC236}">
                <a16:creationId xmlns:a16="http://schemas.microsoft.com/office/drawing/2014/main" id="{01A3F92C-EF6E-4955-9C02-B9AE9965704A}"/>
              </a:ext>
            </a:extLst>
          </p:cNvPr>
          <p:cNvSpPr>
            <a:spLocks noGrp="1"/>
          </p:cNvSpPr>
          <p:nvPr>
            <p:ph type="title"/>
          </p:nvPr>
        </p:nvSpPr>
        <p:spPr/>
        <p:txBody>
          <a:bodyPr/>
          <a:lstStyle/>
          <a:p>
            <a:r>
              <a:rPr lang="en-IN" dirty="0"/>
              <a:t>Choosing Directory Names</a:t>
            </a:r>
          </a:p>
        </p:txBody>
      </p:sp>
    </p:spTree>
    <p:extLst>
      <p:ext uri="{BB962C8B-B14F-4D97-AF65-F5344CB8AC3E}">
        <p14:creationId xmlns:p14="http://schemas.microsoft.com/office/powerpoint/2010/main" val="38028944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A0C63B-CB87-415C-BE5B-E65EF040D04E}"/>
              </a:ext>
            </a:extLst>
          </p:cNvPr>
          <p:cNvSpPr>
            <a:spLocks noGrp="1"/>
          </p:cNvSpPr>
          <p:nvPr>
            <p:ph sz="quarter" idx="12"/>
          </p:nvPr>
        </p:nvSpPr>
        <p:spPr/>
        <p:txBody>
          <a:bodyPr>
            <a:normAutofit lnSpcReduction="10000"/>
          </a:bodyPr>
          <a:lstStyle/>
          <a:p>
            <a:r>
              <a:rPr lang="en-US" dirty="0"/>
              <a:t>Because directories can contain other directories, which can in turn contain other directories, the UNIX file system is called a hierarchical file system. </a:t>
            </a:r>
          </a:p>
          <a:p>
            <a:r>
              <a:rPr lang="en-US" dirty="0"/>
              <a:t>Within the UNIX System, there is no limit to the number of files and directories you can create in a directory that you own. </a:t>
            </a:r>
          </a:p>
          <a:p>
            <a:r>
              <a:rPr lang="en-US" dirty="0"/>
              <a:t>File systems of this type are often called tree-structured file systems, because each directory allows you to branch off into other directories and files. </a:t>
            </a:r>
          </a:p>
          <a:p>
            <a:r>
              <a:rPr lang="en-US" dirty="0"/>
              <a:t>Tree-structured file systems are usually depicted upside-down, with the root of the tree at the top of the drawing.</a:t>
            </a:r>
            <a:endParaRPr lang="en-IN" dirty="0"/>
          </a:p>
        </p:txBody>
      </p:sp>
      <p:sp>
        <p:nvSpPr>
          <p:cNvPr id="3" name="Title 2">
            <a:extLst>
              <a:ext uri="{FF2B5EF4-FFF2-40B4-BE49-F238E27FC236}">
                <a16:creationId xmlns:a16="http://schemas.microsoft.com/office/drawing/2014/main" id="{B8CD3606-F6CD-46DB-804A-C0A462491C00}"/>
              </a:ext>
            </a:extLst>
          </p:cNvPr>
          <p:cNvSpPr>
            <a:spLocks noGrp="1"/>
          </p:cNvSpPr>
          <p:nvPr>
            <p:ph type="title"/>
          </p:nvPr>
        </p:nvSpPr>
        <p:spPr/>
        <p:txBody>
          <a:bodyPr/>
          <a:lstStyle/>
          <a:p>
            <a:r>
              <a:rPr lang="en-IN" dirty="0"/>
              <a:t>The Hierarchical File Structure</a:t>
            </a:r>
          </a:p>
        </p:txBody>
      </p:sp>
    </p:spTree>
    <p:extLst>
      <p:ext uri="{BB962C8B-B14F-4D97-AF65-F5344CB8AC3E}">
        <p14:creationId xmlns:p14="http://schemas.microsoft.com/office/powerpoint/2010/main" val="4124351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7EA054-5CC4-4C27-8BC1-C0E2A25C494F}"/>
              </a:ext>
            </a:extLst>
          </p:cNvPr>
          <p:cNvSpPr>
            <a:spLocks noGrp="1"/>
          </p:cNvSpPr>
          <p:nvPr>
            <p:ph sz="quarter" idx="12"/>
          </p:nvPr>
        </p:nvSpPr>
        <p:spPr>
          <a:xfrm>
            <a:off x="457201" y="1381124"/>
            <a:ext cx="8228012" cy="5306754"/>
          </a:xfrm>
        </p:spPr>
        <p:txBody>
          <a:bodyPr>
            <a:normAutofit fontScale="85000" lnSpcReduction="20000"/>
          </a:bodyPr>
          <a:lstStyle/>
          <a:p>
            <a:r>
              <a:rPr lang="en-US" dirty="0"/>
              <a:t>UNIX, as it is implemented in its many variants, serves as the operating system for all types of computers, including personal computers and engineering workstations, multiuser microcomputers, minicomputers, mainframes, and supercomputers, as well as special-purpose devices. </a:t>
            </a:r>
          </a:p>
          <a:p>
            <a:r>
              <a:rPr lang="en-US" dirty="0"/>
              <a:t>The number of computers running a variant of UNIX has grown explosively with more than 40 million computers now running a variant of UNIX and more than 300 million people using these systems. </a:t>
            </a:r>
          </a:p>
          <a:p>
            <a:r>
              <a:rPr lang="en-US" dirty="0"/>
              <a:t>This rapid growth, especially for computers running Linux, is expected to continue, according to most computer industry experts. </a:t>
            </a:r>
          </a:p>
          <a:p>
            <a:r>
              <a:rPr lang="en-US" dirty="0"/>
              <a:t>The success of UNIX is due to many factors, including its portability to a wide range of machines, its adaptability and simplicity, the wide range of tasks that it can perform, its multiuser and multitasking nature, and its suitability for networking, which has become increasingly important as the Internet has blossomed.</a:t>
            </a:r>
            <a:endParaRPr lang="en-IN" dirty="0"/>
          </a:p>
        </p:txBody>
      </p:sp>
      <p:sp>
        <p:nvSpPr>
          <p:cNvPr id="3" name="Title 2">
            <a:extLst>
              <a:ext uri="{FF2B5EF4-FFF2-40B4-BE49-F238E27FC236}">
                <a16:creationId xmlns:a16="http://schemas.microsoft.com/office/drawing/2014/main" id="{1ABE5BBA-DBF7-4953-A36F-F9F30105D780}"/>
              </a:ext>
            </a:extLst>
          </p:cNvPr>
          <p:cNvSpPr>
            <a:spLocks noGrp="1"/>
          </p:cNvSpPr>
          <p:nvPr>
            <p:ph type="title"/>
          </p:nvPr>
        </p:nvSpPr>
        <p:spPr/>
        <p:txBody>
          <a:bodyPr/>
          <a:lstStyle/>
          <a:p>
            <a:r>
              <a:rPr lang="en-IN" dirty="0"/>
              <a:t>Why Is UNIX Important</a:t>
            </a:r>
          </a:p>
        </p:txBody>
      </p:sp>
    </p:spTree>
    <p:extLst>
      <p:ext uri="{BB962C8B-B14F-4D97-AF65-F5344CB8AC3E}">
        <p14:creationId xmlns:p14="http://schemas.microsoft.com/office/powerpoint/2010/main" val="3146157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6FF05-DF65-417D-9222-F3F0B41E56BB}"/>
              </a:ext>
            </a:extLst>
          </p:cNvPr>
          <p:cNvSpPr>
            <a:spLocks noGrp="1"/>
          </p:cNvSpPr>
          <p:nvPr>
            <p:ph sz="quarter" idx="12"/>
          </p:nvPr>
        </p:nvSpPr>
        <p:spPr/>
        <p:txBody>
          <a:bodyPr/>
          <a:lstStyle/>
          <a:p>
            <a:r>
              <a:rPr lang="en-IN" dirty="0"/>
              <a:t>Update apt libraries</a:t>
            </a:r>
          </a:p>
          <a:p>
            <a:endParaRPr lang="en-IN" dirty="0"/>
          </a:p>
          <a:p>
            <a:r>
              <a:rPr lang="en-IN" dirty="0" err="1"/>
              <a:t>Sudo</a:t>
            </a:r>
            <a:r>
              <a:rPr lang="en-IN" dirty="0"/>
              <a:t> add-apt-repository universe</a:t>
            </a:r>
          </a:p>
          <a:p>
            <a:r>
              <a:rPr lang="en-IN" dirty="0" err="1"/>
              <a:t>Sudo</a:t>
            </a:r>
            <a:r>
              <a:rPr lang="en-IN" dirty="0"/>
              <a:t> apt update</a:t>
            </a:r>
          </a:p>
          <a:p>
            <a:r>
              <a:rPr lang="en-IN" dirty="0" err="1"/>
              <a:t>Sudo</a:t>
            </a:r>
            <a:r>
              <a:rPr lang="en-IN" dirty="0"/>
              <a:t> apt-get install tree</a:t>
            </a:r>
          </a:p>
        </p:txBody>
      </p:sp>
      <p:sp>
        <p:nvSpPr>
          <p:cNvPr id="3" name="Title 2">
            <a:extLst>
              <a:ext uri="{FF2B5EF4-FFF2-40B4-BE49-F238E27FC236}">
                <a16:creationId xmlns:a16="http://schemas.microsoft.com/office/drawing/2014/main" id="{B8CD3606-F6CD-46DB-804A-C0A462491C00}"/>
              </a:ext>
            </a:extLst>
          </p:cNvPr>
          <p:cNvSpPr>
            <a:spLocks noGrp="1"/>
          </p:cNvSpPr>
          <p:nvPr>
            <p:ph type="title"/>
          </p:nvPr>
        </p:nvSpPr>
        <p:spPr/>
        <p:txBody>
          <a:bodyPr/>
          <a:lstStyle/>
          <a:p>
            <a:r>
              <a:rPr lang="en-IN" dirty="0"/>
              <a:t>The Hierarchical File Structure</a:t>
            </a:r>
          </a:p>
        </p:txBody>
      </p:sp>
    </p:spTree>
    <p:extLst>
      <p:ext uri="{BB962C8B-B14F-4D97-AF65-F5344CB8AC3E}">
        <p14:creationId xmlns:p14="http://schemas.microsoft.com/office/powerpoint/2010/main" val="23324931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CD3606-F6CD-46DB-804A-C0A462491C00}"/>
              </a:ext>
            </a:extLst>
          </p:cNvPr>
          <p:cNvSpPr>
            <a:spLocks noGrp="1"/>
          </p:cNvSpPr>
          <p:nvPr>
            <p:ph type="title"/>
          </p:nvPr>
        </p:nvSpPr>
        <p:spPr/>
        <p:txBody>
          <a:bodyPr/>
          <a:lstStyle/>
          <a:p>
            <a:r>
              <a:rPr lang="en-IN" dirty="0"/>
              <a:t>The Hierarchical File Structure</a:t>
            </a:r>
          </a:p>
        </p:txBody>
      </p:sp>
      <p:pic>
        <p:nvPicPr>
          <p:cNvPr id="7" name="Picture 6">
            <a:extLst>
              <a:ext uri="{FF2B5EF4-FFF2-40B4-BE49-F238E27FC236}">
                <a16:creationId xmlns:a16="http://schemas.microsoft.com/office/drawing/2014/main" id="{490C841C-74EA-4CB3-AC80-85449CCE7133}"/>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9055276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CD3606-F6CD-46DB-804A-C0A462491C00}"/>
              </a:ext>
            </a:extLst>
          </p:cNvPr>
          <p:cNvSpPr>
            <a:spLocks noGrp="1"/>
          </p:cNvSpPr>
          <p:nvPr>
            <p:ph type="title"/>
          </p:nvPr>
        </p:nvSpPr>
        <p:spPr/>
        <p:txBody>
          <a:bodyPr/>
          <a:lstStyle/>
          <a:p>
            <a:r>
              <a:rPr lang="en-IN" dirty="0"/>
              <a:t>The Hierarchical File Structure</a:t>
            </a:r>
          </a:p>
        </p:txBody>
      </p:sp>
      <p:pic>
        <p:nvPicPr>
          <p:cNvPr id="4" name="Picture 3">
            <a:extLst>
              <a:ext uri="{FF2B5EF4-FFF2-40B4-BE49-F238E27FC236}">
                <a16:creationId xmlns:a16="http://schemas.microsoft.com/office/drawing/2014/main" id="{25A15099-947C-4557-9FFD-4993A96FA351}"/>
              </a:ext>
            </a:extLst>
          </p:cNvPr>
          <p:cNvPicPr>
            <a:picLocks noChangeAspect="1"/>
          </p:cNvPicPr>
          <p:nvPr/>
        </p:nvPicPr>
        <p:blipFill>
          <a:blip r:embed="rId2"/>
          <a:stretch>
            <a:fillRect/>
          </a:stretch>
        </p:blipFill>
        <p:spPr>
          <a:xfrm>
            <a:off x="-8335" y="1544378"/>
            <a:ext cx="9144000" cy="5143500"/>
          </a:xfrm>
          <a:prstGeom prst="rect">
            <a:avLst/>
          </a:prstGeom>
        </p:spPr>
      </p:pic>
    </p:spTree>
    <p:extLst>
      <p:ext uri="{BB962C8B-B14F-4D97-AF65-F5344CB8AC3E}">
        <p14:creationId xmlns:p14="http://schemas.microsoft.com/office/powerpoint/2010/main" val="1852036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B8FDB8-9174-4712-B3C7-E479D1743BB2}"/>
              </a:ext>
            </a:extLst>
          </p:cNvPr>
          <p:cNvSpPr>
            <a:spLocks noGrp="1"/>
          </p:cNvSpPr>
          <p:nvPr>
            <p:ph sz="quarter" idx="12"/>
          </p:nvPr>
        </p:nvSpPr>
        <p:spPr>
          <a:xfrm>
            <a:off x="457201" y="1381124"/>
            <a:ext cx="8228012" cy="5095875"/>
          </a:xfrm>
        </p:spPr>
        <p:txBody>
          <a:bodyPr>
            <a:normAutofit fontScale="77500" lnSpcReduction="20000"/>
          </a:bodyPr>
          <a:lstStyle/>
          <a:p>
            <a:r>
              <a:rPr lang="en-US" dirty="0"/>
              <a:t>If there are two files with the same name, but in different locations in the file system.</a:t>
            </a:r>
          </a:p>
          <a:p>
            <a:r>
              <a:rPr lang="en-US" dirty="0"/>
              <a:t>There is a save file in the Email directory, and another file called save in the Work directory.</a:t>
            </a:r>
          </a:p>
          <a:p>
            <a:r>
              <a:rPr lang="en-US" dirty="0"/>
              <a:t>In order to distinguish files with the same name, the UNIX System allows you to specify filenames by including the location of the file in the directory tree. </a:t>
            </a:r>
          </a:p>
          <a:p>
            <a:r>
              <a:rPr lang="en-US" dirty="0"/>
              <a:t>This type of name is called a pathname, because it is a listing of the directories you travel through along the path you take to get to the file. </a:t>
            </a:r>
          </a:p>
          <a:p>
            <a:r>
              <a:rPr lang="en-US" dirty="0"/>
              <a:t>The path through the file system starts at root (/), and the names of directories and files in a pathname are separated by slashes.</a:t>
            </a:r>
          </a:p>
          <a:p>
            <a:r>
              <a:rPr lang="en-US" dirty="0"/>
              <a:t>For example, the pathname for one of the save files is</a:t>
            </a:r>
          </a:p>
          <a:p>
            <a:pPr lvl="1"/>
            <a:r>
              <a:rPr lang="en-US" dirty="0"/>
              <a:t>/home/</a:t>
            </a:r>
            <a:r>
              <a:rPr lang="en-US" dirty="0" err="1"/>
              <a:t>raf</a:t>
            </a:r>
            <a:r>
              <a:rPr lang="en-US" dirty="0"/>
              <a:t>/Email/save</a:t>
            </a:r>
          </a:p>
          <a:p>
            <a:pPr lvl="1"/>
            <a:r>
              <a:rPr lang="en-US" dirty="0"/>
              <a:t>and the pathname for the other is</a:t>
            </a:r>
          </a:p>
          <a:p>
            <a:pPr lvl="1"/>
            <a:r>
              <a:rPr lang="en-US" dirty="0"/>
              <a:t>/home/</a:t>
            </a:r>
            <a:r>
              <a:rPr lang="en-US" dirty="0" err="1"/>
              <a:t>raf</a:t>
            </a:r>
            <a:r>
              <a:rPr lang="en-US" dirty="0"/>
              <a:t>/Work/save</a:t>
            </a:r>
            <a:endParaRPr lang="en-IN" dirty="0"/>
          </a:p>
        </p:txBody>
      </p:sp>
      <p:sp>
        <p:nvSpPr>
          <p:cNvPr id="3" name="Title 2">
            <a:extLst>
              <a:ext uri="{FF2B5EF4-FFF2-40B4-BE49-F238E27FC236}">
                <a16:creationId xmlns:a16="http://schemas.microsoft.com/office/drawing/2014/main" id="{9CD0BF2D-559B-4762-87EB-3FFA39A7887B}"/>
              </a:ext>
            </a:extLst>
          </p:cNvPr>
          <p:cNvSpPr>
            <a:spLocks noGrp="1"/>
          </p:cNvSpPr>
          <p:nvPr>
            <p:ph type="title"/>
          </p:nvPr>
        </p:nvSpPr>
        <p:spPr/>
        <p:txBody>
          <a:bodyPr/>
          <a:lstStyle/>
          <a:p>
            <a:r>
              <a:rPr lang="en-IN" dirty="0"/>
              <a:t>Pathnames</a:t>
            </a:r>
          </a:p>
        </p:txBody>
      </p:sp>
    </p:spTree>
    <p:extLst>
      <p:ext uri="{BB962C8B-B14F-4D97-AF65-F5344CB8AC3E}">
        <p14:creationId xmlns:p14="http://schemas.microsoft.com/office/powerpoint/2010/main" val="33601274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B8FDB8-9174-4712-B3C7-E479D1743BB2}"/>
              </a:ext>
            </a:extLst>
          </p:cNvPr>
          <p:cNvSpPr>
            <a:spLocks noGrp="1"/>
          </p:cNvSpPr>
          <p:nvPr>
            <p:ph sz="quarter" idx="12"/>
          </p:nvPr>
        </p:nvSpPr>
        <p:spPr>
          <a:xfrm>
            <a:off x="457201" y="1381124"/>
            <a:ext cx="8228012" cy="5095875"/>
          </a:xfrm>
        </p:spPr>
        <p:txBody>
          <a:bodyPr>
            <a:normAutofit/>
          </a:bodyPr>
          <a:lstStyle/>
          <a:p>
            <a:r>
              <a:rPr lang="en-US" dirty="0"/>
              <a:t>Pathnames that trace the path from root to a file are called full (or absolute) pathnames. </a:t>
            </a:r>
          </a:p>
          <a:p>
            <a:r>
              <a:rPr lang="en-US" dirty="0"/>
              <a:t>Specifying a full pathname provides a complete and unambiguous name for a file. In a full pathname, the first slash (/) refers to the root of the file system. </a:t>
            </a:r>
          </a:p>
          <a:p>
            <a:r>
              <a:rPr lang="en-US" dirty="0"/>
              <a:t>All the other slashes separate the names of directories, until the last slash separates the filename from the name of the directory it’s in.</a:t>
            </a:r>
          </a:p>
          <a:p>
            <a:r>
              <a:rPr lang="en-US" dirty="0"/>
              <a:t>Using full pathnames can be awkward when there are many levels of directories, as in this filename:</a:t>
            </a:r>
          </a:p>
          <a:p>
            <a:r>
              <a:rPr lang="en-US" dirty="0"/>
              <a:t>/home/</a:t>
            </a:r>
            <a:r>
              <a:rPr lang="en-US" dirty="0" err="1"/>
              <a:t>dkraut</a:t>
            </a:r>
            <a:r>
              <a:rPr lang="en-US" dirty="0"/>
              <a:t>/Work/cs106x/Proj_1/lib/Source/</a:t>
            </a:r>
            <a:r>
              <a:rPr lang="en-US" dirty="0" err="1"/>
              <a:t>strings.c</a:t>
            </a:r>
            <a:endParaRPr lang="en-IN" dirty="0"/>
          </a:p>
        </p:txBody>
      </p:sp>
      <p:sp>
        <p:nvSpPr>
          <p:cNvPr id="3" name="Title 2">
            <a:extLst>
              <a:ext uri="{FF2B5EF4-FFF2-40B4-BE49-F238E27FC236}">
                <a16:creationId xmlns:a16="http://schemas.microsoft.com/office/drawing/2014/main" id="{9CD0BF2D-559B-4762-87EB-3FFA39A7887B}"/>
              </a:ext>
            </a:extLst>
          </p:cNvPr>
          <p:cNvSpPr>
            <a:spLocks noGrp="1"/>
          </p:cNvSpPr>
          <p:nvPr>
            <p:ph type="title"/>
          </p:nvPr>
        </p:nvSpPr>
        <p:spPr/>
        <p:txBody>
          <a:bodyPr/>
          <a:lstStyle/>
          <a:p>
            <a:r>
              <a:rPr lang="en-IN" dirty="0"/>
              <a:t>Pathnames</a:t>
            </a:r>
          </a:p>
        </p:txBody>
      </p:sp>
    </p:spTree>
    <p:extLst>
      <p:ext uri="{BB962C8B-B14F-4D97-AF65-F5344CB8AC3E}">
        <p14:creationId xmlns:p14="http://schemas.microsoft.com/office/powerpoint/2010/main" val="34019203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B8FDB8-9174-4712-B3C7-E479D1743BB2}"/>
              </a:ext>
            </a:extLst>
          </p:cNvPr>
          <p:cNvSpPr>
            <a:spLocks noGrp="1"/>
          </p:cNvSpPr>
          <p:nvPr>
            <p:ph sz="quarter" idx="12"/>
          </p:nvPr>
        </p:nvSpPr>
        <p:spPr>
          <a:xfrm>
            <a:off x="457201" y="1381124"/>
            <a:ext cx="8228012" cy="5095875"/>
          </a:xfrm>
        </p:spPr>
        <p:txBody>
          <a:bodyPr>
            <a:normAutofit fontScale="92500"/>
          </a:bodyPr>
          <a:lstStyle/>
          <a:p>
            <a:r>
              <a:rPr lang="en-US" b="1" dirty="0">
                <a:solidFill>
                  <a:srgbClr val="FF0000"/>
                </a:solidFill>
              </a:rPr>
              <a:t>Relative Pathnames</a:t>
            </a:r>
          </a:p>
          <a:p>
            <a:r>
              <a:rPr lang="en-US" dirty="0"/>
              <a:t>You do not always have to specify the full pathnames when you refer to files. </a:t>
            </a:r>
          </a:p>
          <a:p>
            <a:r>
              <a:rPr lang="en-US" dirty="0"/>
              <a:t>As a convenient shorthand, you can also specify a path to a file relative to your present directory Such a pathname is called a relative pathname. </a:t>
            </a:r>
          </a:p>
          <a:p>
            <a:r>
              <a:rPr lang="en-US" dirty="0"/>
              <a:t>Instead of starting with a / for root, the relative pathname starts with the name of a subdirectory For example, suppose you are in your home directory, /home/</a:t>
            </a:r>
            <a:r>
              <a:rPr lang="en-US" dirty="0" err="1"/>
              <a:t>raf</a:t>
            </a:r>
            <a:r>
              <a:rPr lang="en-US" dirty="0"/>
              <a:t>. </a:t>
            </a:r>
          </a:p>
          <a:p>
            <a:r>
              <a:rPr lang="en-US" dirty="0"/>
              <a:t>The relative path for the save file in the Email subdirectory is Email/save, and the relative path for the other save file is Work/save.</a:t>
            </a:r>
            <a:endParaRPr lang="en-IN" dirty="0"/>
          </a:p>
        </p:txBody>
      </p:sp>
      <p:sp>
        <p:nvSpPr>
          <p:cNvPr id="3" name="Title 2">
            <a:extLst>
              <a:ext uri="{FF2B5EF4-FFF2-40B4-BE49-F238E27FC236}">
                <a16:creationId xmlns:a16="http://schemas.microsoft.com/office/drawing/2014/main" id="{9CD0BF2D-559B-4762-87EB-3FFA39A7887B}"/>
              </a:ext>
            </a:extLst>
          </p:cNvPr>
          <p:cNvSpPr>
            <a:spLocks noGrp="1"/>
          </p:cNvSpPr>
          <p:nvPr>
            <p:ph type="title"/>
          </p:nvPr>
        </p:nvSpPr>
        <p:spPr/>
        <p:txBody>
          <a:bodyPr/>
          <a:lstStyle/>
          <a:p>
            <a:r>
              <a:rPr lang="en-IN" dirty="0"/>
              <a:t>Pathnames</a:t>
            </a:r>
          </a:p>
        </p:txBody>
      </p:sp>
    </p:spTree>
    <p:extLst>
      <p:ext uri="{BB962C8B-B14F-4D97-AF65-F5344CB8AC3E}">
        <p14:creationId xmlns:p14="http://schemas.microsoft.com/office/powerpoint/2010/main" val="27802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B8FDB8-9174-4712-B3C7-E479D1743BB2}"/>
              </a:ext>
            </a:extLst>
          </p:cNvPr>
          <p:cNvSpPr>
            <a:spLocks noGrp="1"/>
          </p:cNvSpPr>
          <p:nvPr>
            <p:ph sz="quarter" idx="12"/>
          </p:nvPr>
        </p:nvSpPr>
        <p:spPr>
          <a:xfrm>
            <a:off x="457201" y="1381124"/>
            <a:ext cx="8228012" cy="5095875"/>
          </a:xfrm>
        </p:spPr>
        <p:txBody>
          <a:bodyPr>
            <a:normAutofit fontScale="85000" lnSpcReduction="20000"/>
          </a:bodyPr>
          <a:lstStyle/>
          <a:p>
            <a:r>
              <a:rPr lang="en-US" b="1" dirty="0">
                <a:solidFill>
                  <a:srgbClr val="FF0000"/>
                </a:solidFill>
              </a:rPr>
              <a:t>Specifying the Current Directory</a:t>
            </a:r>
          </a:p>
          <a:p>
            <a:pPr lvl="1"/>
            <a:r>
              <a:rPr lang="en-US" dirty="0"/>
              <a:t>A single dot (.) is used as a shortcut to refer to the directory you are currently in. </a:t>
            </a:r>
          </a:p>
          <a:p>
            <a:pPr lvl="1"/>
            <a:r>
              <a:rPr lang="en-US" dirty="0"/>
              <a:t>This directory is known as the current directory.</a:t>
            </a:r>
          </a:p>
          <a:p>
            <a:r>
              <a:rPr lang="en-US" b="1" dirty="0">
                <a:solidFill>
                  <a:srgbClr val="FF0000"/>
                </a:solidFill>
              </a:rPr>
              <a:t>Specifying the Parent Directory</a:t>
            </a:r>
          </a:p>
          <a:p>
            <a:pPr lvl="1"/>
            <a:r>
              <a:rPr lang="en-US" dirty="0"/>
              <a:t>Two dots (.., pronounced “dot-dot”) refer to the parent directory of the one you are currently in. </a:t>
            </a:r>
          </a:p>
          <a:p>
            <a:pPr lvl="1"/>
            <a:r>
              <a:rPr lang="en-US" dirty="0"/>
              <a:t>The parent directory is the one at the next higher level in the directory tree. </a:t>
            </a:r>
          </a:p>
          <a:p>
            <a:pPr lvl="1"/>
            <a:r>
              <a:rPr lang="en-US" dirty="0"/>
              <a:t>Because the file system is hierarchical, all directories have a parent directory</a:t>
            </a:r>
          </a:p>
          <a:p>
            <a:pPr lvl="1"/>
            <a:r>
              <a:rPr lang="en-US" dirty="0"/>
              <a:t> The dot-dot references can be used many times to refer to things far up in the file system. The following sequence, for example,</a:t>
            </a:r>
          </a:p>
          <a:p>
            <a:pPr lvl="1"/>
            <a:r>
              <a:rPr lang="en-US" dirty="0"/>
              <a:t>../..</a:t>
            </a:r>
          </a:p>
          <a:p>
            <a:pPr lvl="1"/>
            <a:r>
              <a:rPr lang="en-US" dirty="0"/>
              <a:t>refers to the parent of the parent of the current directory. </a:t>
            </a:r>
          </a:p>
          <a:p>
            <a:pPr lvl="1"/>
            <a:r>
              <a:rPr lang="en-US" dirty="0"/>
              <a:t>If you are in Work, then ../.. is the same thing as the home directory, since home is the parent of </a:t>
            </a:r>
            <a:r>
              <a:rPr lang="en-US" dirty="0" err="1"/>
              <a:t>raf</a:t>
            </a:r>
            <a:r>
              <a:rPr lang="en-US" dirty="0"/>
              <a:t>, which is the parent of Work.</a:t>
            </a:r>
            <a:endParaRPr lang="en-IN" dirty="0"/>
          </a:p>
        </p:txBody>
      </p:sp>
      <p:sp>
        <p:nvSpPr>
          <p:cNvPr id="3" name="Title 2">
            <a:extLst>
              <a:ext uri="{FF2B5EF4-FFF2-40B4-BE49-F238E27FC236}">
                <a16:creationId xmlns:a16="http://schemas.microsoft.com/office/drawing/2014/main" id="{9CD0BF2D-559B-4762-87EB-3FFA39A7887B}"/>
              </a:ext>
            </a:extLst>
          </p:cNvPr>
          <p:cNvSpPr>
            <a:spLocks noGrp="1"/>
          </p:cNvSpPr>
          <p:nvPr>
            <p:ph type="title"/>
          </p:nvPr>
        </p:nvSpPr>
        <p:spPr/>
        <p:txBody>
          <a:bodyPr/>
          <a:lstStyle/>
          <a:p>
            <a:r>
              <a:rPr lang="en-IN" dirty="0"/>
              <a:t>Pathnames</a:t>
            </a:r>
          </a:p>
        </p:txBody>
      </p:sp>
    </p:spTree>
    <p:extLst>
      <p:ext uri="{BB962C8B-B14F-4D97-AF65-F5344CB8AC3E}">
        <p14:creationId xmlns:p14="http://schemas.microsoft.com/office/powerpoint/2010/main" val="3771092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B8FDB8-9174-4712-B3C7-E479D1743BB2}"/>
              </a:ext>
            </a:extLst>
          </p:cNvPr>
          <p:cNvSpPr>
            <a:spLocks noGrp="1"/>
          </p:cNvSpPr>
          <p:nvPr>
            <p:ph sz="quarter" idx="12"/>
          </p:nvPr>
        </p:nvSpPr>
        <p:spPr>
          <a:xfrm>
            <a:off x="457201" y="1381124"/>
            <a:ext cx="8228012" cy="5095875"/>
          </a:xfrm>
        </p:spPr>
        <p:txBody>
          <a:bodyPr>
            <a:normAutofit lnSpcReduction="10000"/>
          </a:bodyPr>
          <a:lstStyle/>
          <a:p>
            <a:r>
              <a:rPr lang="en-US" b="1" dirty="0">
                <a:solidFill>
                  <a:srgbClr val="FF0000"/>
                </a:solidFill>
              </a:rPr>
              <a:t>Specifying a Home Directory</a:t>
            </a:r>
          </a:p>
          <a:p>
            <a:r>
              <a:rPr lang="en-US" dirty="0"/>
              <a:t>A tilde (~) can be used to refer to your home directory (Strictly speaking, this is a feature of the shell. </a:t>
            </a:r>
          </a:p>
          <a:p>
            <a:r>
              <a:rPr lang="en-US" dirty="0"/>
              <a:t>These shortcuts can be combined. </a:t>
            </a:r>
          </a:p>
          <a:p>
            <a:r>
              <a:rPr lang="en-US" dirty="0"/>
              <a:t>For example, if your home directory is /home/</a:t>
            </a:r>
            <a:r>
              <a:rPr lang="en-US" dirty="0" err="1"/>
              <a:t>raf</a:t>
            </a:r>
            <a:r>
              <a:rPr lang="en-US" dirty="0"/>
              <a:t>, then</a:t>
            </a:r>
          </a:p>
          <a:p>
            <a:r>
              <a:rPr lang="en-US" dirty="0"/>
              <a:t>~/../</a:t>
            </a:r>
            <a:r>
              <a:rPr lang="en-US" dirty="0" err="1"/>
              <a:t>liz</a:t>
            </a:r>
            <a:endParaRPr lang="en-US" dirty="0"/>
          </a:p>
          <a:p>
            <a:r>
              <a:rPr lang="en-US" dirty="0"/>
              <a:t>refers to the home directory for the user </a:t>
            </a:r>
            <a:r>
              <a:rPr lang="en-US" dirty="0" err="1"/>
              <a:t>liz</a:t>
            </a:r>
            <a:r>
              <a:rPr lang="en-US" dirty="0"/>
              <a:t>.</a:t>
            </a:r>
          </a:p>
          <a:p>
            <a:r>
              <a:rPr lang="en-US" dirty="0"/>
              <a:t>You can also use a tilde followed by a login name to refer to another user’s home directory For example, the shortcut ~</a:t>
            </a:r>
            <a:r>
              <a:rPr lang="en-US" dirty="0" err="1"/>
              <a:t>nate</a:t>
            </a:r>
            <a:r>
              <a:rPr lang="en-US" dirty="0"/>
              <a:t> refers to the user </a:t>
            </a:r>
            <a:r>
              <a:rPr lang="en-US" dirty="0" err="1"/>
              <a:t>nate’s</a:t>
            </a:r>
            <a:r>
              <a:rPr lang="en-US" dirty="0"/>
              <a:t> home directory</a:t>
            </a:r>
            <a:endParaRPr lang="en-IN" dirty="0"/>
          </a:p>
        </p:txBody>
      </p:sp>
      <p:sp>
        <p:nvSpPr>
          <p:cNvPr id="3" name="Title 2">
            <a:extLst>
              <a:ext uri="{FF2B5EF4-FFF2-40B4-BE49-F238E27FC236}">
                <a16:creationId xmlns:a16="http://schemas.microsoft.com/office/drawing/2014/main" id="{9CD0BF2D-559B-4762-87EB-3FFA39A7887B}"/>
              </a:ext>
            </a:extLst>
          </p:cNvPr>
          <p:cNvSpPr>
            <a:spLocks noGrp="1"/>
          </p:cNvSpPr>
          <p:nvPr>
            <p:ph type="title"/>
          </p:nvPr>
        </p:nvSpPr>
        <p:spPr/>
        <p:txBody>
          <a:bodyPr/>
          <a:lstStyle/>
          <a:p>
            <a:r>
              <a:rPr lang="en-IN" dirty="0"/>
              <a:t>Pathnames</a:t>
            </a:r>
          </a:p>
        </p:txBody>
      </p:sp>
    </p:spTree>
    <p:extLst>
      <p:ext uri="{BB962C8B-B14F-4D97-AF65-F5344CB8AC3E}">
        <p14:creationId xmlns:p14="http://schemas.microsoft.com/office/powerpoint/2010/main" val="13843328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F56C8-8BF3-4C13-9C4B-E3D8856C9AF5}"/>
              </a:ext>
            </a:extLst>
          </p:cNvPr>
          <p:cNvSpPr>
            <a:spLocks noGrp="1"/>
          </p:cNvSpPr>
          <p:nvPr>
            <p:ph sz="quarter" idx="12"/>
          </p:nvPr>
        </p:nvSpPr>
        <p:spPr/>
        <p:txBody>
          <a:bodyPr/>
          <a:lstStyle/>
          <a:p>
            <a:r>
              <a:rPr lang="en-US" dirty="0"/>
              <a:t>The file is the basic unit of the UNIX System. Within UNIX, there are four different types of files:</a:t>
            </a:r>
          </a:p>
          <a:p>
            <a:pPr lvl="1"/>
            <a:r>
              <a:rPr lang="en-US" dirty="0"/>
              <a:t>ordinary files, directories, symbolic links, and special files. </a:t>
            </a:r>
          </a:p>
          <a:p>
            <a:r>
              <a:rPr lang="en-US" b="1" dirty="0">
                <a:solidFill>
                  <a:srgbClr val="FF0000"/>
                </a:solidFill>
              </a:rPr>
              <a:t>Ordinary Files</a:t>
            </a:r>
          </a:p>
          <a:p>
            <a:pPr lvl="1"/>
            <a:r>
              <a:rPr lang="en-US" dirty="0"/>
              <a:t>As a user, most of the information that you work with will be stored as an ordinary file.</a:t>
            </a:r>
          </a:p>
          <a:p>
            <a:pPr lvl="1"/>
            <a:r>
              <a:rPr lang="en-US" dirty="0"/>
              <a:t> An ordinary file can contain data, such as text for documents or programs. </a:t>
            </a:r>
          </a:p>
          <a:p>
            <a:pPr lvl="1"/>
            <a:r>
              <a:rPr lang="en-US" dirty="0"/>
              <a:t>Image files and binary executables are also examples of ordinary files.</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17742708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F56C8-8BF3-4C13-9C4B-E3D8856C9AF5}"/>
              </a:ext>
            </a:extLst>
          </p:cNvPr>
          <p:cNvSpPr>
            <a:spLocks noGrp="1"/>
          </p:cNvSpPr>
          <p:nvPr>
            <p:ph sz="quarter" idx="12"/>
          </p:nvPr>
        </p:nvSpPr>
        <p:spPr>
          <a:xfrm>
            <a:off x="457201" y="1381124"/>
            <a:ext cx="8228012" cy="5172075"/>
          </a:xfrm>
        </p:spPr>
        <p:txBody>
          <a:bodyPr>
            <a:normAutofit fontScale="77500" lnSpcReduction="20000"/>
          </a:bodyPr>
          <a:lstStyle/>
          <a:p>
            <a:r>
              <a:rPr lang="en-US" b="1" dirty="0">
                <a:solidFill>
                  <a:srgbClr val="FF0000"/>
                </a:solidFill>
              </a:rPr>
              <a:t>Links</a:t>
            </a:r>
          </a:p>
          <a:p>
            <a:r>
              <a:rPr lang="en-US" dirty="0"/>
              <a:t>Sometimes it is useful to have a file that is accessible from several directories, without making separate copies of the file. </a:t>
            </a:r>
          </a:p>
          <a:p>
            <a:r>
              <a:rPr lang="en-US" dirty="0"/>
              <a:t>For example, suppose you are working with someone else, and you need to share information contained in a single data file that each of you can update. </a:t>
            </a:r>
          </a:p>
          <a:p>
            <a:r>
              <a:rPr lang="en-US" dirty="0"/>
              <a:t>It would be convenient for each of you to have a copy in your home directory However, you do not want to make separate copies of the file, because it will be hard to keep them in sync.</a:t>
            </a:r>
          </a:p>
          <a:p>
            <a:r>
              <a:rPr lang="en-US" dirty="0"/>
              <a:t>A link is not a kind of file but instead is a second name for a file. With a link, only one file exists on the disk, but it may appear in two places in the directory structure. </a:t>
            </a:r>
          </a:p>
          <a:p>
            <a:r>
              <a:rPr lang="en-US" dirty="0"/>
              <a:t>This can allow two users to share the same file. </a:t>
            </a:r>
          </a:p>
          <a:p>
            <a:r>
              <a:rPr lang="en-US" dirty="0"/>
              <a:t>Any changes that are made to the file will be seen by both users. </a:t>
            </a:r>
          </a:p>
          <a:p>
            <a:r>
              <a:rPr lang="en-US" dirty="0"/>
              <a:t>This type of link is sometimes called a hard link, to distinguish it from a symbolic link</a:t>
            </a:r>
            <a:endParaRPr lang="en-IN" dirty="0"/>
          </a:p>
        </p:txBody>
      </p:sp>
      <p:sp>
        <p:nvSpPr>
          <p:cNvPr id="3" name="Title 2">
            <a:extLst>
              <a:ext uri="{FF2B5EF4-FFF2-40B4-BE49-F238E27FC236}">
                <a16:creationId xmlns:a16="http://schemas.microsoft.com/office/drawing/2014/main" id="{59CC1C54-36B0-4EBE-9310-844454294F71}"/>
              </a:ext>
            </a:extLst>
          </p:cNvPr>
          <p:cNvSpPr>
            <a:spLocks noGrp="1"/>
          </p:cNvSpPr>
          <p:nvPr>
            <p:ph type="title"/>
          </p:nvPr>
        </p:nvSpPr>
        <p:spPr/>
        <p:txBody>
          <a:bodyPr/>
          <a:lstStyle/>
          <a:p>
            <a:r>
              <a:rPr lang="en-IN" dirty="0"/>
              <a:t>UNIX System File Types</a:t>
            </a:r>
          </a:p>
        </p:txBody>
      </p:sp>
    </p:spTree>
    <p:extLst>
      <p:ext uri="{BB962C8B-B14F-4D97-AF65-F5344CB8AC3E}">
        <p14:creationId xmlns:p14="http://schemas.microsoft.com/office/powerpoint/2010/main" val="94976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1004</TotalTime>
  <Words>30060</Words>
  <Application>Microsoft Office PowerPoint</Application>
  <PresentationFormat>On-screen Show (4:3)</PresentationFormat>
  <Paragraphs>2736</Paragraphs>
  <Slides>498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498</vt:i4>
      </vt:variant>
    </vt:vector>
  </HeadingPairs>
  <TitlesOfParts>
    <vt:vector size="505" baseType="lpstr">
      <vt:lpstr>Arial</vt:lpstr>
      <vt:lpstr>ArialRegular</vt:lpstr>
      <vt:lpstr>BentonSans</vt:lpstr>
      <vt:lpstr>Calibri</vt:lpstr>
      <vt:lpstr>CourierNew</vt:lpstr>
      <vt:lpstr>CourierNew,Italic</vt:lpstr>
      <vt:lpstr>Pencils_02_2012</vt:lpstr>
      <vt:lpstr>PowerPoint Presentation</vt:lpstr>
      <vt:lpstr>Unix</vt:lpstr>
      <vt:lpstr>Unix</vt:lpstr>
      <vt:lpstr>Unix</vt:lpstr>
      <vt:lpstr>What is Unix</vt:lpstr>
      <vt:lpstr>What is Unix</vt:lpstr>
      <vt:lpstr>What is Unix</vt:lpstr>
      <vt:lpstr>Why Is UNIX Important</vt:lpstr>
      <vt:lpstr>Why Is UNIX Important</vt:lpstr>
      <vt:lpstr>Why Is UNIX Important</vt:lpstr>
      <vt:lpstr>Why Is UNIX Important</vt:lpstr>
      <vt:lpstr>Why Is UNIX Important</vt:lpstr>
      <vt:lpstr>The Structure of the UNIX Operating System</vt:lpstr>
      <vt:lpstr>The Structure of the UNIX Operating System</vt:lpstr>
      <vt:lpstr>The Structure of the UNIX Operating System</vt:lpstr>
      <vt:lpstr>Kernel</vt:lpstr>
      <vt:lpstr>Kernel</vt:lpstr>
      <vt:lpstr>Kernel</vt:lpstr>
      <vt:lpstr>Kernel</vt:lpstr>
      <vt:lpstr>Kernel</vt:lpstr>
      <vt:lpstr>Kernel</vt:lpstr>
      <vt:lpstr>Utilities</vt:lpstr>
      <vt:lpstr>Utilities</vt:lpstr>
      <vt:lpstr>The File System</vt:lpstr>
      <vt:lpstr>The File System</vt:lpstr>
      <vt:lpstr>The Shell</vt:lpstr>
      <vt:lpstr>Applications</vt:lpstr>
      <vt:lpstr>Applications</vt:lpstr>
      <vt:lpstr>The Birth of the UNIX System</vt:lpstr>
      <vt:lpstr>The Birth of the UNIX System</vt:lpstr>
      <vt:lpstr>The Birth of the UNIX System</vt:lpstr>
      <vt:lpstr>The Birth of the UNIX System</vt:lpstr>
      <vt:lpstr>A UNIX System Timeline</vt:lpstr>
      <vt:lpstr>A UNIX System Timeline</vt:lpstr>
      <vt:lpstr>A UNIX System Timeline</vt:lpstr>
      <vt:lpstr>A UNIX System Timeline</vt:lpstr>
      <vt:lpstr>A UNIX System Timeline</vt:lpstr>
      <vt:lpstr>A UNIX System Timeline</vt:lpstr>
      <vt:lpstr>Widely Used UNIX Variants</vt:lpstr>
      <vt:lpstr>UNIX Contributors</vt:lpstr>
      <vt:lpstr>UNIX Contributors</vt:lpstr>
      <vt:lpstr>UNIX Contributors</vt:lpstr>
      <vt:lpstr>Boot up Process</vt:lpstr>
      <vt:lpstr>Bios</vt:lpstr>
      <vt:lpstr>Bios</vt:lpstr>
      <vt:lpstr>MBR</vt:lpstr>
      <vt:lpstr>MBR</vt:lpstr>
      <vt:lpstr>GRUB</vt:lpstr>
      <vt:lpstr> Kernel</vt:lpstr>
      <vt:lpstr>Init</vt:lpstr>
      <vt:lpstr>Init</vt:lpstr>
      <vt:lpstr>Runlevel programs</vt:lpstr>
      <vt:lpstr>Runlevel programs</vt:lpstr>
      <vt:lpstr>Runlevel programs</vt:lpstr>
      <vt:lpstr>Install Ubuntu in Windows 10</vt:lpstr>
      <vt:lpstr>Install Ubuntu in Windows 10</vt:lpstr>
      <vt:lpstr>How to access and log in to a UNIX system</vt:lpstr>
      <vt:lpstr>How to access and log in to a UNIX system</vt:lpstr>
      <vt:lpstr>How to access and log in to a UNIX system</vt:lpstr>
      <vt:lpstr>How to access and log in to a UNIX system</vt:lpstr>
      <vt:lpstr>How to access and log in to a UNIX system</vt:lpstr>
      <vt:lpstr>How to access and log in to a UNIX system</vt:lpstr>
      <vt:lpstr>UNIX System Password Security</vt:lpstr>
      <vt:lpstr>UNIX System Password Security</vt:lpstr>
      <vt:lpstr>UNIX System Password Security</vt:lpstr>
      <vt:lpstr>UNIX System Password Security Stength</vt:lpstr>
      <vt:lpstr>Generate Strong Passwords</vt:lpstr>
      <vt:lpstr>Search For Package Before Installation</vt:lpstr>
      <vt:lpstr>Generate Strong Passwords</vt:lpstr>
      <vt:lpstr>Entering Commands</vt:lpstr>
      <vt:lpstr>Entering Commands</vt:lpstr>
      <vt:lpstr>Entering Commands</vt:lpstr>
      <vt:lpstr>Entering Commands</vt:lpstr>
      <vt:lpstr>Update Password</vt:lpstr>
      <vt:lpstr>Logout</vt:lpstr>
      <vt:lpstr>Command Summary</vt:lpstr>
      <vt:lpstr>Working with Files and Directories</vt:lpstr>
      <vt:lpstr>Filenames</vt:lpstr>
      <vt:lpstr>Filenames</vt:lpstr>
      <vt:lpstr>Filenames</vt:lpstr>
      <vt:lpstr>Filenames</vt:lpstr>
      <vt:lpstr>Filenames</vt:lpstr>
      <vt:lpstr>Filenames</vt:lpstr>
      <vt:lpstr>Filenames</vt:lpstr>
      <vt:lpstr>Filenames</vt:lpstr>
      <vt:lpstr>Directories</vt:lpstr>
      <vt:lpstr>Subdirectories</vt:lpstr>
      <vt:lpstr>Choosing Directory Names</vt:lpstr>
      <vt:lpstr>The Hierarchical File Structure</vt:lpstr>
      <vt:lpstr>The Hierarchical File Structure</vt:lpstr>
      <vt:lpstr>The Hierarchical File Structure</vt:lpstr>
      <vt:lpstr>The Hierarchical File Structure</vt:lpstr>
      <vt:lpstr>Pathnames</vt:lpstr>
      <vt:lpstr>Pathnames</vt:lpstr>
      <vt:lpstr>Pathnames</vt:lpstr>
      <vt:lpstr>Pathnames</vt:lpstr>
      <vt:lpstr>Pathnames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List user accounts</vt:lpstr>
      <vt:lpstr>Create User</vt:lpstr>
      <vt:lpstr>UNIX System File Types</vt:lpstr>
      <vt:lpstr>UNIX System File Types</vt:lpstr>
      <vt:lpstr>List Groups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UNIX System File Types</vt:lpstr>
      <vt:lpstr>A list of the commonly used variables in Linux</vt:lpstr>
      <vt:lpstr>A list of the commonly used variables in Linux</vt:lpstr>
      <vt:lpstr>A list of the commonly used variables in Linux</vt:lpstr>
      <vt:lpstr>A list of the commonly used variables in Linux</vt:lpstr>
      <vt:lpstr>A list of the commonly used variables in Linux</vt:lpstr>
      <vt:lpstr>A list of the commonly used variables in Linux</vt:lpstr>
      <vt:lpstr>What is SUID and SGID?</vt:lpstr>
      <vt:lpstr>What is SUID and SGID?</vt:lpstr>
      <vt:lpstr>What is SUID and SGID?</vt:lpstr>
      <vt:lpstr>What is SUID and SGID?</vt:lpstr>
      <vt:lpstr>What is SUID and SGID?</vt:lpstr>
      <vt:lpstr>What is SUID and SGID?</vt:lpstr>
      <vt:lpstr>What is SUID and SGID?</vt:lpstr>
      <vt:lpstr>What is a profile file?</vt:lpstr>
      <vt:lpstr>What is a profile file?</vt:lpstr>
      <vt:lpstr>Setting the Terminal Type: </vt:lpstr>
      <vt:lpstr>Java Installation</vt:lpstr>
      <vt:lpstr>Java Installation</vt:lpstr>
      <vt:lpstr>Java Installation</vt:lpstr>
      <vt:lpstr>Java Installation</vt:lpstr>
      <vt:lpstr>Installing MySQL in Ubuntu|Linux|Windows Subsystem for Linux from Scratch</vt:lpstr>
      <vt:lpstr>Installing MySQL in Ubuntu|Linux|Windows Subsystem for Linux from Scratch</vt:lpstr>
      <vt:lpstr>Installing MySQL in Ubuntu|Linux|Windows Subsystem for Linux from Scratch</vt:lpstr>
      <vt:lpstr>Installing MySQL in Ubuntu|Linux|Windows Subsystem for Linux from Scratch</vt:lpstr>
      <vt:lpstr>Uninstall packages</vt:lpstr>
      <vt:lpstr>Standard Input and Output</vt:lpstr>
      <vt:lpstr>Standard Input and Output</vt:lpstr>
      <vt:lpstr>Standard Input and Output</vt:lpstr>
      <vt:lpstr>Shell Redirection Output</vt:lpstr>
      <vt:lpstr>Using Pipes</vt:lpstr>
      <vt:lpstr>Using Pipes</vt:lpstr>
      <vt:lpstr>Using Pipes</vt:lpstr>
      <vt:lpstr>Using redirection</vt:lpstr>
      <vt:lpstr>Using redirection</vt:lpstr>
      <vt:lpstr>How to use grep command in Unix</vt:lpstr>
      <vt:lpstr>How to use grep command in Unix</vt:lpstr>
      <vt:lpstr>How to use grep command in Unix</vt:lpstr>
      <vt:lpstr>How to use grep command in Unix</vt:lpstr>
      <vt:lpstr>How to use grep command in Unix</vt:lpstr>
      <vt:lpstr>How to use grep command in Unix</vt:lpstr>
      <vt:lpstr>Understanding Regular Expressions</vt:lpstr>
      <vt:lpstr>Understanding Regular Expressions</vt:lpstr>
      <vt:lpstr>Understanding Regular Expressions</vt:lpstr>
      <vt:lpstr>Understanding Regular Expressions</vt:lpstr>
      <vt:lpstr>Understanding Regular Expressions</vt:lpstr>
      <vt:lpstr>Understanding Regular Expressions</vt:lpstr>
      <vt:lpstr>Understanding Regular Expressions</vt:lpstr>
      <vt:lpstr>Understanding Regular Expressions</vt:lpstr>
      <vt:lpstr>Understanding Regular Expressions</vt:lpstr>
      <vt:lpstr>Using Pipes</vt:lpstr>
      <vt:lpstr>Using Pipes</vt:lpstr>
      <vt:lpstr>Using Pipes</vt:lpstr>
      <vt:lpstr>Using Pipes</vt:lpstr>
      <vt:lpstr>Using Pipes</vt:lpstr>
      <vt:lpstr>Using Pipes</vt:lpstr>
      <vt:lpstr>Using Pipes</vt:lpstr>
      <vt:lpstr>Using Pipes</vt:lpstr>
      <vt:lpstr>Unix Process Management</vt:lpstr>
      <vt:lpstr>Unix Process Management</vt:lpstr>
      <vt:lpstr>What is Daemons</vt:lpstr>
      <vt:lpstr>Process States</vt:lpstr>
      <vt:lpstr>Creation of a Processes in Linux</vt:lpstr>
      <vt:lpstr>How Does Linux Identify Processes?</vt:lpstr>
      <vt:lpstr>The Init Process</vt:lpstr>
      <vt:lpstr>The Init Process</vt:lpstr>
      <vt:lpstr>Starting a Process in Linux</vt:lpstr>
      <vt:lpstr>Linux Background Jobs</vt:lpstr>
      <vt:lpstr>Linux Background Jobs</vt:lpstr>
      <vt:lpstr>States of a Process in Linux</vt:lpstr>
      <vt:lpstr>States of a Process in Linux</vt:lpstr>
      <vt:lpstr>How to View Active Processes in Linux</vt:lpstr>
      <vt:lpstr>How to View Active Processes in Linux</vt:lpstr>
      <vt:lpstr>Sending Signals To Processes</vt:lpstr>
      <vt:lpstr>PS and PS Variables</vt:lpstr>
      <vt:lpstr>PS and PS Variables</vt:lpstr>
      <vt:lpstr>PS and PS Variables</vt:lpstr>
      <vt:lpstr>PS and PS Variables</vt:lpstr>
      <vt:lpstr>PS and PS Variables</vt:lpstr>
      <vt:lpstr>PS and PS Variables</vt:lpstr>
      <vt:lpstr>Traceroute Install</vt:lpstr>
      <vt:lpstr>Traceroute Install</vt:lpstr>
      <vt:lpstr>Ifconfig</vt:lpstr>
      <vt:lpstr>Ifconfig</vt:lpstr>
      <vt:lpstr>Ping</vt:lpstr>
      <vt:lpstr>ftp utility</vt:lpstr>
      <vt:lpstr>ftp utility</vt:lpstr>
      <vt:lpstr>ftp utility</vt:lpstr>
      <vt:lpstr>ftp utility</vt:lpstr>
      <vt:lpstr>ftp utility with remote service</vt:lpstr>
      <vt:lpstr>ftp utility with remote service</vt:lpstr>
      <vt:lpstr>Vi Editor</vt:lpstr>
      <vt:lpstr>Command Shell</vt:lpstr>
      <vt:lpstr>Command Shell</vt:lpstr>
      <vt:lpstr>Command Shell</vt:lpstr>
      <vt:lpstr>Command Shell</vt:lpstr>
      <vt:lpstr>Running the Shell</vt:lpstr>
      <vt:lpstr>Running the Shell</vt:lpstr>
      <vt:lpstr>Changing Your Login Shell</vt:lpstr>
      <vt:lpstr>Changing Your Login Shell</vt:lpstr>
      <vt:lpstr>What the Shell Does</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Shell Programming</vt:lpstr>
      <vt:lpstr>Special Variables</vt:lpstr>
      <vt:lpstr>Special Variables</vt:lpstr>
      <vt:lpstr>Special Variables</vt:lpstr>
      <vt:lpstr>Shell Programming</vt:lpstr>
      <vt:lpstr>Shell Programming</vt:lpstr>
      <vt:lpstr>Shell Programming</vt:lpstr>
      <vt:lpstr>Shell Programming</vt:lpstr>
      <vt:lpstr>Shell Programming</vt:lpstr>
      <vt:lpstr>Shell Variables</vt:lpstr>
      <vt:lpstr>Command and Arithmetic Substitution</vt:lpstr>
      <vt:lpstr>Shell Programming</vt:lpstr>
      <vt:lpstr>Shell Programming</vt:lpstr>
      <vt:lpstr>Shell Programming</vt:lpstr>
      <vt:lpstr>Shell Programming</vt:lpstr>
      <vt:lpstr>Shell Programming</vt:lpstr>
      <vt:lpstr>Shell Programming</vt:lpstr>
      <vt:lpstr>Creating a Script File</vt:lpstr>
      <vt:lpstr>Creating a Script File</vt:lpstr>
      <vt:lpstr>Creating a Script File</vt:lpstr>
      <vt:lpstr>Creating a Script File</vt:lpstr>
      <vt:lpstr>Creating a Script File</vt:lpstr>
      <vt:lpstr>Exiting the Script</vt:lpstr>
      <vt:lpstr>Exiting the Script</vt:lpstr>
      <vt:lpstr>Exiting the Script</vt:lpstr>
      <vt:lpstr>Exiting the Script</vt:lpstr>
      <vt:lpstr>Using Structured Commands</vt:lpstr>
      <vt:lpstr>Using Structured Commands</vt:lpstr>
      <vt:lpstr>Using Structured Commands</vt:lpstr>
      <vt:lpstr>Advanced if-then Features</vt:lpstr>
      <vt:lpstr>Using Structured Commands</vt:lpstr>
      <vt:lpstr>Using Structured Commands</vt:lpstr>
      <vt:lpstr>Using Structured Commands</vt:lpstr>
      <vt:lpstr>Using Structured Commands</vt:lpstr>
      <vt:lpstr>Advanced if-then Features</vt:lpstr>
      <vt:lpstr>The case Command</vt:lpstr>
      <vt:lpstr>The for Command</vt:lpstr>
      <vt:lpstr>The while Command</vt:lpstr>
      <vt:lpstr>The until Command</vt:lpstr>
      <vt:lpstr>The break command</vt:lpstr>
      <vt:lpstr>Command Line Parameters</vt:lpstr>
      <vt:lpstr>Reading parameters</vt:lpstr>
      <vt:lpstr>Reading parameters</vt:lpstr>
      <vt:lpstr>Counting parameters</vt:lpstr>
      <vt:lpstr>Grabbing all the data</vt:lpstr>
      <vt:lpstr>Grabbing all the data</vt:lpstr>
      <vt:lpstr>Timing out</vt:lpstr>
      <vt:lpstr>Select Loop</vt:lpstr>
      <vt:lpstr>continue Statement</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Basic Script Functions</vt:lpstr>
      <vt:lpstr>Reading from a file</vt:lpstr>
      <vt:lpstr>Understanding Input and Output</vt:lpstr>
      <vt:lpstr>Understanding Input and Output</vt:lpstr>
      <vt:lpstr>Understanding Input and Output</vt:lpstr>
      <vt:lpstr>Creating Your Own Redirection</vt:lpstr>
      <vt:lpstr>Closing file descriptors</vt:lpstr>
      <vt:lpstr>AWK Editor</vt:lpstr>
      <vt:lpstr>Built in Variables</vt:lpstr>
      <vt:lpstr>AWK Editor</vt:lpstr>
      <vt:lpstr>AWK Editor</vt:lpstr>
      <vt:lpstr>AWK Editor</vt:lpstr>
      <vt:lpstr>AWK Editor</vt:lpstr>
      <vt:lpstr>AWK Editor</vt:lpstr>
      <vt:lpstr>Grep Options</vt:lpstr>
      <vt:lpstr>Grep Options</vt:lpstr>
      <vt:lpstr>Grep Options</vt:lpstr>
      <vt:lpstr>Grep Options</vt:lpstr>
      <vt:lpstr>Grep Options</vt:lpstr>
      <vt:lpstr>Grep Options</vt:lpstr>
      <vt:lpstr>Grep Options</vt:lpstr>
      <vt:lpstr>Grep Options</vt:lpstr>
      <vt:lpstr>Logging Messages</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Text Manipulation</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gawk Editor</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The Unix File System</vt:lpstr>
      <vt:lpstr>User and Group Quota</vt:lpstr>
      <vt:lpstr>User and Group Quota</vt:lpstr>
      <vt:lpstr>User and Group Quota</vt:lpstr>
      <vt:lpstr>User and Group Quota</vt:lpstr>
      <vt:lpstr>Creating groups and adding users</vt:lpstr>
      <vt:lpstr>Creating groups and adding users</vt:lpstr>
      <vt:lpstr>Creating groups and adding users</vt:lpstr>
      <vt:lpstr>Creating groups and adding users</vt:lpstr>
      <vt:lpstr>Creating groups and adding users</vt:lpstr>
      <vt:lpstr>Command Line Tools to Monitor Linux Performance</vt:lpstr>
      <vt:lpstr>Command Line Tools to Monitor Linux Performance</vt:lpstr>
      <vt:lpstr>Command Line Tools to Monitor Linux Performance</vt:lpstr>
      <vt:lpstr>Linux Logs</vt:lpstr>
      <vt:lpstr>Linux Logs</vt:lpstr>
      <vt:lpstr>Linux Logs</vt:lpstr>
      <vt:lpstr>How to View Linux Logs</vt:lpstr>
      <vt:lpstr>How to View Linux Logs</vt:lpstr>
      <vt:lpstr>How to View Linux Logs</vt:lpstr>
      <vt:lpstr>How to View Linux Logs</vt:lpstr>
      <vt:lpstr>How to View Linux Logs</vt:lpstr>
      <vt:lpstr>How to View Linux Logs</vt:lpstr>
      <vt:lpstr>How to View Linux Logs</vt:lpstr>
      <vt:lpstr>How to View Linux Logs</vt:lpstr>
      <vt:lpstr>How to View Linux Logs</vt:lpstr>
      <vt:lpstr>How To Manage Logfiles with Logrotate on Ubuntu</vt:lpstr>
      <vt:lpstr>How To Manage Logfiles with Logrotate on Ubuntu</vt:lpstr>
      <vt:lpstr>Signals and Trap</vt:lpstr>
      <vt:lpstr>Signals and Trap</vt:lpstr>
      <vt:lpstr>Signals and Trap</vt:lpstr>
      <vt:lpstr>Signals and Trap</vt:lpstr>
      <vt:lpstr>Signals and Trap</vt:lpstr>
      <vt:lpstr>Trapping Signals</vt:lpstr>
      <vt:lpstr>Trapping Signals</vt:lpstr>
      <vt:lpstr>Trapping Signals</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57</cp:revision>
  <dcterms:created xsi:type="dcterms:W3CDTF">2020-08-12T18:49:30Z</dcterms:created>
  <dcterms:modified xsi:type="dcterms:W3CDTF">2024-06-13T08:54:58Z</dcterms:modified>
</cp:coreProperties>
</file>